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315" r:id="rId4"/>
    <p:sldId id="258" r:id="rId5"/>
    <p:sldId id="341" r:id="rId6"/>
    <p:sldId id="318" r:id="rId7"/>
    <p:sldId id="319" r:id="rId8"/>
    <p:sldId id="320" r:id="rId9"/>
    <p:sldId id="317" r:id="rId10"/>
    <p:sldId id="321" r:id="rId11"/>
    <p:sldId id="322" r:id="rId12"/>
    <p:sldId id="323" r:id="rId13"/>
    <p:sldId id="327" r:id="rId14"/>
    <p:sldId id="324" r:id="rId15"/>
    <p:sldId id="325" r:id="rId16"/>
    <p:sldId id="340" r:id="rId17"/>
    <p:sldId id="314" r:id="rId18"/>
    <p:sldId id="342" r:id="rId19"/>
    <p:sldId id="326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9" r:id="rId28"/>
    <p:sldId id="335" r:id="rId29"/>
    <p:sldId id="336" r:id="rId30"/>
    <p:sldId id="337" r:id="rId31"/>
    <p:sldId id="338" r:id="rId32"/>
    <p:sldId id="343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Franklin Gothic Demi Cond" panose="020B0706030402020204" pitchFamily="34" charset="0"/>
      <p:regular r:id="rId39"/>
    </p:embeddedFont>
    <p:embeddedFont>
      <p:font typeface="Impact" panose="020B0806030902050204" pitchFamily="34" charset="0"/>
      <p:regular r:id="rId40"/>
    </p:embeddedFont>
    <p:embeddedFont>
      <p:font typeface="Nunito" panose="020B0604020202020204" charset="0"/>
      <p:regular r:id="rId41"/>
      <p:bold r:id="rId42"/>
      <p:italic r:id="rId43"/>
      <p:boldItalic r:id="rId44"/>
    </p:embeddedFont>
    <p:embeddedFont>
      <p:font typeface="Oswald" panose="020B060402020202020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9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046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61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538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973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950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02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086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333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099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43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5a944570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5a944570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220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022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260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606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64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269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191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627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352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54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0868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4551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563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359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8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046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117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94457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94457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3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073000" y="1123650"/>
            <a:ext cx="71379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rgbClr val="FF0000"/>
                </a:solidFill>
              </a:rPr>
              <a:t>BIG DATA ANALYTICS OF YOUTUBE DATASETS</a:t>
            </a:r>
            <a:endParaRPr sz="4400" b="1" dirty="0">
              <a:solidFill>
                <a:srgbClr val="FF0000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756250" y="2571760"/>
            <a:ext cx="5771400" cy="14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rgbClr val="1C458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rgbClr val="1C4587"/>
                </a:solidFill>
              </a:rPr>
              <a:t>DONE BY: </a:t>
            </a:r>
            <a:endParaRPr sz="2000" b="1" u="sng" dirty="0">
              <a:solidFill>
                <a:srgbClr val="1C4587"/>
              </a:solidFill>
            </a:endParaRPr>
          </a:p>
          <a:p>
            <a:pPr marL="0" indent="0"/>
            <a:r>
              <a:rPr lang="en-IN" sz="2000" b="1" dirty="0">
                <a:solidFill>
                  <a:srgbClr val="1C4587"/>
                </a:solidFill>
              </a:rPr>
              <a:t>KAUSHIK M		CB.EN.U4AIE19036</a:t>
            </a:r>
            <a:endParaRPr lang="en" sz="2000" b="1" dirty="0">
              <a:solidFill>
                <a:srgbClr val="1C458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C4587"/>
                </a:solidFill>
              </a:rPr>
              <a:t>VIJAI SIMMON S		CB.EN.U4AIE19068</a:t>
            </a:r>
            <a:endParaRPr sz="2000" b="1" dirty="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1 (BASED ON YT CHANNELS)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A5855-06B0-4F77-85F2-6BE7FE309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8" y="1052897"/>
            <a:ext cx="8596744" cy="31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9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1 (BASED ON YT CHANNELS)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9E9B1-8862-4E7A-ADD7-D079164D0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5" y="980642"/>
            <a:ext cx="8567298" cy="32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0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1 (BASED ON YT CHANNELS)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A5D09-50F6-4DAF-B4CF-984D28E68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4" y="1661600"/>
            <a:ext cx="8659091" cy="159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1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1 (BASED ON YT CHANNELS)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9DFED-2EC2-4181-B01E-A520E1E9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45" y="1153435"/>
            <a:ext cx="8485909" cy="283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3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1 (BASED ON YT CHANNELS)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BFD8E-9990-4A1A-A037-A82F8C99A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59" y="1138834"/>
            <a:ext cx="8517081" cy="29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5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1 (BASED ON YT CHANNELS)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5D7B9-2765-4266-AFCE-8325DC0BD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82" y="1072449"/>
            <a:ext cx="8569036" cy="29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6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2274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2 (BASED ON TRENDING VIDEOS)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F85116-9235-4991-B8E5-51CA7E9A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131" y="1182075"/>
            <a:ext cx="7505700" cy="2448000"/>
          </a:xfrm>
        </p:spPr>
        <p:txBody>
          <a:bodyPr/>
          <a:lstStyle/>
          <a:p>
            <a:pPr marL="146050" indent="0">
              <a:buNone/>
            </a:pPr>
            <a:r>
              <a:rPr lang="en-US" sz="1800" dirty="0">
                <a:latin typeface="Franklin Gothic Demi Cond" panose="020B0706030402020204" pitchFamily="34" charset="0"/>
              </a:rPr>
              <a:t>THINGS WE WOULD LIKE TO ANALYSE: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Franklin Gothic Demi Cond" panose="020B0706030402020204" pitchFamily="34" charset="0"/>
              </a:rPr>
              <a:t>The top 10 videos with most no. of 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Franklin Gothic Demi Cond" panose="020B0706030402020204" pitchFamily="34" charset="0"/>
              </a:rPr>
              <a:t>The 10 videos with least no. of 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Franklin Gothic Demi Cond" panose="020B0706030402020204" pitchFamily="34" charset="0"/>
              </a:rPr>
              <a:t>The top 10 videos with most no. of comments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Franklin Gothic Demi Cond" panose="020B0706030402020204" pitchFamily="34" charset="0"/>
              </a:rPr>
              <a:t>The top 10 videos with most no. of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Franklin Gothic Demi Cond" panose="020B0706030402020204" pitchFamily="34" charset="0"/>
              </a:rPr>
              <a:t>Analysis based on a specific </a:t>
            </a:r>
            <a:r>
              <a:rPr lang="en-IN" sz="1800" b="1" dirty="0">
                <a:latin typeface="Franklin Gothic Demi Cond" panose="020B0706030402020204" pitchFamily="34" charset="0"/>
              </a:rPr>
              <a:t>Trending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Franklin Gothic Demi Cond" panose="020B0706030402020204" pitchFamily="34" charset="0"/>
              </a:rPr>
              <a:t>Adding additional parameters to find out the best video out of the set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046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ACTUAL DATASET-TYPE 2 (BASED ON TRENDING VIDEOS)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29D6E-1756-4F90-825B-5D10246A7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09286"/>
            <a:ext cx="8686800" cy="35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67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DATASET TAKEN FOR ANALYSIS-TYPE 2 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C9C921-6298-45FE-9371-8EAA731CD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716" y="842036"/>
            <a:ext cx="5680567" cy="393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81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2 (BASED ON TRENDING VIDEOS)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C8A81-5D97-4FDD-A239-5EAE98E8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74" y="1383722"/>
            <a:ext cx="8585651" cy="237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3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309075"/>
            <a:ext cx="75057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TABLE OF CONTENTS</a:t>
            </a:r>
            <a:endParaRPr sz="2400" u="sng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886400"/>
            <a:ext cx="75057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➔"/>
            </a:pPr>
            <a:r>
              <a:rPr lang="en" sz="1600" b="1" dirty="0">
                <a:latin typeface="Oswald"/>
                <a:ea typeface="Oswald"/>
                <a:cs typeface="Oswald"/>
                <a:sym typeface="Oswald"/>
              </a:rPr>
              <a:t>DIFFERENT FORMATS IN WHICH WE GET YOUTUBE DATASET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➔"/>
            </a:pPr>
            <a:r>
              <a:rPr lang="en" sz="1600" b="1" dirty="0">
                <a:latin typeface="Oswald"/>
                <a:ea typeface="Oswald"/>
                <a:cs typeface="Oswald"/>
                <a:sym typeface="Oswald"/>
              </a:rPr>
              <a:t>DATA ANALYSIS OF DATASET-TYPE 1 (BASED ON YOUTUBE CHANNELS)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" sz="1600" b="1" dirty="0">
                <a:latin typeface="Oswald"/>
                <a:ea typeface="Oswald"/>
                <a:cs typeface="Oswald"/>
                <a:sym typeface="Oswald"/>
              </a:rPr>
              <a:t>ACTUAL DATASET(RAW DATASET)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" sz="1600" b="1" dirty="0">
                <a:latin typeface="Oswald"/>
                <a:ea typeface="Oswald"/>
                <a:cs typeface="Oswald"/>
                <a:sym typeface="Oswald"/>
              </a:rPr>
              <a:t>THE DATASET TAKEN FOR ANALYSIS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" sz="1600" b="1" dirty="0">
                <a:latin typeface="Oswald"/>
                <a:ea typeface="Oswald"/>
                <a:cs typeface="Oswald"/>
                <a:sym typeface="Oswald"/>
              </a:rPr>
              <a:t>IMPLEMENTATION AND OUTPUT IN APACHE SPARK	</a:t>
            </a:r>
            <a:br>
              <a:rPr lang="en" sz="1600" b="1" dirty="0">
                <a:latin typeface="Oswald"/>
                <a:ea typeface="Oswald"/>
                <a:cs typeface="Oswald"/>
                <a:sym typeface="Oswald"/>
              </a:rPr>
            </a:br>
            <a:endParaRPr sz="1600" b="1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➔"/>
            </a:pPr>
            <a:r>
              <a:rPr lang="en" sz="1600" b="1" dirty="0">
                <a:latin typeface="Oswald"/>
                <a:ea typeface="Oswald"/>
                <a:cs typeface="Oswald"/>
                <a:sym typeface="Oswald"/>
              </a:rPr>
              <a:t>DATA ANALYSIS OF DATASET-TYPE 2 (BASED ON TRENDING VIDEOS IN INDIA)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" sz="1600" b="1" dirty="0">
                <a:latin typeface="Oswald"/>
                <a:ea typeface="Oswald"/>
                <a:cs typeface="Oswald"/>
                <a:sym typeface="Oswald"/>
              </a:rPr>
              <a:t>ACTUAL DATASET(RAW DATASET)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" sz="1600" b="1" dirty="0">
                <a:latin typeface="Oswald"/>
                <a:ea typeface="Oswald"/>
                <a:cs typeface="Oswald"/>
                <a:sym typeface="Oswald"/>
              </a:rPr>
              <a:t>THE DATASET TAKEN FOR ANALYSIS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" sz="1600" b="1" dirty="0">
                <a:latin typeface="Oswald"/>
                <a:ea typeface="Oswald"/>
                <a:cs typeface="Oswald"/>
                <a:sym typeface="Oswald"/>
              </a:rPr>
              <a:t>IMPLEMENTATION AND OUTPUT IN APACHE SPARK</a:t>
            </a:r>
            <a:br>
              <a:rPr lang="en" sz="1600" b="1" dirty="0">
                <a:latin typeface="Oswald"/>
                <a:ea typeface="Oswald"/>
                <a:cs typeface="Oswald"/>
                <a:sym typeface="Oswald"/>
              </a:rPr>
            </a:br>
            <a:endParaRPr sz="16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2 (BASED ON TRENDING VIDEOS)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8E620-619C-400B-B6F7-823F06C26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82" y="914122"/>
            <a:ext cx="8569036" cy="367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40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2 (BASED ON TRENDING VIDEOS)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E4EEC-88EE-40D4-8302-291B22655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04" y="953229"/>
            <a:ext cx="8468591" cy="309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77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2 (BASED ON TRENDING VIDEOS)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DE3DC-78FE-43EE-8FAA-FA04EBC6B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62" y="1202941"/>
            <a:ext cx="8547676" cy="302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10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2 (BASED ON TRENDING VIDEOS)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AD54F-E6AC-4796-805E-9D60C049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2" y="1138834"/>
            <a:ext cx="8624455" cy="297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81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2 (BASED ON TRENDING VIDEOS)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19D1D6-B5F6-4269-8B07-3ECC8C1DF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4" y="949331"/>
            <a:ext cx="8544791" cy="331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40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2 (BASED ON TRENDING VIDEOS)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6930F-BB09-440F-9801-F19A3DB62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72" y="808045"/>
            <a:ext cx="8472055" cy="387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41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2 (BASED ON TRENDING VIDEOS)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94CA6-7939-4247-9B2E-CCA4DC069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54" y="845868"/>
            <a:ext cx="8278091" cy="915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23C1BB-2E13-4016-9106-78378CBFC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71" y="1847171"/>
            <a:ext cx="8548255" cy="28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99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2 (BASED ON TRENDING VIDEOS)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DA4E7-E02A-4F0A-B724-3CA871F58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59" y="1138834"/>
            <a:ext cx="8517082" cy="309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5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2 (BASED ON TRENDING VIDEOS)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FB1E4-8BC0-4F46-9815-CB0B3B99E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7" y="1201179"/>
            <a:ext cx="8596745" cy="315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17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2 (BASED ON TRENDING VIDEOS)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DF2B6-0176-47E2-B48A-D7CAA8D4B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75" y="1149714"/>
            <a:ext cx="8533649" cy="284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7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2274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1 (BASED ON YT CHANNELS)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F85116-9235-4991-B8E5-51CA7E9A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131" y="1182075"/>
            <a:ext cx="7505700" cy="2448000"/>
          </a:xfrm>
        </p:spPr>
        <p:txBody>
          <a:bodyPr/>
          <a:lstStyle/>
          <a:p>
            <a:pPr marL="146050" indent="0">
              <a:buNone/>
            </a:pPr>
            <a:r>
              <a:rPr lang="en-US" sz="1800" dirty="0">
                <a:latin typeface="Franklin Gothic Demi Cond" panose="020B0706030402020204" pitchFamily="34" charset="0"/>
              </a:rPr>
              <a:t>THINGS WE WOULD LIKE TO ANALYSE: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Franklin Gothic Demi Cond" panose="020B0706030402020204" pitchFamily="34" charset="0"/>
              </a:rPr>
              <a:t>Arranging the dataset in the ascending order of the </a:t>
            </a:r>
            <a:r>
              <a:rPr lang="en-US" sz="1800" b="1" dirty="0">
                <a:latin typeface="Franklin Gothic Demi Cond" panose="020B0706030402020204" pitchFamily="34" charset="0"/>
              </a:rPr>
              <a:t>Joining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Franklin Gothic Demi Cond" panose="020B0706030402020204" pitchFamily="34" charset="0"/>
              </a:rPr>
              <a:t>The top 10 channels with most no. of videos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Franklin Gothic Demi Cond" panose="020B0706030402020204" pitchFamily="34" charset="0"/>
              </a:rPr>
              <a:t>The 10 channels with least no. of videos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Franklin Gothic Demi Cond" panose="020B0706030402020204" pitchFamily="34" charset="0"/>
              </a:rPr>
              <a:t>The 10 channels with most fan following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Franklin Gothic Demi Cond" panose="020B0706030402020204" pitchFamily="34" charset="0"/>
              </a:rPr>
              <a:t>Analysing the dataset w.r.t a particular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Franklin Gothic Demi Cond" panose="020B0706030402020204" pitchFamily="34" charset="0"/>
              </a:rPr>
              <a:t>Analysis based on a specific </a:t>
            </a:r>
            <a:r>
              <a:rPr lang="en-IN" sz="1800" b="1" dirty="0">
                <a:latin typeface="Franklin Gothic Demi Cond" panose="020B0706030402020204" pitchFamily="34" charset="0"/>
              </a:rPr>
              <a:t>Joining Date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366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2 (BASED ON TRENDING VIDEOS)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2F848-1965-44FB-973E-7CD6085A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7" y="1207307"/>
            <a:ext cx="8535005" cy="27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55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2 (BASED ON TRENDING VIDEOS)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95053-6218-4C3C-97FE-1CD53B8F3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18" y="1078499"/>
            <a:ext cx="8575964" cy="29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8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EB5B2-673C-45E1-9DF1-6ECEB1E1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50" y="1302150"/>
            <a:ext cx="6366900" cy="2539200"/>
          </a:xfrm>
        </p:spPr>
        <p:txBody>
          <a:bodyPr/>
          <a:lstStyle/>
          <a:p>
            <a:r>
              <a:rPr lang="en-US" sz="5400" b="1" dirty="0"/>
              <a:t>THANK YOU	……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36649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ACTUAL DATASET-TYPE 1 (BASED ON YT CHANNELS)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B225E-8976-4DCB-89EB-D8E08BCF1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18" y="779052"/>
            <a:ext cx="8194964" cy="40236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DATASET TAKEN FOR ANALYSIS-TYPE 1 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A420E-4F6C-48F0-8CE4-C9075A05A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32" y="846646"/>
            <a:ext cx="7505700" cy="389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9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1 (BASED ON YT CHANNELS)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896EF-3467-4B8E-BE31-92414F2FA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" t="34350" r="-130"/>
          <a:stretch/>
        </p:blipFill>
        <p:spPr>
          <a:xfrm>
            <a:off x="294476" y="1510098"/>
            <a:ext cx="8555047" cy="21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3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1 (BASED ON YT CHANNELS)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7382F-063B-4D88-87EE-9E8F7B86D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2" y="1065101"/>
            <a:ext cx="8492836" cy="301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7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1 (BASED ON YT CHANNELS)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338714-4AD6-49C7-822C-A94A3FAF5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73" y="1099704"/>
            <a:ext cx="8409853" cy="29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0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60268" y="234934"/>
            <a:ext cx="7505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 dirty="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DATA ANALYSIS FOR -TYPE 1 (BASED ON YT CHANNELS)</a:t>
            </a:r>
            <a:endParaRPr sz="2400" u="sng" dirty="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419CDD-4FBF-47B8-8CE7-D6849486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" y="985263"/>
            <a:ext cx="8617527" cy="31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79061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560</Words>
  <Application>Microsoft Office PowerPoint</Application>
  <PresentationFormat>On-screen Show (16:9)</PresentationFormat>
  <Paragraphs>59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Nunito</vt:lpstr>
      <vt:lpstr>Franklin Gothic Demi Cond</vt:lpstr>
      <vt:lpstr>Oswald</vt:lpstr>
      <vt:lpstr>Impact</vt:lpstr>
      <vt:lpstr>Calibri</vt:lpstr>
      <vt:lpstr>Shift</vt:lpstr>
      <vt:lpstr>BIG DATA ANALYTICS OF YOUTUBE DATASETS</vt:lpstr>
      <vt:lpstr>TABLE OF CONTENTS</vt:lpstr>
      <vt:lpstr>DATA ANALYSIS FOR -TYPE 1 (BASED ON YT CHANNELS)</vt:lpstr>
      <vt:lpstr>ACTUAL DATASET-TYPE 1 (BASED ON YT CHANNELS)</vt:lpstr>
      <vt:lpstr>DATASET TAKEN FOR ANALYSIS-TYPE 1 </vt:lpstr>
      <vt:lpstr>DATA ANALYSIS FOR -TYPE 1 (BASED ON YT CHANNELS)</vt:lpstr>
      <vt:lpstr>DATA ANALYSIS FOR -TYPE 1 (BASED ON YT CHANNELS)</vt:lpstr>
      <vt:lpstr>DATA ANALYSIS FOR -TYPE 1 (BASED ON YT CHANNELS)</vt:lpstr>
      <vt:lpstr>DATA ANALYSIS FOR -TYPE 1 (BASED ON YT CHANNELS)</vt:lpstr>
      <vt:lpstr>DATA ANALYSIS FOR -TYPE 1 (BASED ON YT CHANNELS)</vt:lpstr>
      <vt:lpstr>DATA ANALYSIS FOR -TYPE 1 (BASED ON YT CHANNELS)</vt:lpstr>
      <vt:lpstr>DATA ANALYSIS FOR -TYPE 1 (BASED ON YT CHANNELS)</vt:lpstr>
      <vt:lpstr>DATA ANALYSIS FOR -TYPE 1 (BASED ON YT CHANNELS)</vt:lpstr>
      <vt:lpstr>DATA ANALYSIS FOR -TYPE 1 (BASED ON YT CHANNELS)</vt:lpstr>
      <vt:lpstr>DATA ANALYSIS FOR -TYPE 1 (BASED ON YT CHANNELS)</vt:lpstr>
      <vt:lpstr>DATA ANALYSIS FOR -TYPE 2 (BASED ON TRENDING VIDEOS)</vt:lpstr>
      <vt:lpstr>ACTUAL DATASET-TYPE 2 (BASED ON TRENDING VIDEOS)</vt:lpstr>
      <vt:lpstr>DATASET TAKEN FOR ANALYSIS-TYPE 2 </vt:lpstr>
      <vt:lpstr>DATA ANALYSIS FOR -TYPE 2 (BASED ON TRENDING VIDEOS)</vt:lpstr>
      <vt:lpstr>DATA ANALYSIS FOR -TYPE 2 (BASED ON TRENDING VIDEOS)</vt:lpstr>
      <vt:lpstr>DATA ANALYSIS FOR -TYPE 2 (BASED ON TRENDING VIDEOS)</vt:lpstr>
      <vt:lpstr>DATA ANALYSIS FOR -TYPE 2 (BASED ON TRENDING VIDEOS)</vt:lpstr>
      <vt:lpstr>DATA ANALYSIS FOR -TYPE 2 (BASED ON TRENDING VIDEOS)</vt:lpstr>
      <vt:lpstr>DATA ANALYSIS FOR -TYPE 2 (BASED ON TRENDING VIDEOS)</vt:lpstr>
      <vt:lpstr>DATA ANALYSIS FOR -TYPE 2 (BASED ON TRENDING VIDEOS)</vt:lpstr>
      <vt:lpstr>DATA ANALYSIS FOR -TYPE 2 (BASED ON TRENDING VIDEOS)</vt:lpstr>
      <vt:lpstr>DATA ANALYSIS FOR -TYPE 2 (BASED ON TRENDING VIDEOS)</vt:lpstr>
      <vt:lpstr>DATA ANALYSIS FOR -TYPE 2 (BASED ON TRENDING VIDEOS)</vt:lpstr>
      <vt:lpstr>DATA ANALYSIS FOR -TYPE 2 (BASED ON TRENDING VIDEOS)</vt:lpstr>
      <vt:lpstr>DATA ANALYSIS FOR -TYPE 2 (BASED ON TRENDING VIDEOS)</vt:lpstr>
      <vt:lpstr>DATA ANALYSIS FOR -TYPE 2 (BASED ON TRENDING VIDEOS)</vt:lpstr>
      <vt:lpstr>THANK YOU 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THE DE-BRUIJN GRAPH </dc:title>
  <cp:lastModifiedBy>Kaushik M</cp:lastModifiedBy>
  <cp:revision>54</cp:revision>
  <dcterms:modified xsi:type="dcterms:W3CDTF">2021-05-17T05:28:53Z</dcterms:modified>
</cp:coreProperties>
</file>