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78" r:id="rId8"/>
    <p:sldId id="274" r:id="rId9"/>
    <p:sldId id="259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54235-CDBD-4A4D-955E-817634C9932E}" type="doc">
      <dgm:prSet loTypeId="urn:microsoft.com/office/officeart/2005/8/layout/vList2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7087C31B-1BDE-4803-AE4F-FD0225A4176D}">
      <dgm:prSet/>
      <dgm:spPr/>
      <dgm:t>
        <a:bodyPr/>
        <a:lstStyle/>
        <a:p>
          <a:r>
            <a:rPr lang="en-IN" b="1" i="0" dirty="0"/>
            <a:t>Frontend</a:t>
          </a:r>
          <a:r>
            <a:rPr lang="en-IN" b="0" i="0" dirty="0"/>
            <a:t> – </a:t>
          </a:r>
          <a:r>
            <a:rPr lang="en-US" b="0" i="0" dirty="0"/>
            <a:t>HTML, CSS and JavaScript</a:t>
          </a:r>
          <a:endParaRPr lang="en-US" dirty="0"/>
        </a:p>
      </dgm:t>
    </dgm:pt>
    <dgm:pt modelId="{3BED52F7-25F6-4BDA-A69C-80EF3EA3D94C}" type="parTrans" cxnId="{2441A717-1E40-4B6A-9CC8-D6C95A7FF495}">
      <dgm:prSet/>
      <dgm:spPr/>
      <dgm:t>
        <a:bodyPr/>
        <a:lstStyle/>
        <a:p>
          <a:endParaRPr lang="en-US"/>
        </a:p>
      </dgm:t>
    </dgm:pt>
    <dgm:pt modelId="{B49555BE-F80F-491C-A8FA-5519F7E9634C}" type="sibTrans" cxnId="{2441A717-1E40-4B6A-9CC8-D6C95A7FF495}">
      <dgm:prSet/>
      <dgm:spPr/>
      <dgm:t>
        <a:bodyPr/>
        <a:lstStyle/>
        <a:p>
          <a:endParaRPr lang="en-US"/>
        </a:p>
      </dgm:t>
    </dgm:pt>
    <dgm:pt modelId="{B080FC6C-46D9-4FCE-A4F8-E7CE3F30E751}">
      <dgm:prSet/>
      <dgm:spPr/>
      <dgm:t>
        <a:bodyPr/>
        <a:lstStyle/>
        <a:p>
          <a:r>
            <a:rPr lang="en-IN" b="1" i="0" dirty="0"/>
            <a:t>Solidity </a:t>
          </a:r>
          <a:r>
            <a:rPr lang="en-IN" b="0" i="0" dirty="0"/>
            <a:t>- Solidity is a contract-oriented, high-level language for implementing smart contracts.</a:t>
          </a:r>
          <a:endParaRPr lang="en-US" dirty="0"/>
        </a:p>
      </dgm:t>
    </dgm:pt>
    <dgm:pt modelId="{9AEF2B22-A4AF-45C3-92A3-344C21DDC9A0}" type="parTrans" cxnId="{DE72D0BF-EAF5-41FE-AD28-824DA1B687D1}">
      <dgm:prSet/>
      <dgm:spPr/>
      <dgm:t>
        <a:bodyPr/>
        <a:lstStyle/>
        <a:p>
          <a:endParaRPr lang="en-US"/>
        </a:p>
      </dgm:t>
    </dgm:pt>
    <dgm:pt modelId="{2FD88E0A-C4C4-4DDC-9E04-D9851DB9526A}" type="sibTrans" cxnId="{DE72D0BF-EAF5-41FE-AD28-824DA1B687D1}">
      <dgm:prSet/>
      <dgm:spPr/>
      <dgm:t>
        <a:bodyPr/>
        <a:lstStyle/>
        <a:p>
          <a:endParaRPr lang="en-US"/>
        </a:p>
      </dgm:t>
    </dgm:pt>
    <dgm:pt modelId="{8AB213FA-D9DB-4C33-85BD-1D480AB0BC95}">
      <dgm:prSet/>
      <dgm:spPr/>
      <dgm:t>
        <a:bodyPr/>
        <a:lstStyle/>
        <a:p>
          <a:r>
            <a:rPr lang="en-IN" b="1" i="0" dirty="0"/>
            <a:t>Web3</a:t>
          </a:r>
          <a:r>
            <a:rPr lang="en-IN" b="0" i="0" dirty="0"/>
            <a:t> - This is the Ethereum compatible JavaScript API which implements the Generic JSON RPC spec.</a:t>
          </a:r>
          <a:endParaRPr lang="en-US" dirty="0"/>
        </a:p>
      </dgm:t>
    </dgm:pt>
    <dgm:pt modelId="{2A89DB3D-528F-4436-AB8D-CEA336934CF5}" type="parTrans" cxnId="{6D11CF99-3103-46F3-8614-9D826513923C}">
      <dgm:prSet/>
      <dgm:spPr/>
      <dgm:t>
        <a:bodyPr/>
        <a:lstStyle/>
        <a:p>
          <a:endParaRPr lang="en-US"/>
        </a:p>
      </dgm:t>
    </dgm:pt>
    <dgm:pt modelId="{33038DC2-472E-4DEF-9508-31F97A99E286}" type="sibTrans" cxnId="{6D11CF99-3103-46F3-8614-9D826513923C}">
      <dgm:prSet/>
      <dgm:spPr/>
      <dgm:t>
        <a:bodyPr/>
        <a:lstStyle/>
        <a:p>
          <a:endParaRPr lang="en-US"/>
        </a:p>
      </dgm:t>
    </dgm:pt>
    <dgm:pt modelId="{D2889410-F249-4211-ADF9-1F31F63E6EB6}">
      <dgm:prSet/>
      <dgm:spPr/>
      <dgm:t>
        <a:bodyPr/>
        <a:lstStyle/>
        <a:p>
          <a:r>
            <a:rPr lang="en-IN" b="1" i="0"/>
            <a:t>Backend</a:t>
          </a:r>
          <a:r>
            <a:rPr lang="en-IN" b="0" i="0"/>
            <a:t> – PHP and MySQL for database. XAMPP for database and web server</a:t>
          </a:r>
          <a:endParaRPr lang="en-US" dirty="0"/>
        </a:p>
      </dgm:t>
    </dgm:pt>
    <dgm:pt modelId="{1C61ACC9-D1E7-484B-9445-02468FF4D370}" type="parTrans" cxnId="{6D8A4555-EF44-4A98-A663-40CA863C21B5}">
      <dgm:prSet/>
      <dgm:spPr/>
      <dgm:t>
        <a:bodyPr/>
        <a:lstStyle/>
        <a:p>
          <a:endParaRPr lang="en-IN"/>
        </a:p>
      </dgm:t>
    </dgm:pt>
    <dgm:pt modelId="{8264D76E-C6D7-44D7-B8AF-C169904E49BD}" type="sibTrans" cxnId="{6D8A4555-EF44-4A98-A663-40CA863C21B5}">
      <dgm:prSet/>
      <dgm:spPr/>
      <dgm:t>
        <a:bodyPr/>
        <a:lstStyle/>
        <a:p>
          <a:endParaRPr lang="en-IN"/>
        </a:p>
      </dgm:t>
    </dgm:pt>
    <dgm:pt modelId="{0AC8B80F-9709-4166-8FFE-732CDD0BFA7D}" type="pres">
      <dgm:prSet presAssocID="{65054235-CDBD-4A4D-955E-817634C9932E}" presName="linear" presStyleCnt="0">
        <dgm:presLayoutVars>
          <dgm:animLvl val="lvl"/>
          <dgm:resizeHandles val="exact"/>
        </dgm:presLayoutVars>
      </dgm:prSet>
      <dgm:spPr/>
    </dgm:pt>
    <dgm:pt modelId="{90A006C1-B085-434F-8B21-B8825B270254}" type="pres">
      <dgm:prSet presAssocID="{7087C31B-1BDE-4803-AE4F-FD0225A41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E95B34-A8DD-4F73-A58D-ACFC1560632F}" type="pres">
      <dgm:prSet presAssocID="{B49555BE-F80F-491C-A8FA-5519F7E9634C}" presName="spacer" presStyleCnt="0"/>
      <dgm:spPr/>
    </dgm:pt>
    <dgm:pt modelId="{4A00EB25-4F3E-4357-BBD1-4C24A6823878}" type="pres">
      <dgm:prSet presAssocID="{D2889410-F249-4211-ADF9-1F31F63E6E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A891AB-EE45-4B5F-B3E8-36784FD2EBB9}" type="pres">
      <dgm:prSet presAssocID="{8264D76E-C6D7-44D7-B8AF-C169904E49BD}" presName="spacer" presStyleCnt="0"/>
      <dgm:spPr/>
    </dgm:pt>
    <dgm:pt modelId="{08C6D9DC-49B1-4F72-B483-FCB3125DA64E}" type="pres">
      <dgm:prSet presAssocID="{B080FC6C-46D9-4FCE-A4F8-E7CE3F30E7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46916F-C59C-49B7-8398-3358E8AFCC7A}" type="pres">
      <dgm:prSet presAssocID="{2FD88E0A-C4C4-4DDC-9E04-D9851DB9526A}" presName="spacer" presStyleCnt="0"/>
      <dgm:spPr/>
    </dgm:pt>
    <dgm:pt modelId="{FB2162C3-A960-4FBB-ABC4-A40A2D3E19FC}" type="pres">
      <dgm:prSet presAssocID="{8AB213FA-D9DB-4C33-85BD-1D480AB0BC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441A717-1E40-4B6A-9CC8-D6C95A7FF495}" srcId="{65054235-CDBD-4A4D-955E-817634C9932E}" destId="{7087C31B-1BDE-4803-AE4F-FD0225A4176D}" srcOrd="0" destOrd="0" parTransId="{3BED52F7-25F6-4BDA-A69C-80EF3EA3D94C}" sibTransId="{B49555BE-F80F-491C-A8FA-5519F7E9634C}"/>
    <dgm:cxn modelId="{52234365-2CFB-4A64-A158-E6E74CB9663D}" type="presOf" srcId="{B080FC6C-46D9-4FCE-A4F8-E7CE3F30E751}" destId="{08C6D9DC-49B1-4F72-B483-FCB3125DA64E}" srcOrd="0" destOrd="0" presId="urn:microsoft.com/office/officeart/2005/8/layout/vList2"/>
    <dgm:cxn modelId="{6D8A4555-EF44-4A98-A663-40CA863C21B5}" srcId="{65054235-CDBD-4A4D-955E-817634C9932E}" destId="{D2889410-F249-4211-ADF9-1F31F63E6EB6}" srcOrd="1" destOrd="0" parTransId="{1C61ACC9-D1E7-484B-9445-02468FF4D370}" sibTransId="{8264D76E-C6D7-44D7-B8AF-C169904E49BD}"/>
    <dgm:cxn modelId="{6D11CF99-3103-46F3-8614-9D826513923C}" srcId="{65054235-CDBD-4A4D-955E-817634C9932E}" destId="{8AB213FA-D9DB-4C33-85BD-1D480AB0BC95}" srcOrd="3" destOrd="0" parTransId="{2A89DB3D-528F-4436-AB8D-CEA336934CF5}" sibTransId="{33038DC2-472E-4DEF-9508-31F97A99E286}"/>
    <dgm:cxn modelId="{47CBE0AD-9B45-4693-A67A-5BED2C5D1ACB}" type="presOf" srcId="{D2889410-F249-4211-ADF9-1F31F63E6EB6}" destId="{4A00EB25-4F3E-4357-BBD1-4C24A6823878}" srcOrd="0" destOrd="0" presId="urn:microsoft.com/office/officeart/2005/8/layout/vList2"/>
    <dgm:cxn modelId="{DE72D0BF-EAF5-41FE-AD28-824DA1B687D1}" srcId="{65054235-CDBD-4A4D-955E-817634C9932E}" destId="{B080FC6C-46D9-4FCE-A4F8-E7CE3F30E751}" srcOrd="2" destOrd="0" parTransId="{9AEF2B22-A4AF-45C3-92A3-344C21DDC9A0}" sibTransId="{2FD88E0A-C4C4-4DDC-9E04-D9851DB9526A}"/>
    <dgm:cxn modelId="{575EDEC7-7C71-48AF-AFBA-C2FFF91C4683}" type="presOf" srcId="{8AB213FA-D9DB-4C33-85BD-1D480AB0BC95}" destId="{FB2162C3-A960-4FBB-ABC4-A40A2D3E19FC}" srcOrd="0" destOrd="0" presId="urn:microsoft.com/office/officeart/2005/8/layout/vList2"/>
    <dgm:cxn modelId="{33C965F0-55D7-4F02-B4FF-37D5E9263242}" type="presOf" srcId="{65054235-CDBD-4A4D-955E-817634C9932E}" destId="{0AC8B80F-9709-4166-8FFE-732CDD0BFA7D}" srcOrd="0" destOrd="0" presId="urn:microsoft.com/office/officeart/2005/8/layout/vList2"/>
    <dgm:cxn modelId="{91D87CF1-AABA-48F8-89F6-28D85E02EB7B}" type="presOf" srcId="{7087C31B-1BDE-4803-AE4F-FD0225A4176D}" destId="{90A006C1-B085-434F-8B21-B8825B270254}" srcOrd="0" destOrd="0" presId="urn:microsoft.com/office/officeart/2005/8/layout/vList2"/>
    <dgm:cxn modelId="{E1AAB980-9D2E-4FB7-A89A-5751ED4841FA}" type="presParOf" srcId="{0AC8B80F-9709-4166-8FFE-732CDD0BFA7D}" destId="{90A006C1-B085-434F-8B21-B8825B270254}" srcOrd="0" destOrd="0" presId="urn:microsoft.com/office/officeart/2005/8/layout/vList2"/>
    <dgm:cxn modelId="{E9218007-D247-46E2-8624-C1693F741AAA}" type="presParOf" srcId="{0AC8B80F-9709-4166-8FFE-732CDD0BFA7D}" destId="{A7E95B34-A8DD-4F73-A58D-ACFC1560632F}" srcOrd="1" destOrd="0" presId="urn:microsoft.com/office/officeart/2005/8/layout/vList2"/>
    <dgm:cxn modelId="{5FFFAFC9-D411-4951-9EBE-94F1E43E8769}" type="presParOf" srcId="{0AC8B80F-9709-4166-8FFE-732CDD0BFA7D}" destId="{4A00EB25-4F3E-4357-BBD1-4C24A6823878}" srcOrd="2" destOrd="0" presId="urn:microsoft.com/office/officeart/2005/8/layout/vList2"/>
    <dgm:cxn modelId="{C47B9019-9B63-4DDD-8D0A-E572FAB27C8B}" type="presParOf" srcId="{0AC8B80F-9709-4166-8FFE-732CDD0BFA7D}" destId="{EFA891AB-EE45-4B5F-B3E8-36784FD2EBB9}" srcOrd="3" destOrd="0" presId="urn:microsoft.com/office/officeart/2005/8/layout/vList2"/>
    <dgm:cxn modelId="{E7DC6E35-61E4-4285-A8CC-86947AC0AC2B}" type="presParOf" srcId="{0AC8B80F-9709-4166-8FFE-732CDD0BFA7D}" destId="{08C6D9DC-49B1-4F72-B483-FCB3125DA64E}" srcOrd="4" destOrd="0" presId="urn:microsoft.com/office/officeart/2005/8/layout/vList2"/>
    <dgm:cxn modelId="{A73C4602-CDA3-41BC-9FE1-D80B29B8F7D7}" type="presParOf" srcId="{0AC8B80F-9709-4166-8FFE-732CDD0BFA7D}" destId="{6346916F-C59C-49B7-8398-3358E8AFCC7A}" srcOrd="5" destOrd="0" presId="urn:microsoft.com/office/officeart/2005/8/layout/vList2"/>
    <dgm:cxn modelId="{AD16D99F-F3CC-4612-AF99-FBA88CA5DF47}" type="presParOf" srcId="{0AC8B80F-9709-4166-8FFE-732CDD0BFA7D}" destId="{FB2162C3-A960-4FBB-ABC4-A40A2D3E19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006C1-B085-434F-8B21-B8825B270254}">
      <dsp:nvSpPr>
        <dsp:cNvPr id="0" name=""/>
        <dsp:cNvSpPr/>
      </dsp:nvSpPr>
      <dsp:spPr>
        <a:xfrm>
          <a:off x="0" y="70309"/>
          <a:ext cx="6391275" cy="122899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Frontend</a:t>
          </a:r>
          <a:r>
            <a:rPr lang="en-IN" sz="2200" b="0" i="0" kern="1200" dirty="0"/>
            <a:t> – </a:t>
          </a:r>
          <a:r>
            <a:rPr lang="en-US" sz="2200" b="0" i="0" kern="1200" dirty="0"/>
            <a:t>HTML, CSS and JavaScript</a:t>
          </a:r>
          <a:endParaRPr lang="en-US" sz="2200" kern="1200" dirty="0"/>
        </a:p>
      </dsp:txBody>
      <dsp:txXfrm>
        <a:off x="59995" y="130304"/>
        <a:ext cx="6271285" cy="1109007"/>
      </dsp:txXfrm>
    </dsp:sp>
    <dsp:sp modelId="{4A00EB25-4F3E-4357-BBD1-4C24A6823878}">
      <dsp:nvSpPr>
        <dsp:cNvPr id="0" name=""/>
        <dsp:cNvSpPr/>
      </dsp:nvSpPr>
      <dsp:spPr>
        <a:xfrm>
          <a:off x="0" y="1362666"/>
          <a:ext cx="6391275" cy="122899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Backend</a:t>
          </a:r>
          <a:r>
            <a:rPr lang="en-IN" sz="2200" b="0" i="0" kern="1200"/>
            <a:t> – PHP and MySQL for database. XAMPP for database and web server</a:t>
          </a:r>
          <a:endParaRPr lang="en-US" sz="2200" kern="1200" dirty="0"/>
        </a:p>
      </dsp:txBody>
      <dsp:txXfrm>
        <a:off x="59995" y="1422661"/>
        <a:ext cx="6271285" cy="1109007"/>
      </dsp:txXfrm>
    </dsp:sp>
    <dsp:sp modelId="{08C6D9DC-49B1-4F72-B483-FCB3125DA64E}">
      <dsp:nvSpPr>
        <dsp:cNvPr id="0" name=""/>
        <dsp:cNvSpPr/>
      </dsp:nvSpPr>
      <dsp:spPr>
        <a:xfrm>
          <a:off x="0" y="2655023"/>
          <a:ext cx="6391275" cy="122899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Solidity </a:t>
          </a:r>
          <a:r>
            <a:rPr lang="en-IN" sz="2200" b="0" i="0" kern="1200" dirty="0"/>
            <a:t>- Solidity is a contract-oriented, high-level language for implementing smart contracts.</a:t>
          </a:r>
          <a:endParaRPr lang="en-US" sz="2200" kern="1200" dirty="0"/>
        </a:p>
      </dsp:txBody>
      <dsp:txXfrm>
        <a:off x="59995" y="2715018"/>
        <a:ext cx="6271285" cy="1109007"/>
      </dsp:txXfrm>
    </dsp:sp>
    <dsp:sp modelId="{FB2162C3-A960-4FBB-ABC4-A40A2D3E19FC}">
      <dsp:nvSpPr>
        <dsp:cNvPr id="0" name=""/>
        <dsp:cNvSpPr/>
      </dsp:nvSpPr>
      <dsp:spPr>
        <a:xfrm>
          <a:off x="0" y="3947380"/>
          <a:ext cx="6391275" cy="122899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Web3</a:t>
          </a:r>
          <a:r>
            <a:rPr lang="en-IN" sz="2200" b="0" i="0" kern="1200" dirty="0"/>
            <a:t> - This is the Ethereum compatible JavaScript API which implements the Generic JSON RPC spec.</a:t>
          </a:r>
          <a:endParaRPr lang="en-US" sz="2200" kern="1200" dirty="0"/>
        </a:p>
      </dsp:txBody>
      <dsp:txXfrm>
        <a:off x="59995" y="4007375"/>
        <a:ext cx="6271285" cy="1109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802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09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6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275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876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86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7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3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2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6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2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6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jpeg"/><Relationship Id="rId16" Type="http://schemas.openxmlformats.org/officeDocument/2006/relationships/image" Target="../media/image21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png"/><Relationship Id="rId27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8BAD-5C7B-43F0-8F90-19D34C792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402" y="1345131"/>
            <a:ext cx="8825658" cy="2677648"/>
          </a:xfrm>
        </p:spPr>
        <p:txBody>
          <a:bodyPr/>
          <a:lstStyle/>
          <a:p>
            <a:r>
              <a:rPr lang="en-IN" sz="4000" dirty="0"/>
              <a:t>Medical Supply Chain </a:t>
            </a:r>
            <a:r>
              <a:rPr lang="en-IN" sz="4000" dirty="0" err="1"/>
              <a:t>DApp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7F62C-DEB5-42DD-9560-2C0493BDC0D6}"/>
              </a:ext>
            </a:extLst>
          </p:cNvPr>
          <p:cNvSpPr txBox="1"/>
          <p:nvPr/>
        </p:nvSpPr>
        <p:spPr>
          <a:xfrm>
            <a:off x="7453212" y="4758987"/>
            <a:ext cx="402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Ranjit Singh Bisht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Sai Krishna Kaushik </a:t>
            </a:r>
            <a:r>
              <a:rPr lang="en-US" dirty="0" err="1">
                <a:solidFill>
                  <a:schemeClr val="bg1"/>
                </a:solidFill>
              </a:rPr>
              <a:t>Manchiraju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0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836D-A44B-486C-8CBE-42F386A6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970E-6985-4326-A82F-22BE1E5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successfully been able to solve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 issue. All players of the supply chain are genuine and verified.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transactions are signed on the mobile phones.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movement of medications using Blockchain.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number of deaths caused due to drug counterfeiting by a very huge margin.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eradicate the illegal market of drug supply chain in the society.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F445-3FFF-47B4-B4E6-DA150D09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1A88-6CEA-4F93-96E4-C2C24003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 Counterfeiting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one of the most dangerous and major issues faced in today’s world.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According to World Health Organization(WHO),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estimated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 in 10 medications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developing and under developed countries are either falsified or substandard.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At least a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100,000 to 1 million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people die every year due to counterfeit drugs.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estimated that at least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72,000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children die of pneumonia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69,000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people die of malaria each year as a result of falsified or substandard treatments.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developed countries like the U.S., the government has taken necessary measures to protect medications, but at a cost of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27 billion dollars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year.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1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9663-230C-42DE-880D-FE9AE3A0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C61B-AA68-413B-9D2C-09916025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objective of the project is to build a global communication network for protecting the drug distribution supply chain and investigating drug counterfeit crimes.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want to make sure the drug consumed by the patients are the right drugs.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also to make sure that every user of our application is a genuine user with a valid identity.</a:t>
            </a:r>
          </a:p>
        </p:txBody>
      </p:sp>
    </p:spTree>
    <p:extLst>
      <p:ext uri="{BB962C8B-B14F-4D97-AF65-F5344CB8AC3E}">
        <p14:creationId xmlns:p14="http://schemas.microsoft.com/office/powerpoint/2010/main" val="77486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6C565C-4993-B032-D11C-A97BEEF2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9" y="2722439"/>
            <a:ext cx="10525125" cy="267652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ECBBB4A-E3AE-A92D-35AD-A04E84FE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IN" dirty="0"/>
              <a:t>Conventional vs. Blockchain Systems</a:t>
            </a:r>
          </a:p>
        </p:txBody>
      </p:sp>
      <p:pic>
        <p:nvPicPr>
          <p:cNvPr id="1026" name="Picture 2" descr="Consumer Icons - Free SVG &amp; PNG Consumer Images - Noun Project">
            <a:extLst>
              <a:ext uri="{FF2B5EF4-FFF2-40B4-BE49-F238E27FC236}">
                <a16:creationId xmlns:a16="http://schemas.microsoft.com/office/drawing/2014/main" id="{D4229AB3-BBAD-05C6-36C9-206A17AC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105" y="4057094"/>
            <a:ext cx="830431" cy="8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2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EF7D-E439-C7A5-68E4-34852988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Leveraging </a:t>
            </a:r>
            <a:r>
              <a:rPr lang="en-IN" dirty="0" err="1"/>
              <a:t>BlockChain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39021-C58A-3370-E438-64F2FBAC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257425"/>
            <a:ext cx="6715125" cy="419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D595C-3C81-8AAD-35FA-086CEFE4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2381250"/>
            <a:ext cx="5391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1562-9F36-8B86-04E9-E11788F7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Contract Architecture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33CE9-E131-E4C1-A586-019305C1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94" y="2299225"/>
            <a:ext cx="5848211" cy="43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1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B6D774-1936-4BED-B9B9-3948A149D679}"/>
              </a:ext>
            </a:extLst>
          </p:cNvPr>
          <p:cNvGrpSpPr/>
          <p:nvPr/>
        </p:nvGrpSpPr>
        <p:grpSpPr>
          <a:xfrm>
            <a:off x="516320" y="378372"/>
            <a:ext cx="11129142" cy="6275675"/>
            <a:chOff x="495300" y="76339"/>
            <a:chExt cx="11016068" cy="6272908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335CB67-D73C-4611-BA04-0D8210D87118}"/>
                </a:ext>
              </a:extLst>
            </p:cNvPr>
            <p:cNvSpPr/>
            <p:nvPr/>
          </p:nvSpPr>
          <p:spPr>
            <a:xfrm flipV="1">
              <a:off x="4008960" y="2071937"/>
              <a:ext cx="7468676" cy="4277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8CDD5EB-281A-4C57-B775-56583C2AE8B0}"/>
                </a:ext>
              </a:extLst>
            </p:cNvPr>
            <p:cNvSpPr txBox="1"/>
            <p:nvPr/>
          </p:nvSpPr>
          <p:spPr>
            <a:xfrm>
              <a:off x="2811051" y="967684"/>
              <a:ext cx="125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Verified Manufacturer</a:t>
              </a:r>
            </a:p>
          </p:txBody>
        </p:sp>
        <p:pic>
          <p:nvPicPr>
            <p:cNvPr id="288" name="Picture 2" descr="Image result for medication">
              <a:extLst>
                <a:ext uri="{FF2B5EF4-FFF2-40B4-BE49-F238E27FC236}">
                  <a16:creationId xmlns:a16="http://schemas.microsoft.com/office/drawing/2014/main" id="{89627C28-EE3D-4903-B3AD-A1D82DC4E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3386" y="304002"/>
              <a:ext cx="1327852" cy="82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A6D5D368-01A7-48A2-8225-40DD61236A79}"/>
                </a:ext>
              </a:extLst>
            </p:cNvPr>
            <p:cNvCxnSpPr>
              <a:cxnSpLocks/>
              <a:endCxn id="288" idx="1"/>
            </p:cNvCxnSpPr>
            <p:nvPr/>
          </p:nvCxnSpPr>
          <p:spPr>
            <a:xfrm>
              <a:off x="3925915" y="715471"/>
              <a:ext cx="1157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930ADC2-D328-4F93-BCC2-E1CAF53B1EAD}"/>
                </a:ext>
              </a:extLst>
            </p:cNvPr>
            <p:cNvSpPr txBox="1"/>
            <p:nvPr/>
          </p:nvSpPr>
          <p:spPr>
            <a:xfrm>
              <a:off x="3897728" y="395146"/>
              <a:ext cx="1216259" cy="2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Manufactures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62AC8A8D-0C6B-4213-B37B-B6BD07213A8A}"/>
                </a:ext>
              </a:extLst>
            </p:cNvPr>
            <p:cNvCxnSpPr>
              <a:cxnSpLocks/>
            </p:cNvCxnSpPr>
            <p:nvPr/>
          </p:nvCxnSpPr>
          <p:spPr>
            <a:xfrm>
              <a:off x="6402180" y="707659"/>
              <a:ext cx="719540" cy="78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C0A6BFC6-B104-41E3-B243-A413ACCAC41A}"/>
                </a:ext>
              </a:extLst>
            </p:cNvPr>
            <p:cNvCxnSpPr>
              <a:cxnSpLocks/>
            </p:cNvCxnSpPr>
            <p:nvPr/>
          </p:nvCxnSpPr>
          <p:spPr>
            <a:xfrm>
              <a:off x="8677817" y="691001"/>
              <a:ext cx="6225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C403349-D1F1-4FFD-8851-8D9190272414}"/>
                </a:ext>
              </a:extLst>
            </p:cNvPr>
            <p:cNvSpPr txBox="1"/>
            <p:nvPr/>
          </p:nvSpPr>
          <p:spPr>
            <a:xfrm>
              <a:off x="9446951" y="557142"/>
              <a:ext cx="1203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Medication ID</a:t>
              </a:r>
            </a:p>
          </p:txBody>
        </p:sp>
        <p:pic>
          <p:nvPicPr>
            <p:cNvPr id="294" name="Graphic 293" descr="List">
              <a:extLst>
                <a:ext uri="{FF2B5EF4-FFF2-40B4-BE49-F238E27FC236}">
                  <a16:creationId xmlns:a16="http://schemas.microsoft.com/office/drawing/2014/main" id="{A98DA38D-3D2D-4EFD-B6EB-A1441A72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5337" y="4250565"/>
              <a:ext cx="1108439" cy="1193536"/>
            </a:xfrm>
            <a:prstGeom prst="rect">
              <a:avLst/>
            </a:prstGeom>
          </p:spPr>
        </p:pic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125EC9B-699F-4A95-818F-8EFED4E65FEC}"/>
                </a:ext>
              </a:extLst>
            </p:cNvPr>
            <p:cNvSpPr txBox="1"/>
            <p:nvPr/>
          </p:nvSpPr>
          <p:spPr>
            <a:xfrm>
              <a:off x="9452084" y="5485378"/>
              <a:ext cx="1955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Manufacturer Inventory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CB263328-D843-4141-920E-A6ED773F9029}"/>
                </a:ext>
              </a:extLst>
            </p:cNvPr>
            <p:cNvSpPr txBox="1"/>
            <p:nvPr/>
          </p:nvSpPr>
          <p:spPr>
            <a:xfrm>
              <a:off x="6591309" y="3219240"/>
              <a:ext cx="2048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Verified Distributor</a:t>
              </a:r>
            </a:p>
          </p:txBody>
        </p:sp>
        <p:pic>
          <p:nvPicPr>
            <p:cNvPr id="297" name="Graphic 296" descr="List">
              <a:extLst>
                <a:ext uri="{FF2B5EF4-FFF2-40B4-BE49-F238E27FC236}">
                  <a16:creationId xmlns:a16="http://schemas.microsoft.com/office/drawing/2014/main" id="{FF93B85F-460A-4363-BE77-3D675228E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86644" y="4233922"/>
              <a:ext cx="1108439" cy="1193536"/>
            </a:xfrm>
            <a:prstGeom prst="rect">
              <a:avLst/>
            </a:prstGeom>
          </p:spPr>
        </p:pic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0655D330-F4E6-46F3-BF72-BD69452204E1}"/>
                </a:ext>
              </a:extLst>
            </p:cNvPr>
            <p:cNvSpPr txBox="1"/>
            <p:nvPr/>
          </p:nvSpPr>
          <p:spPr>
            <a:xfrm>
              <a:off x="6846300" y="5454100"/>
              <a:ext cx="1646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Distributor Inventory</a:t>
              </a:r>
            </a:p>
          </p:txBody>
        </p:sp>
        <p:pic>
          <p:nvPicPr>
            <p:cNvPr id="299" name="Graphic 298" descr="List">
              <a:extLst>
                <a:ext uri="{FF2B5EF4-FFF2-40B4-BE49-F238E27FC236}">
                  <a16:creationId xmlns:a16="http://schemas.microsoft.com/office/drawing/2014/main" id="{032C84D6-8DD2-4547-BE68-9D01A290C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2131" y="4244528"/>
              <a:ext cx="1108439" cy="1193536"/>
            </a:xfrm>
            <a:prstGeom prst="rect">
              <a:avLst/>
            </a:prstGeom>
          </p:spPr>
        </p:pic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7863105-51BC-43F8-925B-B8FC11AA1E54}"/>
                </a:ext>
              </a:extLst>
            </p:cNvPr>
            <p:cNvSpPr txBox="1"/>
            <p:nvPr/>
          </p:nvSpPr>
          <p:spPr>
            <a:xfrm>
              <a:off x="4147348" y="5445194"/>
              <a:ext cx="1710983" cy="276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Pharmacy Inventory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25D276D-5FEE-4EDA-B77D-467703CE35ED}"/>
                </a:ext>
              </a:extLst>
            </p:cNvPr>
            <p:cNvSpPr txBox="1"/>
            <p:nvPr/>
          </p:nvSpPr>
          <p:spPr>
            <a:xfrm>
              <a:off x="9675091" y="3212643"/>
              <a:ext cx="1836277" cy="281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Verified Manufacturer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661022EE-6E83-4FCF-B33B-D113A72CFA54}"/>
                </a:ext>
              </a:extLst>
            </p:cNvPr>
            <p:cNvSpPr txBox="1"/>
            <p:nvPr/>
          </p:nvSpPr>
          <p:spPr>
            <a:xfrm>
              <a:off x="3810032" y="3220196"/>
              <a:ext cx="2048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Verified Pharmacy</a:t>
              </a:r>
            </a:p>
          </p:txBody>
        </p:sp>
        <p:pic>
          <p:nvPicPr>
            <p:cNvPr id="306" name="Graphic 305" descr="Recycle">
              <a:extLst>
                <a:ext uri="{FF2B5EF4-FFF2-40B4-BE49-F238E27FC236}">
                  <a16:creationId xmlns:a16="http://schemas.microsoft.com/office/drawing/2014/main" id="{C195A115-FC31-420D-B3C2-117268309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4528" y="1090555"/>
              <a:ext cx="756977" cy="815092"/>
            </a:xfrm>
            <a:prstGeom prst="rect">
              <a:avLst/>
            </a:prstGeom>
          </p:spPr>
        </p:pic>
        <p:pic>
          <p:nvPicPr>
            <p:cNvPr id="307" name="Graphic 306" descr="Arrow: Counterclockwise curve">
              <a:extLst>
                <a:ext uri="{FF2B5EF4-FFF2-40B4-BE49-F238E27FC236}">
                  <a16:creationId xmlns:a16="http://schemas.microsoft.com/office/drawing/2014/main" id="{E2CE5AE5-C81B-418E-8BF5-BBE3AB412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9399" y="1891248"/>
              <a:ext cx="687995" cy="740814"/>
            </a:xfrm>
            <a:prstGeom prst="rect">
              <a:avLst/>
            </a:prstGeom>
          </p:spPr>
        </p:pic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3CB1408-288A-4F71-94C3-1420CD4E7EF4}"/>
                </a:ext>
              </a:extLst>
            </p:cNvPr>
            <p:cNvSpPr txBox="1"/>
            <p:nvPr/>
          </p:nvSpPr>
          <p:spPr>
            <a:xfrm>
              <a:off x="1017247" y="1720900"/>
              <a:ext cx="1640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Suspicious Medications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D399179-5A66-4F45-960A-37D490FC6968}"/>
                </a:ext>
              </a:extLst>
            </p:cNvPr>
            <p:cNvSpPr txBox="1"/>
            <p:nvPr/>
          </p:nvSpPr>
          <p:spPr>
            <a:xfrm>
              <a:off x="495300" y="3402388"/>
              <a:ext cx="1640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Valid Medications</a:t>
              </a:r>
            </a:p>
          </p:txBody>
        </p:sp>
        <p:pic>
          <p:nvPicPr>
            <p:cNvPr id="310" name="Graphic 309" descr="Arrow: Slight curve">
              <a:extLst>
                <a:ext uri="{FF2B5EF4-FFF2-40B4-BE49-F238E27FC236}">
                  <a16:creationId xmlns:a16="http://schemas.microsoft.com/office/drawing/2014/main" id="{83D25B38-8D6B-4CE3-9770-7A7043AF6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3979430">
              <a:off x="1248098" y="3735199"/>
              <a:ext cx="526017" cy="488513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C243F8BF-88DD-4514-8D94-C49F6329114F}"/>
                </a:ext>
              </a:extLst>
            </p:cNvPr>
            <p:cNvSpPr txBox="1"/>
            <p:nvPr/>
          </p:nvSpPr>
          <p:spPr>
            <a:xfrm>
              <a:off x="1239013" y="5338325"/>
              <a:ext cx="1410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Patient</a:t>
              </a:r>
            </a:p>
          </p:txBody>
        </p:sp>
        <p:sp>
          <p:nvSpPr>
            <p:cNvPr id="312" name="TextBox 1038">
              <a:extLst>
                <a:ext uri="{FF2B5EF4-FFF2-40B4-BE49-F238E27FC236}">
                  <a16:creationId xmlns:a16="http://schemas.microsoft.com/office/drawing/2014/main" id="{A699A1F3-3234-452D-92F3-1AECC9AB4FF2}"/>
                </a:ext>
              </a:extLst>
            </p:cNvPr>
            <p:cNvSpPr txBox="1"/>
            <p:nvPr/>
          </p:nvSpPr>
          <p:spPr>
            <a:xfrm>
              <a:off x="6383712" y="6003470"/>
              <a:ext cx="2688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rgbClr val="C00000"/>
                  </a:solidFill>
                </a:rPr>
                <a:t>BLOCKCHAIN</a:t>
              </a:r>
            </a:p>
          </p:txBody>
        </p:sp>
        <p:pic>
          <p:nvPicPr>
            <p:cNvPr id="313" name="Graphic 312">
              <a:extLst>
                <a:ext uri="{FF2B5EF4-FFF2-40B4-BE49-F238E27FC236}">
                  <a16:creationId xmlns:a16="http://schemas.microsoft.com/office/drawing/2014/main" id="{40648516-14FB-4603-A8E7-5FA5E16F4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48489" y="2394289"/>
              <a:ext cx="767449" cy="826367"/>
            </a:xfrm>
            <a:prstGeom prst="rect">
              <a:avLst/>
            </a:prstGeom>
          </p:spPr>
        </p:pic>
        <p:pic>
          <p:nvPicPr>
            <p:cNvPr id="314" name="Graphic 313">
              <a:extLst>
                <a:ext uri="{FF2B5EF4-FFF2-40B4-BE49-F238E27FC236}">
                  <a16:creationId xmlns:a16="http://schemas.microsoft.com/office/drawing/2014/main" id="{C25E20D7-D0AA-4D1C-B74C-BAF73664D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99942" y="2406596"/>
              <a:ext cx="761142" cy="819577"/>
            </a:xfrm>
            <a:prstGeom prst="rect">
              <a:avLst/>
            </a:prstGeom>
          </p:spPr>
        </p:pic>
        <p:pic>
          <p:nvPicPr>
            <p:cNvPr id="315" name="Graphic 314">
              <a:extLst>
                <a:ext uri="{FF2B5EF4-FFF2-40B4-BE49-F238E27FC236}">
                  <a16:creationId xmlns:a16="http://schemas.microsoft.com/office/drawing/2014/main" id="{0944B737-A641-4DAF-BBA2-DA9018C9F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6995950" y="2322790"/>
              <a:ext cx="1326532" cy="1124210"/>
            </a:xfrm>
            <a:prstGeom prst="rect">
              <a:avLst/>
            </a:prstGeom>
          </p:spPr>
        </p:pic>
        <p:cxnSp>
          <p:nvCxnSpPr>
            <p:cNvPr id="316" name="Connector: Elbow 315">
              <a:extLst>
                <a:ext uri="{FF2B5EF4-FFF2-40B4-BE49-F238E27FC236}">
                  <a16:creationId xmlns:a16="http://schemas.microsoft.com/office/drawing/2014/main" id="{A54B5140-5D08-449E-84DF-AF37A15C27C2}"/>
                </a:ext>
              </a:extLst>
            </p:cNvPr>
            <p:cNvCxnSpPr>
              <a:cxnSpLocks/>
              <a:stCxn id="293" idx="3"/>
              <a:endCxn id="294" idx="3"/>
            </p:cNvCxnSpPr>
            <p:nvPr/>
          </p:nvCxnSpPr>
          <p:spPr>
            <a:xfrm>
              <a:off x="10650488" y="695642"/>
              <a:ext cx="363288" cy="4151691"/>
            </a:xfrm>
            <a:prstGeom prst="bentConnector3">
              <a:avLst>
                <a:gd name="adj1" fmla="val 339405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17" name="Graphic 316">
              <a:extLst>
                <a:ext uri="{FF2B5EF4-FFF2-40B4-BE49-F238E27FC236}">
                  <a16:creationId xmlns:a16="http://schemas.microsoft.com/office/drawing/2014/main" id="{04DF84D8-3A50-4D23-8B82-63CBA514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614512" y="4182498"/>
              <a:ext cx="956195" cy="1029604"/>
            </a:xfrm>
            <a:prstGeom prst="rect">
              <a:avLst/>
            </a:prstGeom>
          </p:spPr>
        </p:pic>
        <p:sp>
          <p:nvSpPr>
            <p:cNvPr id="318" name="Arrow: Left 317">
              <a:extLst>
                <a:ext uri="{FF2B5EF4-FFF2-40B4-BE49-F238E27FC236}">
                  <a16:creationId xmlns:a16="http://schemas.microsoft.com/office/drawing/2014/main" id="{0A63D120-03CA-41F0-B0B6-8FF622446100}"/>
                </a:ext>
              </a:extLst>
            </p:cNvPr>
            <p:cNvSpPr/>
            <p:nvPr/>
          </p:nvSpPr>
          <p:spPr>
            <a:xfrm>
              <a:off x="8566415" y="2910047"/>
              <a:ext cx="1435078" cy="22672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9" name="Arrow: Left 318">
              <a:extLst>
                <a:ext uri="{FF2B5EF4-FFF2-40B4-BE49-F238E27FC236}">
                  <a16:creationId xmlns:a16="http://schemas.microsoft.com/office/drawing/2014/main" id="{88B8581A-7555-482A-A5A4-45D92C20F724}"/>
                </a:ext>
              </a:extLst>
            </p:cNvPr>
            <p:cNvSpPr/>
            <p:nvPr/>
          </p:nvSpPr>
          <p:spPr>
            <a:xfrm>
              <a:off x="5405017" y="2905967"/>
              <a:ext cx="1347002" cy="26233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0" name="Arrow: Left 319">
              <a:extLst>
                <a:ext uri="{FF2B5EF4-FFF2-40B4-BE49-F238E27FC236}">
                  <a16:creationId xmlns:a16="http://schemas.microsoft.com/office/drawing/2014/main" id="{E6FB5EBB-EB58-439B-8E96-B60BEC08B64A}"/>
                </a:ext>
              </a:extLst>
            </p:cNvPr>
            <p:cNvSpPr/>
            <p:nvPr/>
          </p:nvSpPr>
          <p:spPr>
            <a:xfrm>
              <a:off x="2179367" y="2868618"/>
              <a:ext cx="1814091" cy="2458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321" name="Picture 6" descr="Image result for qr code phone scan png">
              <a:extLst>
                <a:ext uri="{FF2B5EF4-FFF2-40B4-BE49-F238E27FC236}">
                  <a16:creationId xmlns:a16="http://schemas.microsoft.com/office/drawing/2014/main" id="{8E6C40FF-0C85-49BC-AE0C-3B7A062DC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2364" y="2101009"/>
              <a:ext cx="682727" cy="735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2" name="Picture 6" descr="Image result for qr code phone scan png">
              <a:extLst>
                <a:ext uri="{FF2B5EF4-FFF2-40B4-BE49-F238E27FC236}">
                  <a16:creationId xmlns:a16="http://schemas.microsoft.com/office/drawing/2014/main" id="{36594DA1-77DA-4CE0-868D-DAEFAA2EB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39" y="2071937"/>
              <a:ext cx="739008" cy="795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3" name="Picture 10" descr="Image result for box png">
              <a:extLst>
                <a:ext uri="{FF2B5EF4-FFF2-40B4-BE49-F238E27FC236}">
                  <a16:creationId xmlns:a16="http://schemas.microsoft.com/office/drawing/2014/main" id="{B533C289-D306-474C-BC4D-5C02BB8A6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78" y="2600127"/>
              <a:ext cx="595790" cy="711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4" name="Picture 28" descr="Image result for qr code reader transparent background">
              <a:extLst>
                <a:ext uri="{FF2B5EF4-FFF2-40B4-BE49-F238E27FC236}">
                  <a16:creationId xmlns:a16="http://schemas.microsoft.com/office/drawing/2014/main" id="{F877FFEE-DA64-4E6E-BADD-DE0276EB2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597" y="2579033"/>
              <a:ext cx="572163" cy="68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5" name="Picture 10" descr="Image result for box png">
              <a:extLst>
                <a:ext uri="{FF2B5EF4-FFF2-40B4-BE49-F238E27FC236}">
                  <a16:creationId xmlns:a16="http://schemas.microsoft.com/office/drawing/2014/main" id="{D9954A97-0060-4978-A218-3F81C36D3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998" y="107381"/>
              <a:ext cx="830909" cy="99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6" name="Picture 28" descr="Image result for qr code reader transparent background">
              <a:extLst>
                <a:ext uri="{FF2B5EF4-FFF2-40B4-BE49-F238E27FC236}">
                  <a16:creationId xmlns:a16="http://schemas.microsoft.com/office/drawing/2014/main" id="{07BB1A98-DAC7-444B-B7FB-C6D711D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4519" y="76339"/>
              <a:ext cx="797958" cy="961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" name="Graphic 326">
              <a:extLst>
                <a:ext uri="{FF2B5EF4-FFF2-40B4-BE49-F238E27FC236}">
                  <a16:creationId xmlns:a16="http://schemas.microsoft.com/office/drawing/2014/main" id="{42794E6D-2FC9-4B81-B8BE-59AE872DC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42583" y="162310"/>
              <a:ext cx="767449" cy="826367"/>
            </a:xfrm>
            <a:prstGeom prst="rect">
              <a:avLst/>
            </a:prstGeom>
          </p:spPr>
        </p:pic>
        <p:pic>
          <p:nvPicPr>
            <p:cNvPr id="47" name="Picture 2" descr="Related image">
              <a:extLst>
                <a:ext uri="{FF2B5EF4-FFF2-40B4-BE49-F238E27FC236}">
                  <a16:creationId xmlns:a16="http://schemas.microsoft.com/office/drawing/2014/main" id="{589A1D82-145F-486D-B7B0-4815E9D58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915" y="4412122"/>
              <a:ext cx="2084241" cy="85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Related image">
              <a:extLst>
                <a:ext uri="{FF2B5EF4-FFF2-40B4-BE49-F238E27FC236}">
                  <a16:creationId xmlns:a16="http://schemas.microsoft.com/office/drawing/2014/main" id="{CD2966DA-ACEE-4E92-8981-AC75DC6B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975" y="4412122"/>
              <a:ext cx="2197901" cy="85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Image result for thief icon png">
              <a:extLst>
                <a:ext uri="{FF2B5EF4-FFF2-40B4-BE49-F238E27FC236}">
                  <a16:creationId xmlns:a16="http://schemas.microsoft.com/office/drawing/2014/main" id="{2977A0FB-B583-489C-AC08-645272AA0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298" y="1274945"/>
              <a:ext cx="606034" cy="60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medication capsule png">
              <a:extLst>
                <a:ext uri="{FF2B5EF4-FFF2-40B4-BE49-F238E27FC236}">
                  <a16:creationId xmlns:a16="http://schemas.microsoft.com/office/drawing/2014/main" id="{B19780C4-FE6D-4058-B9E1-06C50379A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7995" y="1367034"/>
              <a:ext cx="548339" cy="5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Image result for not allowed sign png">
              <a:extLst>
                <a:ext uri="{FF2B5EF4-FFF2-40B4-BE49-F238E27FC236}">
                  <a16:creationId xmlns:a16="http://schemas.microsoft.com/office/drawing/2014/main" id="{78DCCD59-B49F-45B3-8CFD-7F17F4459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548" y="2355984"/>
              <a:ext cx="350095" cy="35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Graphic 53" descr="Arrow: Slight curve">
              <a:extLst>
                <a:ext uri="{FF2B5EF4-FFF2-40B4-BE49-F238E27FC236}">
                  <a16:creationId xmlns:a16="http://schemas.microsoft.com/office/drawing/2014/main" id="{6F97BE07-7856-4F1D-A292-A1BBEE52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6592228">
              <a:off x="6511447" y="1861700"/>
              <a:ext cx="618405" cy="517752"/>
            </a:xfrm>
            <a:prstGeom prst="rect">
              <a:avLst/>
            </a:prstGeom>
          </p:spPr>
        </p:pic>
        <p:pic>
          <p:nvPicPr>
            <p:cNvPr id="55" name="Picture 4" descr="Image result for medication capsule png">
              <a:extLst>
                <a:ext uri="{FF2B5EF4-FFF2-40B4-BE49-F238E27FC236}">
                  <a16:creationId xmlns:a16="http://schemas.microsoft.com/office/drawing/2014/main" id="{DC10E93F-C33B-449E-ACE1-68C0C1AAC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936" y="1363191"/>
              <a:ext cx="548339" cy="5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Graphic 55" descr="Arrow: Counterclockwise curve">
              <a:extLst>
                <a:ext uri="{FF2B5EF4-FFF2-40B4-BE49-F238E27FC236}">
                  <a16:creationId xmlns:a16="http://schemas.microsoft.com/office/drawing/2014/main" id="{280F48D6-A7F1-4F11-BF4E-3FBF1D610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5705" y="1623522"/>
              <a:ext cx="693369" cy="616018"/>
            </a:xfrm>
            <a:prstGeom prst="rect">
              <a:avLst/>
            </a:prstGeom>
          </p:spPr>
        </p:pic>
        <p:pic>
          <p:nvPicPr>
            <p:cNvPr id="57" name="Graphic 56" descr="Arrow: Straight">
              <a:extLst>
                <a:ext uri="{FF2B5EF4-FFF2-40B4-BE49-F238E27FC236}">
                  <a16:creationId xmlns:a16="http://schemas.microsoft.com/office/drawing/2014/main" id="{4F72422F-4FAF-49B4-8BA5-79C621530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25551" y="1340912"/>
              <a:ext cx="1902336" cy="564735"/>
            </a:xfrm>
            <a:prstGeom prst="rect">
              <a:avLst/>
            </a:prstGeom>
          </p:spPr>
        </p:pic>
        <p:pic>
          <p:nvPicPr>
            <p:cNvPr id="64" name="Graphic 63" descr="Arrow: Straight">
              <a:extLst>
                <a:ext uri="{FF2B5EF4-FFF2-40B4-BE49-F238E27FC236}">
                  <a16:creationId xmlns:a16="http://schemas.microsoft.com/office/drawing/2014/main" id="{0DC57936-44F5-4D2C-BBBA-6235406B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534926" y="1441553"/>
              <a:ext cx="837144" cy="24851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0D2FAA-A4E2-4EC5-B11E-9F9BAAF3DE78}"/>
                </a:ext>
              </a:extLst>
            </p:cNvPr>
            <p:cNvSpPr txBox="1"/>
            <p:nvPr/>
          </p:nvSpPr>
          <p:spPr>
            <a:xfrm>
              <a:off x="6879846" y="1798850"/>
              <a:ext cx="1053188" cy="2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Fake Drug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286CA4-87B0-40E8-9F7F-7C9844CE18E0}"/>
                </a:ext>
              </a:extLst>
            </p:cNvPr>
            <p:cNvSpPr txBox="1"/>
            <p:nvPr/>
          </p:nvSpPr>
          <p:spPr>
            <a:xfrm>
              <a:off x="4037223" y="1793454"/>
              <a:ext cx="962994" cy="2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Fake Drug</a:t>
              </a:r>
            </a:p>
          </p:txBody>
        </p:sp>
        <p:pic>
          <p:nvPicPr>
            <p:cNvPr id="67" name="Picture 2" descr="Related image">
              <a:extLst>
                <a:ext uri="{FF2B5EF4-FFF2-40B4-BE49-F238E27FC236}">
                  <a16:creationId xmlns:a16="http://schemas.microsoft.com/office/drawing/2014/main" id="{777C57D1-33EF-46F5-AB13-B22D769D1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504274" y="3553003"/>
              <a:ext cx="753610" cy="82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Related image">
              <a:extLst>
                <a:ext uri="{FF2B5EF4-FFF2-40B4-BE49-F238E27FC236}">
                  <a16:creationId xmlns:a16="http://schemas.microsoft.com/office/drawing/2014/main" id="{C2262629-53D2-46D0-A525-92DBBB576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43695" y="3553003"/>
              <a:ext cx="753610" cy="82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Related image">
              <a:extLst>
                <a:ext uri="{FF2B5EF4-FFF2-40B4-BE49-F238E27FC236}">
                  <a16:creationId xmlns:a16="http://schemas.microsoft.com/office/drawing/2014/main" id="{F50FCC82-DA92-4C48-9910-90A10F152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072630" y="3567613"/>
              <a:ext cx="753610" cy="82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D745056-DD8B-4771-8022-4A188E75D773}"/>
              </a:ext>
            </a:extLst>
          </p:cNvPr>
          <p:cNvSpPr txBox="1"/>
          <p:nvPr/>
        </p:nvSpPr>
        <p:spPr>
          <a:xfrm>
            <a:off x="94593" y="169353"/>
            <a:ext cx="1184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Medication</a:t>
            </a:r>
            <a:r>
              <a:rPr lang="en-US" sz="2800" b="1" dirty="0"/>
              <a:t> Movement</a:t>
            </a:r>
          </a:p>
        </p:txBody>
      </p:sp>
    </p:spTree>
    <p:extLst>
      <p:ext uri="{BB962C8B-B14F-4D97-AF65-F5344CB8AC3E}">
        <p14:creationId xmlns:p14="http://schemas.microsoft.com/office/powerpoint/2010/main" val="208836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30FF-8112-46F5-8EE1-7F652F9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31" y="3409140"/>
            <a:ext cx="8761413" cy="100773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8716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0C571-4DAE-4EDB-84B0-BF3880AB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72"/>
            <a:ext cx="2942211" cy="483374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EBEBEB"/>
                </a:solidFill>
              </a:rP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35C71-E263-4943-A4B5-86D035964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12398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639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2655</TotalTime>
  <Words>358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Symbol</vt:lpstr>
      <vt:lpstr>Wingdings 3</vt:lpstr>
      <vt:lpstr>Ion Boardroom</vt:lpstr>
      <vt:lpstr>Medical Supply Chain DApp</vt:lpstr>
      <vt:lpstr>PROBLEM STATEMENT</vt:lpstr>
      <vt:lpstr>OBJECTIVE</vt:lpstr>
      <vt:lpstr>Conventional vs. Blockchain Systems</vt:lpstr>
      <vt:lpstr>Benefits of Leveraging BlockChain</vt:lpstr>
      <vt:lpstr>Smart Contract Architecture </vt:lpstr>
      <vt:lpstr>PowerPoint Presentation</vt:lpstr>
      <vt:lpstr>Demo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COUNTERFIET DETECTION PORTAL</dc:title>
  <dc:creator>Swathi KC</dc:creator>
  <cp:lastModifiedBy>Ranjit Bisht</cp:lastModifiedBy>
  <cp:revision>68</cp:revision>
  <dcterms:created xsi:type="dcterms:W3CDTF">2017-12-16T23:54:48Z</dcterms:created>
  <dcterms:modified xsi:type="dcterms:W3CDTF">2022-12-05T15:10:12Z</dcterms:modified>
</cp:coreProperties>
</file>