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427c4151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427c4151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427c4151a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427c4151a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427c4151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427c4151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4237faa5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4237faa5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427c415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427c415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427c4151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427c4151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427c4151a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427c4151a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427c4151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427c4151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427c4151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427c4151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427c4151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427c4151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427c4151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427c4151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4237faa5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4237faa5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427c4151a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427c4151a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427c4151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427c4151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northeastern-my.sharepoint.com/:v:/g/personal/malikireddy_k_northeastern_edu/EeSrZZaXwklBlniD1PL8qy4B0fxXz7g5JOnrxrLCA19h5Q?referrer=Teams.TEAMS-ELECTRON&amp;referrerScenario=MeetingChicletGetLink.view.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Roster &amp; </a:t>
            </a:r>
            <a:endParaRPr/>
          </a:p>
          <a:p>
            <a:pPr indent="0" lvl="0" marL="0" rtl="0" algn="l">
              <a:spcBef>
                <a:spcPts val="0"/>
              </a:spcBef>
              <a:spcAft>
                <a:spcPts val="0"/>
              </a:spcAft>
              <a:buNone/>
            </a:pPr>
            <a:r>
              <a:rPr lang="en"/>
              <a:t>	DAO Pattern Implementation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&amp; Write from  CSV, JSON and HTML Files</a:t>
            </a:r>
            <a:endParaRPr/>
          </a:p>
        </p:txBody>
      </p:sp>
      <p:sp>
        <p:nvSpPr>
          <p:cNvPr id="88" name="Google Shape;88;p13"/>
          <p:cNvSpPr txBox="1"/>
          <p:nvPr>
            <p:ph idx="1" type="subTitle"/>
          </p:nvPr>
        </p:nvSpPr>
        <p:spPr>
          <a:xfrm>
            <a:off x="800202" y="40515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Kaushik Malikireddy, Pranav Akella and Mohit Yalavarthi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619650" y="1477800"/>
            <a:ext cx="7904700" cy="366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t>Utility Class:</a:t>
            </a:r>
            <a:r>
              <a:rPr lang="en" sz="1500"/>
              <a:t> This class contains utility methods for file reading, writing, converting strings to integers, adding students to a list, and viewing students in a roster.</a:t>
            </a:r>
            <a:endParaRPr sz="1500"/>
          </a:p>
          <a:p>
            <a:pPr indent="-323850" lvl="0" marL="457200" rtl="0" algn="l">
              <a:lnSpc>
                <a:spcPct val="115000"/>
              </a:lnSpc>
              <a:spcBef>
                <a:spcPts val="1200"/>
              </a:spcBef>
              <a:spcAft>
                <a:spcPts val="0"/>
              </a:spcAft>
              <a:buSzPts val="1500"/>
              <a:buChar char="●"/>
            </a:pPr>
            <a:r>
              <a:rPr b="1" lang="en" sz="1500"/>
              <a:t>Static Methods</a:t>
            </a:r>
            <a:r>
              <a:rPr lang="en" sz="1500"/>
              <a:t>: Utility methods are static, promoting code reuse without requiring an instance of the class. </a:t>
            </a:r>
            <a:endParaRPr sz="1500"/>
          </a:p>
          <a:p>
            <a:pPr indent="-317500" lvl="0" marL="457200" rtl="0" algn="l">
              <a:lnSpc>
                <a:spcPct val="115000"/>
              </a:lnSpc>
              <a:spcBef>
                <a:spcPts val="0"/>
              </a:spcBef>
              <a:spcAft>
                <a:spcPts val="0"/>
              </a:spcAft>
              <a:buSzPts val="1400"/>
              <a:buChar char="●"/>
            </a:pPr>
            <a:r>
              <a:rPr b="1" lang="en" sz="1500"/>
              <a:t>Modularity</a:t>
            </a:r>
            <a:r>
              <a:rPr lang="en" sz="1500"/>
              <a:t>: Provides reusable methods for reading lines from files, writing lists to files, and adding students to lists. </a:t>
            </a:r>
            <a:r>
              <a:rPr b="1" lang="en" sz="1500"/>
              <a:t>    </a:t>
            </a:r>
            <a:r>
              <a:rPr b="1" lang="en" sz="1400"/>
              <a:t>     </a:t>
            </a:r>
            <a:endParaRPr b="1" sz="1400"/>
          </a:p>
          <a:p>
            <a:pPr indent="-323850" lvl="0" marL="457200" rtl="0" algn="l">
              <a:lnSpc>
                <a:spcPct val="115000"/>
              </a:lnSpc>
              <a:spcBef>
                <a:spcPts val="0"/>
              </a:spcBef>
              <a:spcAft>
                <a:spcPts val="0"/>
              </a:spcAft>
              <a:buSzPts val="1500"/>
              <a:buChar char="●"/>
            </a:pPr>
            <a:r>
              <a:rPr b="1" lang="en" sz="1500"/>
              <a:t>Abstraction</a:t>
            </a:r>
            <a:r>
              <a:rPr lang="en" sz="1500"/>
              <a:t>: The methods in the Utility class abstract away specific implementation details, providing higher-level functionalities for file I/O and list manipulation.</a:t>
            </a:r>
            <a:endParaRPr sz="15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12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1" type="body"/>
          </p:nvPr>
        </p:nvSpPr>
        <p:spPr>
          <a:xfrm>
            <a:off x="459725" y="1422450"/>
            <a:ext cx="8437200" cy="3456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t>Driver Class: </a:t>
            </a:r>
            <a:r>
              <a:rPr lang="en" sz="1500"/>
              <a:t>To run the demo methods from SaveToCSV, SaveToHTML, and SaveToJSON classes. </a:t>
            </a:r>
            <a:endParaRPr sz="1500"/>
          </a:p>
          <a:p>
            <a:pPr indent="-323850" lvl="0" marL="457200" rtl="0" algn="l">
              <a:lnSpc>
                <a:spcPct val="115000"/>
              </a:lnSpc>
              <a:spcBef>
                <a:spcPts val="1200"/>
              </a:spcBef>
              <a:spcAft>
                <a:spcPts val="0"/>
              </a:spcAft>
              <a:buSzPts val="1500"/>
              <a:buChar char="●"/>
            </a:pPr>
            <a:r>
              <a:rPr b="1" lang="en" sz="1500"/>
              <a:t>Composition</a:t>
            </a:r>
            <a:r>
              <a:rPr lang="en" sz="1500"/>
              <a:t>: The Driver class utilizes composition by creating instances of different data access implementations (SaveToCSV, SaveToJSON, SaveToHTML) and calling their demo methods. </a:t>
            </a:r>
            <a:endParaRPr sz="1500"/>
          </a:p>
          <a:p>
            <a:pPr indent="-323850" lvl="0" marL="457200" rtl="0" algn="l">
              <a:lnSpc>
                <a:spcPct val="115000"/>
              </a:lnSpc>
              <a:spcBef>
                <a:spcPts val="0"/>
              </a:spcBef>
              <a:spcAft>
                <a:spcPts val="0"/>
              </a:spcAft>
              <a:buSzPts val="1500"/>
              <a:buChar char="●"/>
            </a:pPr>
            <a:r>
              <a:rPr b="1" lang="en" sz="1500"/>
              <a:t>Ease of Extension</a:t>
            </a:r>
            <a:r>
              <a:rPr lang="en" sz="1500"/>
              <a:t>: The Driver class can easily incorporate new data access implementations by creating instances of those classes and calling their demo methods. </a:t>
            </a:r>
            <a:endParaRPr sz="1500"/>
          </a:p>
          <a:p>
            <a:pPr indent="-323850" lvl="0" marL="457200" rtl="0" algn="l">
              <a:lnSpc>
                <a:spcPct val="115000"/>
              </a:lnSpc>
              <a:spcBef>
                <a:spcPts val="0"/>
              </a:spcBef>
              <a:spcAft>
                <a:spcPts val="0"/>
              </a:spcAft>
              <a:buSzPts val="1500"/>
              <a:buChar char="●"/>
            </a:pPr>
            <a:r>
              <a:rPr b="1" lang="en" sz="1500"/>
              <a:t>Code to Interfaces</a:t>
            </a:r>
            <a:r>
              <a:rPr lang="en" sz="1500"/>
              <a:t>: The Driver class directly calls the demo methods on specific implementations (SaveToCSV, SaveToJSON, SaveToHTML), without relying on concrete classes.</a:t>
            </a:r>
            <a:endParaRPr sz="1500"/>
          </a:p>
          <a:p>
            <a:pPr indent="0" lvl="0" marL="0" rtl="0" algn="l">
              <a:spcBef>
                <a:spcPts val="120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727650" y="60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 Used</a:t>
            </a:r>
            <a:endParaRPr/>
          </a:p>
        </p:txBody>
      </p:sp>
      <p:sp>
        <p:nvSpPr>
          <p:cNvPr id="147" name="Google Shape;147;p24"/>
          <p:cNvSpPr txBox="1"/>
          <p:nvPr>
            <p:ph idx="1" type="body"/>
          </p:nvPr>
        </p:nvSpPr>
        <p:spPr>
          <a:xfrm>
            <a:off x="727650" y="1435750"/>
            <a:ext cx="7688700" cy="3186600"/>
          </a:xfrm>
          <a:prstGeom prst="rect">
            <a:avLst/>
          </a:prstGeom>
        </p:spPr>
        <p:txBody>
          <a:bodyPr anchorCtr="0" anchor="t" bIns="91425" lIns="91425" spcFirstLastPara="1" rIns="91425" wrap="square" tIns="91425">
            <a:noAutofit/>
          </a:bodyPr>
          <a:lstStyle/>
          <a:p>
            <a:pPr indent="-317817" lvl="0" marL="457200" rtl="0" algn="l">
              <a:lnSpc>
                <a:spcPct val="105000"/>
              </a:lnSpc>
              <a:spcBef>
                <a:spcPts val="0"/>
              </a:spcBef>
              <a:spcAft>
                <a:spcPts val="0"/>
              </a:spcAft>
              <a:buSzPts val="1405"/>
              <a:buAutoNum type="arabicPeriod"/>
            </a:pPr>
            <a:r>
              <a:rPr b="1" lang="en" sz="1405"/>
              <a:t>Jackson-databind:</a:t>
            </a:r>
            <a:r>
              <a:rPr lang="en" sz="1405"/>
              <a:t>  </a:t>
            </a:r>
            <a:r>
              <a:rPr lang="en" sz="1405"/>
              <a:t>Jackson DataBind is a Java library that provides a set of data-binding functionality for working with Java objects and JSON (JavaScript Object Notation) data. It allows developers to easily convert Java objects to JSON and vice versa, providing seamless integration between Java objects and JSON representations.</a:t>
            </a:r>
            <a:endParaRPr sz="1405"/>
          </a:p>
          <a:p>
            <a:pPr indent="-317817" lvl="0" marL="457200" rtl="0" algn="l">
              <a:lnSpc>
                <a:spcPct val="105000"/>
              </a:lnSpc>
              <a:spcBef>
                <a:spcPts val="0"/>
              </a:spcBef>
              <a:spcAft>
                <a:spcPts val="0"/>
              </a:spcAft>
              <a:buSzPts val="1405"/>
              <a:buAutoNum type="arabicPeriod"/>
            </a:pPr>
            <a:r>
              <a:rPr b="1" lang="en" sz="1405"/>
              <a:t>OpenCSV</a:t>
            </a:r>
            <a:r>
              <a:rPr lang="en" sz="1405"/>
              <a:t>:  OpenCSV is a Java library for reading and writing CSV (Comma-Separated Values) files. It provides a simple and easy-to-use API for handling CSV data, making it a popular choice for developers working with tabular data in CSV format.</a:t>
            </a:r>
            <a:endParaRPr sz="1405"/>
          </a:p>
          <a:p>
            <a:pPr indent="-317817" lvl="0" marL="457200" rtl="0" algn="l">
              <a:lnSpc>
                <a:spcPct val="105000"/>
              </a:lnSpc>
              <a:spcBef>
                <a:spcPts val="0"/>
              </a:spcBef>
              <a:spcAft>
                <a:spcPts val="0"/>
              </a:spcAft>
              <a:buSzPts val="1405"/>
              <a:buAutoNum type="arabicPeriod"/>
            </a:pPr>
            <a:r>
              <a:rPr b="1" lang="en" sz="1405"/>
              <a:t>Commons io</a:t>
            </a:r>
            <a:r>
              <a:rPr lang="en" sz="1405"/>
              <a:t>:  Commons IO is a library from the Apache Commons project that provides utility classes for common input/output (I/O) operations in Java. It simplifies and extends the functionality provided by the standard Java I/O classes in the java.io package, offering additional features and making certain tasks more convenient.</a:t>
            </a:r>
            <a:endParaRPr sz="1405"/>
          </a:p>
          <a:p>
            <a:pPr indent="-317817" lvl="0" marL="457200" rtl="0" algn="l">
              <a:lnSpc>
                <a:spcPct val="105000"/>
              </a:lnSpc>
              <a:spcBef>
                <a:spcPts val="0"/>
              </a:spcBef>
              <a:spcAft>
                <a:spcPts val="0"/>
              </a:spcAft>
              <a:buSzPts val="1405"/>
              <a:buAutoNum type="arabicPeriod"/>
            </a:pPr>
            <a:r>
              <a:rPr b="1" lang="en" sz="1405"/>
              <a:t>Jsoup:</a:t>
            </a:r>
            <a:r>
              <a:rPr lang="en" sz="1405"/>
              <a:t>  Jsoup is a Java library used for working with HTML documents. It provides a convenient API for extracting and manipulating data in HTML documents. Jsoup is commonly used for web scraping and parsing HTML content in Java applications</a:t>
            </a:r>
            <a:endParaRPr sz="140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728450" y="608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Flow</a:t>
            </a:r>
            <a:endParaRPr/>
          </a:p>
        </p:txBody>
      </p:sp>
      <p:sp>
        <p:nvSpPr>
          <p:cNvPr id="153" name="Google Shape;153;p25"/>
          <p:cNvSpPr txBox="1"/>
          <p:nvPr>
            <p:ph idx="1" type="body"/>
          </p:nvPr>
        </p:nvSpPr>
        <p:spPr>
          <a:xfrm>
            <a:off x="508400" y="1387025"/>
            <a:ext cx="8128800" cy="3542700"/>
          </a:xfrm>
          <a:prstGeom prst="rect">
            <a:avLst/>
          </a:prstGeom>
        </p:spPr>
        <p:txBody>
          <a:bodyPr anchorCtr="0" anchor="t" bIns="91425" lIns="91425" spcFirstLastPara="1" rIns="91425" wrap="square" tIns="91425">
            <a:noAutofit/>
          </a:bodyPr>
          <a:lstStyle/>
          <a:p>
            <a:pPr indent="-316706" lvl="0" marL="457200" rtl="0" algn="just">
              <a:lnSpc>
                <a:spcPct val="115000"/>
              </a:lnSpc>
              <a:spcBef>
                <a:spcPts val="0"/>
              </a:spcBef>
              <a:spcAft>
                <a:spcPts val="0"/>
              </a:spcAft>
              <a:buSzPts val="1388"/>
              <a:buAutoNum type="arabicPeriod"/>
            </a:pPr>
            <a:r>
              <a:rPr lang="en" sz="1387"/>
              <a:t>Driver.java </a:t>
            </a:r>
            <a:endParaRPr sz="1387"/>
          </a:p>
          <a:p>
            <a:pPr indent="-316706" lvl="0" marL="457200" rtl="0" algn="just">
              <a:lnSpc>
                <a:spcPct val="115000"/>
              </a:lnSpc>
              <a:spcBef>
                <a:spcPts val="0"/>
              </a:spcBef>
              <a:spcAft>
                <a:spcPts val="0"/>
              </a:spcAft>
              <a:buSzPts val="1388"/>
              <a:buAutoNum type="arabicPeriod"/>
            </a:pPr>
            <a:r>
              <a:rPr lang="en" sz="1387"/>
              <a:t>Runs SavetoCSV.demo()</a:t>
            </a:r>
            <a:r>
              <a:rPr lang="en" sz="1387"/>
              <a:t> first</a:t>
            </a:r>
            <a:endParaRPr sz="1387"/>
          </a:p>
          <a:p>
            <a:pPr indent="-304958" lvl="1" marL="914400" rtl="0" algn="just">
              <a:lnSpc>
                <a:spcPct val="115000"/>
              </a:lnSpc>
              <a:spcBef>
                <a:spcPts val="0"/>
              </a:spcBef>
              <a:spcAft>
                <a:spcPts val="0"/>
              </a:spcAft>
              <a:buSzPts val="1203"/>
              <a:buAutoNum type="alphaLcPeriod"/>
            </a:pPr>
            <a:r>
              <a:rPr lang="en" sz="1202"/>
              <a:t>Reads Student details from </a:t>
            </a:r>
            <a:r>
              <a:rPr b="1" lang="en" sz="1202"/>
              <a:t>CSV file</a:t>
            </a:r>
            <a:endParaRPr b="1" sz="1202"/>
          </a:p>
          <a:p>
            <a:pPr indent="-304958" lvl="1" marL="914400" rtl="0" algn="just">
              <a:lnSpc>
                <a:spcPct val="115000"/>
              </a:lnSpc>
              <a:spcBef>
                <a:spcPts val="0"/>
              </a:spcBef>
              <a:spcAft>
                <a:spcPts val="0"/>
              </a:spcAft>
              <a:buSzPts val="1203"/>
              <a:buAutoNum type="alphaLcPeriod"/>
            </a:pPr>
            <a:r>
              <a:rPr lang="en" sz="1202"/>
              <a:t>Stores student details in a StudentRosterCSV arraylist</a:t>
            </a:r>
            <a:endParaRPr sz="1202"/>
          </a:p>
          <a:p>
            <a:pPr indent="-304958" lvl="1" marL="914400" rtl="0" algn="just">
              <a:lnSpc>
                <a:spcPct val="115000"/>
              </a:lnSpc>
              <a:spcBef>
                <a:spcPts val="0"/>
              </a:spcBef>
              <a:spcAft>
                <a:spcPts val="0"/>
              </a:spcAft>
              <a:buSzPts val="1203"/>
              <a:buAutoNum type="alphaLcPeriod"/>
            </a:pPr>
            <a:r>
              <a:rPr lang="en" sz="1202"/>
              <a:t>Adds 1 test student manually into studentRosterCSV</a:t>
            </a:r>
            <a:endParaRPr sz="1202"/>
          </a:p>
          <a:p>
            <a:pPr indent="-304958" lvl="1" marL="914400" rtl="0" algn="just">
              <a:lnSpc>
                <a:spcPct val="115000"/>
              </a:lnSpc>
              <a:spcBef>
                <a:spcPts val="0"/>
              </a:spcBef>
              <a:spcAft>
                <a:spcPts val="0"/>
              </a:spcAft>
              <a:buSzPts val="1203"/>
              <a:buAutoNum type="alphaLcPeriod"/>
            </a:pPr>
            <a:r>
              <a:rPr lang="en" sz="1202"/>
              <a:t>Creates and Writes StudentRoster to a </a:t>
            </a:r>
            <a:r>
              <a:rPr b="1" lang="en" sz="1202"/>
              <a:t>CSV file</a:t>
            </a:r>
            <a:endParaRPr b="1" sz="1202"/>
          </a:p>
          <a:p>
            <a:pPr indent="-316706" lvl="0" marL="457200" rtl="0" algn="just">
              <a:lnSpc>
                <a:spcPct val="115000"/>
              </a:lnSpc>
              <a:spcBef>
                <a:spcPts val="0"/>
              </a:spcBef>
              <a:spcAft>
                <a:spcPts val="0"/>
              </a:spcAft>
              <a:buSzPts val="1388"/>
              <a:buAutoNum type="arabicPeriod"/>
            </a:pPr>
            <a:r>
              <a:rPr lang="en" sz="1387"/>
              <a:t>Runs SavetoJSON.demo() second</a:t>
            </a:r>
            <a:endParaRPr sz="1387"/>
          </a:p>
          <a:p>
            <a:pPr indent="-304958" lvl="1" marL="914400" rtl="0" algn="just">
              <a:lnSpc>
                <a:spcPct val="115000"/>
              </a:lnSpc>
              <a:spcBef>
                <a:spcPts val="0"/>
              </a:spcBef>
              <a:spcAft>
                <a:spcPts val="0"/>
              </a:spcAft>
              <a:buSzPts val="1203"/>
              <a:buAutoNum type="alphaLcPeriod"/>
            </a:pPr>
            <a:r>
              <a:rPr lang="en" sz="1202"/>
              <a:t>Reads Student details from </a:t>
            </a:r>
            <a:r>
              <a:rPr b="1" lang="en" sz="1202"/>
              <a:t>JSON file</a:t>
            </a:r>
            <a:endParaRPr b="1" sz="1202"/>
          </a:p>
          <a:p>
            <a:pPr indent="-304958" lvl="1" marL="914400" rtl="0" algn="just">
              <a:lnSpc>
                <a:spcPct val="115000"/>
              </a:lnSpc>
              <a:spcBef>
                <a:spcPts val="0"/>
              </a:spcBef>
              <a:spcAft>
                <a:spcPts val="0"/>
              </a:spcAft>
              <a:buSzPts val="1203"/>
              <a:buAutoNum type="alphaLcPeriod"/>
            </a:pPr>
            <a:r>
              <a:rPr lang="en" sz="1202"/>
              <a:t>Stores student details in a StudentRosterJSON arraylist</a:t>
            </a:r>
            <a:endParaRPr sz="1202"/>
          </a:p>
          <a:p>
            <a:pPr indent="-304958" lvl="1" marL="914400" rtl="0" algn="just">
              <a:lnSpc>
                <a:spcPct val="115000"/>
              </a:lnSpc>
              <a:spcBef>
                <a:spcPts val="0"/>
              </a:spcBef>
              <a:spcAft>
                <a:spcPts val="0"/>
              </a:spcAft>
              <a:buSzPts val="1203"/>
              <a:buAutoNum type="alphaLcPeriod"/>
            </a:pPr>
            <a:r>
              <a:rPr lang="en" sz="1202"/>
              <a:t>Adds 1 test student manually into studentRosterJSON</a:t>
            </a:r>
            <a:endParaRPr sz="1202"/>
          </a:p>
          <a:p>
            <a:pPr indent="-304958" lvl="1" marL="914400" rtl="0" algn="just">
              <a:lnSpc>
                <a:spcPct val="115000"/>
              </a:lnSpc>
              <a:spcBef>
                <a:spcPts val="0"/>
              </a:spcBef>
              <a:spcAft>
                <a:spcPts val="0"/>
              </a:spcAft>
              <a:buSzPts val="1203"/>
              <a:buAutoNum type="alphaLcPeriod"/>
            </a:pPr>
            <a:r>
              <a:rPr lang="en" sz="1202"/>
              <a:t>Creates and Writes StudentRoster to a </a:t>
            </a:r>
            <a:r>
              <a:rPr b="1" lang="en" sz="1202"/>
              <a:t>JSONfile</a:t>
            </a:r>
            <a:endParaRPr b="1" sz="1202"/>
          </a:p>
          <a:p>
            <a:pPr indent="-316706" lvl="0" marL="457200" rtl="0" algn="just">
              <a:lnSpc>
                <a:spcPct val="115000"/>
              </a:lnSpc>
              <a:spcBef>
                <a:spcPts val="0"/>
              </a:spcBef>
              <a:spcAft>
                <a:spcPts val="0"/>
              </a:spcAft>
              <a:buSzPts val="1388"/>
              <a:buAutoNum type="arabicPeriod"/>
            </a:pPr>
            <a:r>
              <a:rPr lang="en" sz="1387"/>
              <a:t>Runs SavetoHTML.demo() last</a:t>
            </a:r>
            <a:endParaRPr sz="1387"/>
          </a:p>
          <a:p>
            <a:pPr indent="-304958" lvl="1" marL="914400" rtl="0" algn="just">
              <a:lnSpc>
                <a:spcPct val="115000"/>
              </a:lnSpc>
              <a:spcBef>
                <a:spcPts val="0"/>
              </a:spcBef>
              <a:spcAft>
                <a:spcPts val="0"/>
              </a:spcAft>
              <a:buSzPts val="1203"/>
              <a:buAutoNum type="alphaLcPeriod"/>
            </a:pPr>
            <a:r>
              <a:rPr lang="en" sz="1202"/>
              <a:t>Reads Student details from </a:t>
            </a:r>
            <a:r>
              <a:rPr b="1" lang="en" sz="1202"/>
              <a:t>HTMLfile</a:t>
            </a:r>
            <a:endParaRPr b="1" sz="1202"/>
          </a:p>
          <a:p>
            <a:pPr indent="-304958" lvl="1" marL="914400" rtl="0" algn="just">
              <a:lnSpc>
                <a:spcPct val="115000"/>
              </a:lnSpc>
              <a:spcBef>
                <a:spcPts val="0"/>
              </a:spcBef>
              <a:spcAft>
                <a:spcPts val="0"/>
              </a:spcAft>
              <a:buSzPts val="1203"/>
              <a:buAutoNum type="alphaLcPeriod"/>
            </a:pPr>
            <a:r>
              <a:rPr lang="en" sz="1202"/>
              <a:t>Stores student details in a StudentRosterHTML arraylist</a:t>
            </a:r>
            <a:endParaRPr sz="1202"/>
          </a:p>
          <a:p>
            <a:pPr indent="-304958" lvl="1" marL="914400" rtl="0" algn="just">
              <a:lnSpc>
                <a:spcPct val="115000"/>
              </a:lnSpc>
              <a:spcBef>
                <a:spcPts val="0"/>
              </a:spcBef>
              <a:spcAft>
                <a:spcPts val="0"/>
              </a:spcAft>
              <a:buSzPts val="1203"/>
              <a:buAutoNum type="alphaLcPeriod"/>
            </a:pPr>
            <a:r>
              <a:rPr lang="en" sz="1202"/>
              <a:t>Adds 1 test student manually into studentRosterHTML</a:t>
            </a:r>
            <a:endParaRPr sz="1202"/>
          </a:p>
          <a:p>
            <a:pPr indent="-304958" lvl="1" marL="914400" rtl="0" algn="just">
              <a:lnSpc>
                <a:spcPct val="115000"/>
              </a:lnSpc>
              <a:spcBef>
                <a:spcPts val="0"/>
              </a:spcBef>
              <a:spcAft>
                <a:spcPts val="0"/>
              </a:spcAft>
              <a:buSzPts val="1203"/>
              <a:buAutoNum type="alphaLcPeriod"/>
            </a:pPr>
            <a:r>
              <a:rPr lang="en" sz="1202"/>
              <a:t>Creates and Writes StudentRoster to a </a:t>
            </a:r>
            <a:r>
              <a:rPr b="1" lang="en" sz="1202"/>
              <a:t>HTML file</a:t>
            </a:r>
            <a:endParaRPr b="1" sz="101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727650" y="57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How to run</a:t>
            </a:r>
            <a:endParaRPr sz="2540"/>
          </a:p>
        </p:txBody>
      </p:sp>
      <p:sp>
        <p:nvSpPr>
          <p:cNvPr id="159" name="Google Shape;159;p26"/>
          <p:cNvSpPr txBox="1"/>
          <p:nvPr>
            <p:ph idx="1" type="body"/>
          </p:nvPr>
        </p:nvSpPr>
        <p:spPr>
          <a:xfrm>
            <a:off x="648325" y="1593175"/>
            <a:ext cx="7688700" cy="987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Load the Zip file into eclipse IDE as a Maven project</a:t>
            </a:r>
            <a:endParaRPr sz="1500"/>
          </a:p>
          <a:p>
            <a:pPr indent="-323850" lvl="0" marL="457200" rtl="0" algn="l">
              <a:spcBef>
                <a:spcPts val="0"/>
              </a:spcBef>
              <a:spcAft>
                <a:spcPts val="0"/>
              </a:spcAft>
              <a:buSzPts val="1500"/>
              <a:buAutoNum type="arabicPeriod"/>
            </a:pPr>
            <a:r>
              <a:rPr lang="en" sz="1500"/>
              <a:t>Right </a:t>
            </a:r>
            <a:r>
              <a:rPr lang="en" sz="1500"/>
              <a:t>click</a:t>
            </a:r>
            <a:r>
              <a:rPr lang="en" sz="1500"/>
              <a:t> on Driver.Java</a:t>
            </a:r>
            <a:endParaRPr sz="1500"/>
          </a:p>
          <a:p>
            <a:pPr indent="-323850" lvl="0" marL="457200" rtl="0" algn="l">
              <a:spcBef>
                <a:spcPts val="0"/>
              </a:spcBef>
              <a:spcAft>
                <a:spcPts val="0"/>
              </a:spcAft>
              <a:buSzPts val="1500"/>
              <a:buAutoNum type="arabicPeriod"/>
            </a:pPr>
            <a:r>
              <a:rPr lang="en" sz="1500"/>
              <a:t>In the pop-up menu, select Run as Java Application</a:t>
            </a:r>
            <a:endParaRPr sz="1500"/>
          </a:p>
        </p:txBody>
      </p:sp>
      <p:sp>
        <p:nvSpPr>
          <p:cNvPr id="160" name="Google Shape;160;p26"/>
          <p:cNvSpPr txBox="1"/>
          <p:nvPr>
            <p:ph type="title"/>
          </p:nvPr>
        </p:nvSpPr>
        <p:spPr>
          <a:xfrm>
            <a:off x="727650" y="279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NEU/Student Model - Student.java</a:t>
            </a:r>
            <a:endParaRPr sz="2540"/>
          </a:p>
        </p:txBody>
      </p:sp>
      <p:sp>
        <p:nvSpPr>
          <p:cNvPr id="161" name="Google Shape;161;p26"/>
          <p:cNvSpPr txBox="1"/>
          <p:nvPr>
            <p:ph idx="1" type="body"/>
          </p:nvPr>
        </p:nvSpPr>
        <p:spPr>
          <a:xfrm>
            <a:off x="648325" y="3644225"/>
            <a:ext cx="8084700" cy="9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Model has 4 data members:</a:t>
            </a:r>
            <a:endParaRPr sz="1500"/>
          </a:p>
          <a:p>
            <a:pPr indent="0" lvl="0" marL="0" rtl="0" algn="l">
              <a:spcBef>
                <a:spcPts val="1200"/>
              </a:spcBef>
              <a:spcAft>
                <a:spcPts val="1200"/>
              </a:spcAft>
              <a:buNone/>
            </a:pPr>
            <a:r>
              <a:rPr lang="en" sz="1500"/>
              <a:t>student Id</a:t>
            </a:r>
            <a:r>
              <a:rPr lang="en" sz="1500"/>
              <a:t>;  </a:t>
            </a:r>
            <a:r>
              <a:rPr lang="en" sz="1500"/>
              <a:t>student Name;</a:t>
            </a:r>
            <a:r>
              <a:rPr lang="en" sz="1500"/>
              <a:t> student Course;  student Email;</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Recording of the Program is provided here</a:t>
            </a:r>
            <a:endParaRPr/>
          </a:p>
        </p:txBody>
      </p:sp>
      <p:sp>
        <p:nvSpPr>
          <p:cNvPr id="167" name="Google Shape;167;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https://northeastern-my.sharepoint.com/:v:/g/personal/malikireddy_k_northeastern_edu/EeSrZZaXwklBlniD1PL8qy4B0fxXz7g5JOnrxrLCA19h5Q?referrer=Teams.TEAMS-ELECTRON&amp;referrerScenario=MeetingChicletGetLink.view.view</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Please let me know if you don’t have access to this link.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project uses important Object-Oriented Design(OOD)  ideas and principles to show off a modular and adaptable design. In this project, different classes handle different data formats, and data access actions are encapsulated using the Data Abstraction Object design. The project provides a flexible way to manage student rosters by showcasing the ability to read and write student details in CSV, JSON, and HTML file formats.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513650" y="5569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Concepts Used</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513650" y="1387200"/>
            <a:ext cx="8188800" cy="352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3"/>
              <a:buNone/>
            </a:pPr>
            <a:r>
              <a:rPr lang="en" sz="1517"/>
              <a:t>For the implementation of this application these were the concepts of Object-Oriented Design that we have used.</a:t>
            </a:r>
            <a:endParaRPr sz="1517"/>
          </a:p>
          <a:p>
            <a:pPr indent="-324961" lvl="0" marL="457200" rtl="0" algn="l">
              <a:lnSpc>
                <a:spcPct val="115000"/>
              </a:lnSpc>
              <a:spcBef>
                <a:spcPts val="1200"/>
              </a:spcBef>
              <a:spcAft>
                <a:spcPts val="0"/>
              </a:spcAft>
              <a:buSzPts val="1518"/>
              <a:buChar char="●"/>
            </a:pPr>
            <a:r>
              <a:rPr b="1" lang="en" sz="1517"/>
              <a:t>Encapsulation</a:t>
            </a:r>
            <a:r>
              <a:rPr lang="en" sz="1517"/>
              <a:t> is demonstrated through Student, SaveToHTML, SaveToCSV, and SaveToJSON classes. Method Encapsulation as well as data encapsulation are demonstrated in this implementation</a:t>
            </a:r>
            <a:endParaRPr sz="1517"/>
          </a:p>
          <a:p>
            <a:pPr indent="-324961" lvl="0" marL="457200" rtl="0" algn="l">
              <a:lnSpc>
                <a:spcPct val="115000"/>
              </a:lnSpc>
              <a:spcBef>
                <a:spcPts val="0"/>
              </a:spcBef>
              <a:spcAft>
                <a:spcPts val="0"/>
              </a:spcAft>
              <a:buSzPts val="1518"/>
              <a:buChar char="●"/>
            </a:pPr>
            <a:r>
              <a:rPr b="1" lang="en" sz="1517"/>
              <a:t>Constructor Initialization. </a:t>
            </a:r>
            <a:r>
              <a:rPr lang="en" sz="1517"/>
              <a:t>Parameterized constructors are used to initialize data items using “this” keyword.</a:t>
            </a:r>
            <a:endParaRPr sz="1517"/>
          </a:p>
          <a:p>
            <a:pPr indent="-324961" lvl="0" marL="457200" rtl="0" algn="l">
              <a:lnSpc>
                <a:spcPct val="115000"/>
              </a:lnSpc>
              <a:spcBef>
                <a:spcPts val="0"/>
              </a:spcBef>
              <a:spcAft>
                <a:spcPts val="0"/>
              </a:spcAft>
              <a:buSzPts val="1518"/>
              <a:buChar char="●"/>
            </a:pPr>
            <a:r>
              <a:rPr b="1" lang="en" sz="1517"/>
              <a:t>File Reading(Input/Output)</a:t>
            </a:r>
            <a:r>
              <a:rPr lang="en" sz="1517"/>
              <a:t> is  used in writing to CSV, JSON and HTML output files.</a:t>
            </a:r>
            <a:endParaRPr sz="1517"/>
          </a:p>
          <a:p>
            <a:pPr indent="-324961" lvl="0" marL="457200" rtl="0" algn="l">
              <a:lnSpc>
                <a:spcPct val="115000"/>
              </a:lnSpc>
              <a:spcBef>
                <a:spcPts val="0"/>
              </a:spcBef>
              <a:spcAft>
                <a:spcPts val="0"/>
              </a:spcAft>
              <a:buSzPts val="1518"/>
              <a:buChar char="●"/>
            </a:pPr>
            <a:r>
              <a:rPr b="1" lang="en" sz="1517"/>
              <a:t>Exception Handling</a:t>
            </a:r>
            <a:r>
              <a:rPr lang="en" sz="1517"/>
              <a:t> is used in the SaveToHTML, SaveToCSV, and SaveToJSON classes.  If an IOException occurs during the reading process, the exception is caught, and the stack trace is printed using e.printStackTrace().</a:t>
            </a:r>
            <a:endParaRPr sz="1517"/>
          </a:p>
          <a:p>
            <a:pPr indent="0" lvl="0" marL="0" rtl="0" algn="l">
              <a:lnSpc>
                <a:spcPct val="115000"/>
              </a:lnSpc>
              <a:spcBef>
                <a:spcPts val="1200"/>
              </a:spcBef>
              <a:spcAft>
                <a:spcPts val="1200"/>
              </a:spcAft>
              <a:buSzPts val="523"/>
              <a:buNone/>
            </a:pPr>
            <a:r>
              <a:t/>
            </a:r>
            <a:endParaRPr sz="151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524625" y="1065475"/>
            <a:ext cx="8340000" cy="39102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b="1" sz="1517"/>
          </a:p>
          <a:p>
            <a:pPr indent="-323850" lvl="0" marL="457200" rtl="0" algn="l">
              <a:lnSpc>
                <a:spcPct val="115000"/>
              </a:lnSpc>
              <a:spcBef>
                <a:spcPts val="1200"/>
              </a:spcBef>
              <a:spcAft>
                <a:spcPts val="0"/>
              </a:spcAft>
              <a:buSzPts val="1500"/>
              <a:buChar char="●"/>
            </a:pPr>
            <a:r>
              <a:rPr b="1" lang="en" sz="1500"/>
              <a:t>Abstraction </a:t>
            </a:r>
            <a:r>
              <a:rPr lang="en" sz="1500"/>
              <a:t>is also demonstrated through the use of a common interface (StudentDAO) for different file formats(CSV, HTML and JSON).</a:t>
            </a:r>
            <a:endParaRPr b="1" sz="1500"/>
          </a:p>
          <a:p>
            <a:pPr indent="-323850" lvl="0" marL="457200" rtl="0" algn="l">
              <a:lnSpc>
                <a:spcPct val="115000"/>
              </a:lnSpc>
              <a:spcBef>
                <a:spcPts val="0"/>
              </a:spcBef>
              <a:spcAft>
                <a:spcPts val="0"/>
              </a:spcAft>
              <a:buSzPts val="1500"/>
              <a:buChar char="●"/>
            </a:pPr>
            <a:r>
              <a:rPr b="1" lang="en" sz="1500"/>
              <a:t>Resource Management</a:t>
            </a:r>
            <a:r>
              <a:rPr lang="en" sz="1500"/>
              <a:t> is used in the try block of the SaveToCSV, SaveToHTML and SaveToJSON classes.   A BufferedReader is opened, and it will be automatically closed when the block is exited, ensuring proper resource management.</a:t>
            </a:r>
            <a:endParaRPr sz="1500"/>
          </a:p>
          <a:p>
            <a:pPr indent="-323850" lvl="0" marL="457200" rtl="0" algn="l">
              <a:lnSpc>
                <a:spcPct val="115000"/>
              </a:lnSpc>
              <a:spcBef>
                <a:spcPts val="0"/>
              </a:spcBef>
              <a:spcAft>
                <a:spcPts val="0"/>
              </a:spcAft>
              <a:buSzPts val="1500"/>
              <a:buChar char="●"/>
            </a:pPr>
            <a:r>
              <a:rPr b="1" lang="en" sz="1500"/>
              <a:t>Static Methods: </a:t>
            </a:r>
            <a:r>
              <a:rPr lang="en" sz="1500"/>
              <a:t>Contains utility methods that do not depend on instance state.</a:t>
            </a:r>
            <a:endParaRPr sz="1500"/>
          </a:p>
          <a:p>
            <a:pPr indent="-323850" lvl="0" marL="457200" rtl="0" algn="l">
              <a:lnSpc>
                <a:spcPct val="115000"/>
              </a:lnSpc>
              <a:spcBef>
                <a:spcPts val="0"/>
              </a:spcBef>
              <a:spcAft>
                <a:spcPts val="0"/>
              </a:spcAft>
              <a:buSzPts val="1500"/>
              <a:buChar char="●"/>
            </a:pPr>
            <a:r>
              <a:rPr b="1" lang="en" sz="1500"/>
              <a:t>Polymorphism</a:t>
            </a:r>
            <a:r>
              <a:rPr lang="en" sz="1500"/>
              <a:t> is demonstrated through the implementation of the StudentDAO interface in the SaveToCSV, SaveToHTML, and SaveToJSON classes. The same interface is implemented in multiple ways for saving students in different file formats.</a:t>
            </a:r>
            <a:endParaRPr sz="1500"/>
          </a:p>
          <a:p>
            <a:pPr indent="-323850" lvl="0" marL="457200" rtl="0" algn="l">
              <a:lnSpc>
                <a:spcPct val="115000"/>
              </a:lnSpc>
              <a:spcBef>
                <a:spcPts val="0"/>
              </a:spcBef>
              <a:spcAft>
                <a:spcPts val="0"/>
              </a:spcAft>
              <a:buSzPts val="1500"/>
              <a:buChar char="●"/>
            </a:pPr>
            <a:r>
              <a:rPr b="1" lang="en" sz="1500"/>
              <a:t>Modularity: </a:t>
            </a:r>
            <a:r>
              <a:rPr lang="en" sz="1500"/>
              <a:t>Allows for the implementation of specific file-handling logic in separate classes.</a:t>
            </a:r>
            <a:endParaRPr sz="1500"/>
          </a:p>
          <a:p>
            <a:pPr indent="-323850" lvl="0" marL="457200" rtl="0" algn="l">
              <a:lnSpc>
                <a:spcPct val="115000"/>
              </a:lnSpc>
              <a:spcBef>
                <a:spcPts val="0"/>
              </a:spcBef>
              <a:spcAft>
                <a:spcPts val="0"/>
              </a:spcAft>
              <a:buSzPts val="1500"/>
              <a:buChar char="●"/>
            </a:pPr>
            <a:r>
              <a:rPr b="1" lang="en" sz="1500"/>
              <a:t>Getter and Setter Methods</a:t>
            </a:r>
            <a:r>
              <a:rPr lang="en" sz="1500"/>
              <a:t> are also used to initialize data items, in the Student Class</a:t>
            </a:r>
            <a:endParaRPr sz="1500"/>
          </a:p>
          <a:p>
            <a:pPr indent="0" lvl="0" marL="0" rtl="0" algn="l">
              <a:lnSpc>
                <a:spcPct val="115000"/>
              </a:lnSpc>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597850" y="1396175"/>
            <a:ext cx="8502300" cy="379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t>StudentDAO Class: </a:t>
            </a:r>
            <a:r>
              <a:rPr lang="en" sz="1500"/>
              <a:t>This class is used to provide a layer of abstraction to the underlying code.</a:t>
            </a:r>
            <a:endParaRPr sz="1500"/>
          </a:p>
          <a:p>
            <a:pPr indent="-321722" lvl="0" marL="457200" rtl="0" algn="l">
              <a:lnSpc>
                <a:spcPct val="115000"/>
              </a:lnSpc>
              <a:spcBef>
                <a:spcPts val="1200"/>
              </a:spcBef>
              <a:spcAft>
                <a:spcPts val="0"/>
              </a:spcAft>
              <a:buSzPts val="1466"/>
              <a:buChar char="●"/>
            </a:pPr>
            <a:r>
              <a:rPr b="1" lang="en" sz="1466"/>
              <a:t>Separation of Concerns</a:t>
            </a:r>
            <a:r>
              <a:rPr lang="en" sz="1466"/>
              <a:t>: The interface declares methods (getStudentDetails and saveStudentDetails) responsible for accessing and manipulating student details. Separates the data access logic (retrieving and saving student details) from the rest of the application.</a:t>
            </a:r>
            <a:endParaRPr sz="1466"/>
          </a:p>
          <a:p>
            <a:pPr indent="-321722" lvl="0" marL="457200" rtl="0" algn="l">
              <a:lnSpc>
                <a:spcPct val="115000"/>
              </a:lnSpc>
              <a:spcBef>
                <a:spcPts val="0"/>
              </a:spcBef>
              <a:spcAft>
                <a:spcPts val="0"/>
              </a:spcAft>
              <a:buSzPts val="1466"/>
              <a:buChar char="●"/>
            </a:pPr>
            <a:r>
              <a:rPr lang="en" sz="1466"/>
              <a:t> </a:t>
            </a:r>
            <a:r>
              <a:rPr b="1" lang="en" sz="1466"/>
              <a:t>Abstraction</a:t>
            </a:r>
            <a:r>
              <a:rPr lang="en" sz="1466"/>
              <a:t>: Provides an abstraction layer for data access operations related to students. Clients interacting with this interface are shielded from the specific implementations of retrieving and saving student details. </a:t>
            </a:r>
            <a:endParaRPr sz="1466"/>
          </a:p>
          <a:p>
            <a:pPr indent="-321722" lvl="0" marL="457200" rtl="0" algn="l">
              <a:lnSpc>
                <a:spcPct val="115000"/>
              </a:lnSpc>
              <a:spcBef>
                <a:spcPts val="0"/>
              </a:spcBef>
              <a:spcAft>
                <a:spcPts val="0"/>
              </a:spcAft>
              <a:buSzPts val="1466"/>
              <a:buChar char="●"/>
            </a:pPr>
            <a:r>
              <a:rPr b="1" lang="en" sz="1466"/>
              <a:t>Flexibility and Extensibility</a:t>
            </a:r>
            <a:r>
              <a:rPr lang="en" sz="1466"/>
              <a:t>: Allows different implementations to be provided for retrieving and saving student details. Enables the addition of new implementations without affecting the client code that uses the interface.</a:t>
            </a:r>
            <a:endParaRPr sz="1466"/>
          </a:p>
          <a:p>
            <a:pPr indent="-321722" lvl="0" marL="457200" rtl="0" algn="l">
              <a:lnSpc>
                <a:spcPct val="115000"/>
              </a:lnSpc>
              <a:spcBef>
                <a:spcPts val="0"/>
              </a:spcBef>
              <a:spcAft>
                <a:spcPts val="0"/>
              </a:spcAft>
              <a:buSzPts val="1466"/>
              <a:buChar char="●"/>
            </a:pPr>
            <a:r>
              <a:rPr lang="en" sz="1466"/>
              <a:t> </a:t>
            </a:r>
            <a:r>
              <a:rPr b="1" lang="en" sz="1466"/>
              <a:t>Code to Interfaces</a:t>
            </a:r>
            <a:r>
              <a:rPr lang="en" sz="1466"/>
              <a:t>: Promotes the practice of coding to interfaces rather than concrete implementations. Enhances flexibility by allowing different implementations of the interface to be easily swapped.</a:t>
            </a:r>
            <a:endParaRPr sz="1466"/>
          </a:p>
          <a:p>
            <a:pPr indent="0" lvl="0" marL="0" rtl="0" algn="l">
              <a:lnSpc>
                <a:spcPct val="115000"/>
              </a:lnSpc>
              <a:spcBef>
                <a:spcPts val="1200"/>
              </a:spcBef>
              <a:spcAft>
                <a:spcPts val="1200"/>
              </a:spcAft>
              <a:buNone/>
            </a:pPr>
            <a:r>
              <a:t/>
            </a:r>
            <a:endParaRPr sz="1400"/>
          </a:p>
        </p:txBody>
      </p:sp>
      <p:sp>
        <p:nvSpPr>
          <p:cNvPr id="111" name="Google Shape;111;p17"/>
          <p:cNvSpPr txBox="1"/>
          <p:nvPr>
            <p:ph type="title"/>
          </p:nvPr>
        </p:nvSpPr>
        <p:spPr>
          <a:xfrm>
            <a:off x="597850" y="539800"/>
            <a:ext cx="7698900" cy="41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Design</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809775" y="1324825"/>
            <a:ext cx="7972200" cy="357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t>Student Class:</a:t>
            </a:r>
            <a:r>
              <a:rPr lang="en" sz="1500"/>
              <a:t> Represents individual students with encapsulated attributes and methods for accessing/modifying data. The design principles used in this class are:</a:t>
            </a:r>
            <a:endParaRPr sz="1500"/>
          </a:p>
          <a:p>
            <a:pPr indent="-323850" lvl="0" marL="457200" rtl="0" algn="l">
              <a:lnSpc>
                <a:spcPct val="115000"/>
              </a:lnSpc>
              <a:spcBef>
                <a:spcPts val="1200"/>
              </a:spcBef>
              <a:spcAft>
                <a:spcPts val="0"/>
              </a:spcAft>
              <a:buSzPts val="1500"/>
              <a:buChar char="●"/>
            </a:pPr>
            <a:r>
              <a:rPr b="1" lang="en" sz="1500"/>
              <a:t>Encapsulation</a:t>
            </a:r>
            <a:r>
              <a:rPr lang="en" sz="1500"/>
              <a:t>: Fields (studentId, studentName, studentCourse, studentEmail) are private. Getter and setter methods provide controlled access to these fields. </a:t>
            </a:r>
            <a:endParaRPr sz="1500"/>
          </a:p>
          <a:p>
            <a:pPr indent="-323850" lvl="0" marL="457200" rtl="0" algn="l">
              <a:lnSpc>
                <a:spcPct val="115000"/>
              </a:lnSpc>
              <a:spcBef>
                <a:spcPts val="0"/>
              </a:spcBef>
              <a:spcAft>
                <a:spcPts val="0"/>
              </a:spcAft>
              <a:buSzPts val="1500"/>
              <a:buChar char="●"/>
            </a:pPr>
            <a:r>
              <a:rPr b="1" lang="en" sz="1500"/>
              <a:t>Abstraction</a:t>
            </a:r>
            <a:r>
              <a:rPr lang="en" sz="1500"/>
              <a:t>: Represents a student with essential attributes, abstracting away unnecessary details. </a:t>
            </a:r>
            <a:endParaRPr sz="1500"/>
          </a:p>
          <a:p>
            <a:pPr indent="-323850" lvl="0" marL="457200" rtl="0" algn="l">
              <a:lnSpc>
                <a:spcPct val="115000"/>
              </a:lnSpc>
              <a:spcBef>
                <a:spcPts val="0"/>
              </a:spcBef>
              <a:spcAft>
                <a:spcPts val="0"/>
              </a:spcAft>
              <a:buSzPts val="1500"/>
              <a:buChar char="●"/>
            </a:pPr>
            <a:r>
              <a:rPr b="1" lang="en" sz="1500"/>
              <a:t>Serialization Annotations</a:t>
            </a:r>
            <a:r>
              <a:rPr lang="en" sz="1500"/>
              <a:t>: Uses @JsonProperty annotations for proper JSON serialization and deserialization. These are used so that the SaveToJSON code can identify which keys to use while reading the JSON file.</a:t>
            </a:r>
            <a:endParaRPr sz="1500"/>
          </a:p>
          <a:p>
            <a:pPr indent="0" lvl="0" marL="0" rtl="0" algn="l">
              <a:lnSpc>
                <a:spcPct val="115000"/>
              </a:lnSpc>
              <a:spcBef>
                <a:spcPts val="1200"/>
              </a:spcBef>
              <a:spcAft>
                <a:spcPts val="0"/>
              </a:spcAft>
              <a:buNone/>
            </a:pPr>
            <a:r>
              <a:t/>
            </a:r>
            <a:endParaRPr sz="1450"/>
          </a:p>
          <a:p>
            <a:pPr indent="0" lvl="0" marL="0" rtl="0" algn="l">
              <a:lnSpc>
                <a:spcPct val="115000"/>
              </a:lnSpc>
              <a:spcBef>
                <a:spcPts val="1200"/>
              </a:spcBef>
              <a:spcAft>
                <a:spcPts val="0"/>
              </a:spcAft>
              <a:buNone/>
            </a:pPr>
            <a:r>
              <a:rPr b="1" lang="en" sz="1450"/>
              <a:t>  </a:t>
            </a:r>
            <a:endParaRPr sz="400"/>
          </a:p>
          <a:p>
            <a:pPr indent="0" lvl="0" marL="0" rtl="0" algn="l">
              <a:lnSpc>
                <a:spcPct val="115000"/>
              </a:lnSpc>
              <a:spcBef>
                <a:spcPts val="1200"/>
              </a:spcBef>
              <a:spcAft>
                <a:spcPts val="0"/>
              </a:spcAft>
              <a:buNone/>
            </a:pPr>
            <a:r>
              <a:t/>
            </a:r>
            <a:endParaRPr sz="200"/>
          </a:p>
          <a:p>
            <a:pPr indent="0" lvl="0" marL="0" rtl="0" algn="l">
              <a:lnSpc>
                <a:spcPct val="115000"/>
              </a:lnSpc>
              <a:spcBef>
                <a:spcPts val="1200"/>
              </a:spcBef>
              <a:spcAft>
                <a:spcPts val="1200"/>
              </a:spcAft>
              <a:buNone/>
            </a:pPr>
            <a:r>
              <a:t/>
            </a:r>
            <a:endParaRPr sz="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727650" y="1441200"/>
            <a:ext cx="7828500" cy="325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b="1" lang="en" sz="1548"/>
              <a:t>SaveToCSVClass:</a:t>
            </a:r>
            <a:r>
              <a:rPr lang="en" sz="1548"/>
              <a:t> It reads student details from a CSV  file  and saves student details to another output CSV file called StudentRosterOutput.csv. The design principles used in this class are listed below:</a:t>
            </a:r>
            <a:endParaRPr sz="1548"/>
          </a:p>
          <a:p>
            <a:pPr indent="-326945" lvl="0" marL="457200" rtl="0" algn="l">
              <a:lnSpc>
                <a:spcPct val="115000"/>
              </a:lnSpc>
              <a:spcBef>
                <a:spcPts val="1200"/>
              </a:spcBef>
              <a:spcAft>
                <a:spcPts val="0"/>
              </a:spcAft>
              <a:buSzPts val="1549"/>
              <a:buChar char="●"/>
            </a:pPr>
            <a:r>
              <a:rPr b="1" lang="en" sz="1548"/>
              <a:t>Abstraction</a:t>
            </a:r>
            <a:r>
              <a:rPr lang="en" sz="1548"/>
              <a:t>: Each class abstracts away the details of saving and retrieving student details in a specific format</a:t>
            </a:r>
            <a:r>
              <a:rPr b="1" lang="en" sz="1548"/>
              <a:t>.</a:t>
            </a:r>
            <a:endParaRPr b="1" sz="1548"/>
          </a:p>
          <a:p>
            <a:pPr indent="-326945" lvl="0" marL="457200" rtl="0" algn="l">
              <a:lnSpc>
                <a:spcPct val="115000"/>
              </a:lnSpc>
              <a:spcBef>
                <a:spcPts val="0"/>
              </a:spcBef>
              <a:spcAft>
                <a:spcPts val="0"/>
              </a:spcAft>
              <a:buSzPts val="1549"/>
              <a:buChar char="●"/>
            </a:pPr>
            <a:r>
              <a:rPr b="1" lang="en" sz="1548"/>
              <a:t>Polymorphism: </a:t>
            </a:r>
            <a:r>
              <a:rPr lang="en" sz="1548"/>
              <a:t>Implementations of the StudentDAO interface are used interchangeably in the StudentDAODemo class.</a:t>
            </a:r>
            <a:endParaRPr sz="1548"/>
          </a:p>
          <a:p>
            <a:pPr indent="-326945" lvl="0" marL="457200" rtl="0" algn="l">
              <a:lnSpc>
                <a:spcPct val="115000"/>
              </a:lnSpc>
              <a:spcBef>
                <a:spcPts val="0"/>
              </a:spcBef>
              <a:spcAft>
                <a:spcPts val="0"/>
              </a:spcAft>
              <a:buSzPts val="1549"/>
              <a:buChar char="●"/>
            </a:pPr>
            <a:r>
              <a:rPr b="1" lang="en" sz="1548"/>
              <a:t>Modularity: </a:t>
            </a:r>
            <a:r>
              <a:rPr lang="en" sz="1548"/>
              <a:t>This class focuses on a specific data format (CSV). Separates code responsible for handling student data in a particular format.</a:t>
            </a:r>
            <a:endParaRPr sz="1548"/>
          </a:p>
          <a:p>
            <a:pPr indent="0" lvl="0" marL="0" rtl="0" algn="l">
              <a:lnSpc>
                <a:spcPct val="95000"/>
              </a:lnSpc>
              <a:spcBef>
                <a:spcPts val="1200"/>
              </a:spcBef>
              <a:spcAft>
                <a:spcPts val="1200"/>
              </a:spcAft>
              <a:buSzPts val="1018"/>
              <a:buNone/>
            </a:pPr>
            <a:r>
              <a:t/>
            </a:r>
            <a:endParaRPr sz="140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666750" y="1417700"/>
            <a:ext cx="7810500" cy="2832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27"/>
              <a:t>SaveToHTML Class:</a:t>
            </a:r>
            <a:r>
              <a:rPr lang="en" sz="1527"/>
              <a:t> It reads student details from a HTML  file  and saves student details to another output HTML  file called StudentRosterOutput.html </a:t>
            </a:r>
            <a:endParaRPr sz="1527"/>
          </a:p>
          <a:p>
            <a:pPr indent="-325608" lvl="0" marL="457200" rtl="0" algn="l">
              <a:lnSpc>
                <a:spcPct val="115000"/>
              </a:lnSpc>
              <a:spcBef>
                <a:spcPts val="1200"/>
              </a:spcBef>
              <a:spcAft>
                <a:spcPts val="0"/>
              </a:spcAft>
              <a:buSzPts val="1528"/>
              <a:buChar char="●"/>
            </a:pPr>
            <a:r>
              <a:rPr b="1" lang="en" sz="1527"/>
              <a:t>Abstraction</a:t>
            </a:r>
            <a:r>
              <a:rPr lang="en" sz="1527"/>
              <a:t>: It  abstracts away the details of saving and retrieving student details in a specific format. </a:t>
            </a:r>
            <a:endParaRPr sz="1527"/>
          </a:p>
          <a:p>
            <a:pPr indent="-325608" lvl="0" marL="457200" rtl="0" algn="l">
              <a:lnSpc>
                <a:spcPct val="115000"/>
              </a:lnSpc>
              <a:spcBef>
                <a:spcPts val="0"/>
              </a:spcBef>
              <a:spcAft>
                <a:spcPts val="0"/>
              </a:spcAft>
              <a:buSzPts val="1528"/>
              <a:buChar char="●"/>
            </a:pPr>
            <a:r>
              <a:rPr b="1" lang="en" sz="1527"/>
              <a:t>Polymorphism</a:t>
            </a:r>
            <a:r>
              <a:rPr lang="en" sz="1527"/>
              <a:t>: Demonstrates polymorphism through common interface usage.</a:t>
            </a:r>
            <a:endParaRPr sz="1527"/>
          </a:p>
          <a:p>
            <a:pPr indent="-325608" lvl="0" marL="457200" rtl="0" algn="l">
              <a:lnSpc>
                <a:spcPct val="115000"/>
              </a:lnSpc>
              <a:spcBef>
                <a:spcPts val="0"/>
              </a:spcBef>
              <a:spcAft>
                <a:spcPts val="0"/>
              </a:spcAft>
              <a:buSzPts val="1528"/>
              <a:buChar char="●"/>
            </a:pPr>
            <a:r>
              <a:rPr b="1" lang="en" sz="1527"/>
              <a:t>Modularity: </a:t>
            </a:r>
            <a:r>
              <a:rPr lang="en" sz="1527"/>
              <a:t>This class focuses on a specific data format (HTML). Separates code responsible for handling student data in a particular format. The execution is similar to the “SaveToCSV” class.</a:t>
            </a:r>
            <a:endParaRPr sz="1527"/>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 type="body"/>
          </p:nvPr>
        </p:nvSpPr>
        <p:spPr>
          <a:xfrm>
            <a:off x="727650" y="1441200"/>
            <a:ext cx="7828500" cy="338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t>SaveToJSON Class: </a:t>
            </a:r>
            <a:r>
              <a:rPr lang="en" sz="1500"/>
              <a:t>It reads details from a JSON file and saves output to another JSON file called StudentRosterOutput.json. :</a:t>
            </a:r>
            <a:endParaRPr sz="1500"/>
          </a:p>
          <a:p>
            <a:pPr indent="-325608" lvl="0" marL="457200" rtl="0" algn="l">
              <a:lnSpc>
                <a:spcPct val="115000"/>
              </a:lnSpc>
              <a:spcBef>
                <a:spcPts val="1200"/>
              </a:spcBef>
              <a:spcAft>
                <a:spcPts val="0"/>
              </a:spcAft>
              <a:buSzPts val="1528"/>
              <a:buChar char="●"/>
            </a:pPr>
            <a:r>
              <a:rPr b="1" lang="en" sz="1527"/>
              <a:t>Abstraction</a:t>
            </a:r>
            <a:r>
              <a:rPr lang="en" sz="1527"/>
              <a:t>: It  abstracts away the details of saving and retrieving student details in a specific format. </a:t>
            </a:r>
            <a:endParaRPr sz="1527"/>
          </a:p>
          <a:p>
            <a:pPr indent="-325608" lvl="0" marL="457200" rtl="0" algn="l">
              <a:lnSpc>
                <a:spcPct val="115000"/>
              </a:lnSpc>
              <a:spcBef>
                <a:spcPts val="0"/>
              </a:spcBef>
              <a:spcAft>
                <a:spcPts val="0"/>
              </a:spcAft>
              <a:buSzPts val="1528"/>
              <a:buChar char="●"/>
            </a:pPr>
            <a:r>
              <a:rPr b="1" lang="en" sz="1527"/>
              <a:t>Polymorphism</a:t>
            </a:r>
            <a:r>
              <a:rPr lang="en" sz="1527"/>
              <a:t>: Demonstrates polymorphism through common interface usage.</a:t>
            </a:r>
            <a:endParaRPr sz="1527"/>
          </a:p>
          <a:p>
            <a:pPr indent="-325608" lvl="0" marL="457200" rtl="0" algn="l">
              <a:lnSpc>
                <a:spcPct val="115000"/>
              </a:lnSpc>
              <a:spcBef>
                <a:spcPts val="0"/>
              </a:spcBef>
              <a:spcAft>
                <a:spcPts val="0"/>
              </a:spcAft>
              <a:buSzPts val="1528"/>
              <a:buChar char="●"/>
            </a:pPr>
            <a:r>
              <a:rPr b="1" lang="en" sz="1527"/>
              <a:t>Modularity: </a:t>
            </a:r>
            <a:r>
              <a:rPr lang="en" sz="1527"/>
              <a:t>This class focuses on a specific data format (JSON). Separates code responsible for handling student data in a particular format. The execution is similar to the “SaveToCSV” class.</a:t>
            </a:r>
            <a:endParaRPr sz="1527"/>
          </a:p>
          <a:p>
            <a:pPr indent="0" lvl="0" marL="0" rtl="0" algn="l">
              <a:lnSpc>
                <a:spcPct val="115000"/>
              </a:lnSpc>
              <a:spcBef>
                <a:spcPts val="1200"/>
              </a:spcBef>
              <a:spcAft>
                <a:spcPts val="0"/>
              </a:spcAft>
              <a:buNone/>
            </a:pPr>
            <a:r>
              <a:t/>
            </a:r>
            <a:endParaRPr/>
          </a:p>
          <a:p>
            <a:pPr indent="0" lvl="0" marL="457200" rtl="0" algn="l">
              <a:lnSpc>
                <a:spcPct val="100000"/>
              </a:lnSpc>
              <a:spcBef>
                <a:spcPts val="1200"/>
              </a:spcBef>
              <a:spcAft>
                <a:spcPts val="1200"/>
              </a:spcAft>
              <a:buNone/>
            </a:pPr>
            <a:r>
              <a:rPr lang="en" sz="1500"/>
              <a: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