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7"/>
  </p:notesMasterIdLst>
  <p:sldIdLst>
    <p:sldId id="259" r:id="rId2"/>
    <p:sldId id="260" r:id="rId3"/>
    <p:sldId id="274" r:id="rId4"/>
    <p:sldId id="329" r:id="rId5"/>
    <p:sldId id="319" r:id="rId6"/>
    <p:sldId id="323" r:id="rId7"/>
    <p:sldId id="330" r:id="rId8"/>
    <p:sldId id="324" r:id="rId9"/>
    <p:sldId id="325" r:id="rId10"/>
    <p:sldId id="317" r:id="rId11"/>
    <p:sldId id="275" r:id="rId12"/>
    <p:sldId id="326" r:id="rId13"/>
    <p:sldId id="327" r:id="rId14"/>
    <p:sldId id="328" r:id="rId15"/>
    <p:sldId id="300" r:id="rId16"/>
    <p:sldId id="331" r:id="rId17"/>
    <p:sldId id="332" r:id="rId18"/>
    <p:sldId id="333" r:id="rId19"/>
    <p:sldId id="334" r:id="rId20"/>
    <p:sldId id="302" r:id="rId21"/>
    <p:sldId id="310" r:id="rId22"/>
    <p:sldId id="273" r:id="rId23"/>
    <p:sldId id="293" r:id="rId24"/>
    <p:sldId id="269" r:id="rId25"/>
    <p:sldId id="27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99043-E07A-4F2F-876A-7E2C879FA820}" type="datetimeFigureOut">
              <a:rPr lang="en-US" smtClean="0"/>
              <a:pPr/>
              <a:t>1/27/2020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E1F07-0986-4F4A-9290-FDDF94B798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488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660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96237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28195-2870-4A82-8D64-33D532466B8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5013" y="6381752"/>
            <a:ext cx="2057400" cy="365125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fld id="{224B9B4D-EAF6-4985-81F4-D3DE2AEFAE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34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28195-2870-4A82-8D64-33D532466B8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B9B4D-EAF6-4985-81F4-D3DE2AEFAE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9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28195-2870-4A82-8D64-33D532466B8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B9B4D-EAF6-4985-81F4-D3DE2AEFAE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4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2875"/>
            <a:ext cx="7886700" cy="8323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6287"/>
            <a:ext cx="7886700" cy="3879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28195-2870-4A82-8D64-33D532466B8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61200" y="6429377"/>
            <a:ext cx="2057400" cy="365125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fld id="{224B9B4D-EAF6-4985-81F4-D3DE2AEFAE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05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73002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727317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28195-2870-4A82-8D64-33D532466B8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B9B4D-EAF6-4985-81F4-D3DE2AEFAE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3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28195-2870-4A82-8D64-33D532466B8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B9B4D-EAF6-4985-81F4-D3DE2AEFAE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0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28195-2870-4A82-8D64-33D532466B8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B9B4D-EAF6-4985-81F4-D3DE2AEFAE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05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28195-2870-4A82-8D64-33D532466B8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B9B4D-EAF6-4985-81F4-D3DE2AEFAE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3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28195-2870-4A82-8D64-33D532466B8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B9B4D-EAF6-4985-81F4-D3DE2AEFAE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2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28195-2870-4A82-8D64-33D532466B8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B9B4D-EAF6-4985-81F4-D3DE2AEFAE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80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28195-2870-4A82-8D64-33D532466B8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B9B4D-EAF6-4985-81F4-D3DE2AEFAE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1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FDE28195-2870-4A82-8D64-33D532466B8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224B9B4D-EAF6-4985-81F4-D3DE2AEFAE3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1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7"/>
            <a:ext cx="9144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011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General Objective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Students will be able to understand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Object oriented systems development life cycle.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23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SO2:</a:t>
            </a:r>
            <a:r>
              <a:rPr lang="en-IN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Examine the need of building high quality software [An,C,T]</a:t>
            </a:r>
            <a:br>
              <a:rPr lang="en-IN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Goal is user satisfaction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achieve high quality in software we need to be able to answer the following questions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how do we determine system is ready for delivery?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 it now an operational system that satisfies user ' s needs?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 it correct and operating as we thought it should ?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Does it pass an evaluation process ?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76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429684" cy="55721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Approaches to systems testing</a:t>
            </a:r>
          </a:p>
          <a:p>
            <a:pPr marL="0" indent="0"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Test according to</a:t>
            </a:r>
          </a:p>
          <a:p>
            <a:pPr marL="800100" lvl="2" indent="0" algn="just"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how it has been built</a:t>
            </a:r>
          </a:p>
          <a:p>
            <a:pPr marL="800100" lvl="2" indent="0" algn="just"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what it should do</a:t>
            </a:r>
          </a:p>
          <a:p>
            <a:pPr algn="just">
              <a:buNone/>
            </a:pP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 quality measures</a:t>
            </a:r>
          </a:p>
          <a:p>
            <a:pPr marL="457200" indent="-457200"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1.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correspondence</a:t>
            </a:r>
          </a:p>
          <a:p>
            <a:pPr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	measures how 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well delivered system matches needs of operational environment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as described in original requirements statement</a:t>
            </a:r>
          </a:p>
          <a:p>
            <a:pPr algn="just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2.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validation</a:t>
            </a:r>
          </a:p>
          <a:p>
            <a:pPr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 task of 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predicting correspondence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(true correspondence only determined after system is in place)</a:t>
            </a:r>
          </a:p>
          <a:p>
            <a:pPr marL="800100" lvl="2" indent="0" algn="just"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2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correctness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	measures consistency of product 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requirements with respect to design specification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Verification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Exercise of 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determining correctness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(correctness objective =&gt; always possible to determine if product precisely satisfies requirements of specification)</a:t>
            </a:r>
          </a:p>
          <a:p>
            <a:pPr>
              <a:buNone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28650" y="1473316"/>
            <a:ext cx="7886700" cy="3546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Verification </a:t>
            </a:r>
            <a:r>
              <a:rPr lang="en-IN" sz="3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IN" sz="3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Validation</a:t>
            </a:r>
            <a:endParaRPr lang="en-IN" sz="3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Verification</a:t>
            </a:r>
          </a:p>
          <a:p>
            <a:pPr lvl="2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– am I building the product right ?</a:t>
            </a:r>
          </a:p>
          <a:p>
            <a:pPr lvl="2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– Begin after specification accepted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Validation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– am I building the right product ?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		 – Begins as soon as project starts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Verification &amp; validation independent of each other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4422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SO3:</a:t>
            </a:r>
            <a:r>
              <a:rPr lang="en-IN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000" b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Object-Oriented pproach</a:t>
            </a:r>
            <a:r>
              <a:rPr lang="en-IN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A use-case driven approach</a:t>
            </a:r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[U][C][T]</a:t>
            </a:r>
            <a:b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600200"/>
            <a:ext cx="782957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Object-oriented software development life cycle consists of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Object-oriented analysis</a:t>
            </a:r>
          </a:p>
          <a:p>
            <a:pPr lvl="2"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Object-oriented design</a:t>
            </a:r>
          </a:p>
          <a:p>
            <a:pPr lvl="2"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Object-oriented implementation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Object–Oriented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In </a:t>
            </a:r>
            <a:r>
              <a:rPr lang="en-US" sz="2800" dirty="0"/>
              <a:t>this stage, the </a:t>
            </a:r>
            <a:r>
              <a:rPr lang="en-US" sz="2800" dirty="0">
                <a:solidFill>
                  <a:srgbClr val="FF0000"/>
                </a:solidFill>
              </a:rPr>
              <a:t>problem is formulated, user requirements are identified, and then a model is built based upon real–world objects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en-US" sz="2800" dirty="0" smtClean="0"/>
              <a:t> </a:t>
            </a:r>
            <a:r>
              <a:rPr lang="en-US" sz="2800" dirty="0"/>
              <a:t>The analysis produces models on </a:t>
            </a:r>
            <a:r>
              <a:rPr lang="en-US" sz="2800" dirty="0">
                <a:solidFill>
                  <a:srgbClr val="FF0000"/>
                </a:solidFill>
              </a:rPr>
              <a:t>how the desired system should function and how it must be developed. </a:t>
            </a:r>
            <a:endParaRPr lang="en-US" sz="2800" dirty="0" smtClean="0">
              <a:solidFill>
                <a:srgbClr val="FF0000"/>
              </a:solidFill>
            </a:endParaRPr>
          </a:p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models </a:t>
            </a:r>
            <a:r>
              <a:rPr lang="en-US" sz="2800" dirty="0">
                <a:solidFill>
                  <a:srgbClr val="FF0000"/>
                </a:solidFill>
              </a:rPr>
              <a:t>do not include any implementation details </a:t>
            </a:r>
            <a:r>
              <a:rPr lang="en-US" sz="2800" dirty="0"/>
              <a:t>so that it can be understood and examined by any non–technical application expert.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2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Object–Oriented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System </a:t>
            </a:r>
            <a:r>
              <a:rPr lang="en-US" b="1" dirty="0"/>
              <a:t>Design</a:t>
            </a:r>
            <a:endParaRPr lang="en-US" dirty="0"/>
          </a:p>
          <a:p>
            <a:r>
              <a:rPr lang="en-US" dirty="0"/>
              <a:t>In this stage, the </a:t>
            </a:r>
            <a:r>
              <a:rPr lang="en-US" dirty="0">
                <a:solidFill>
                  <a:srgbClr val="FF0000"/>
                </a:solidFill>
              </a:rPr>
              <a:t>complete architecture of the desired system is designed.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System </a:t>
            </a:r>
            <a:r>
              <a:rPr lang="en-US" dirty="0"/>
              <a:t>design is done according to both the </a:t>
            </a:r>
            <a:r>
              <a:rPr lang="en-US" dirty="0">
                <a:solidFill>
                  <a:srgbClr val="FF0000"/>
                </a:solidFill>
              </a:rPr>
              <a:t>system analysis model and the proposed system architecture.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Object </a:t>
            </a:r>
            <a:r>
              <a:rPr lang="en-US" b="1" dirty="0"/>
              <a:t>Design</a:t>
            </a:r>
            <a:endParaRPr lang="en-US" dirty="0"/>
          </a:p>
          <a:p>
            <a:r>
              <a:rPr lang="en-US" dirty="0"/>
              <a:t>In this phase, a design model is developed based on both the models developed in the system </a:t>
            </a:r>
            <a:r>
              <a:rPr lang="en-US" dirty="0">
                <a:solidFill>
                  <a:srgbClr val="FF0000"/>
                </a:solidFill>
              </a:rPr>
              <a:t>analysis phase and the architecture designed in the system design phase</a:t>
            </a:r>
            <a:r>
              <a:rPr lang="en-US" dirty="0"/>
              <a:t>. All the classes required are identified. </a:t>
            </a:r>
          </a:p>
        </p:txBody>
      </p:sp>
    </p:spTree>
    <p:extLst>
      <p:ext uri="{BB962C8B-B14F-4D97-AF65-F5344CB8AC3E}">
        <p14:creationId xmlns:p14="http://schemas.microsoft.com/office/powerpoint/2010/main" val="115949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designer decides whether </a:t>
            </a:r>
            <a:r>
              <a:rPr lang="en-US" dirty="0" smtClean="0"/>
              <a:t>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/>
              <a:t>classes are to be </a:t>
            </a:r>
            <a:r>
              <a:rPr lang="en-US" dirty="0">
                <a:solidFill>
                  <a:srgbClr val="FF0000"/>
                </a:solidFill>
              </a:rPr>
              <a:t>created from scratch</a:t>
            </a:r>
            <a:r>
              <a:rPr lang="en-US" dirty="0"/>
              <a:t>,</a:t>
            </a:r>
          </a:p>
          <a:p>
            <a:r>
              <a:rPr lang="en-US" dirty="0"/>
              <a:t>any </a:t>
            </a:r>
            <a:r>
              <a:rPr lang="en-US" dirty="0">
                <a:solidFill>
                  <a:srgbClr val="FF0000"/>
                </a:solidFill>
              </a:rPr>
              <a:t>existing classes can be used in their original form</a:t>
            </a:r>
            <a:r>
              <a:rPr lang="en-US" dirty="0"/>
              <a:t>, or</a:t>
            </a:r>
          </a:p>
          <a:p>
            <a:r>
              <a:rPr lang="en-US" dirty="0"/>
              <a:t>new classes should be inherited from the existing classes.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associations </a:t>
            </a:r>
            <a:r>
              <a:rPr lang="en-US" dirty="0"/>
              <a:t>between the identified classes are established and the hierarchies of classes are identified. </a:t>
            </a:r>
            <a:endParaRPr lang="en-US" dirty="0" smtClean="0"/>
          </a:p>
          <a:p>
            <a:r>
              <a:rPr lang="en-US" dirty="0" smtClean="0"/>
              <a:t>Besides</a:t>
            </a:r>
            <a:r>
              <a:rPr lang="en-US" dirty="0"/>
              <a:t>, the developer designs the internal details of the classes and their associations, i.e., the data structure for each attribute and the algorithms for the operations.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3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3917"/>
            <a:ext cx="7886700" cy="832370"/>
          </a:xfrm>
        </p:spPr>
        <p:txBody>
          <a:bodyPr/>
          <a:lstStyle/>
          <a:p>
            <a:r>
              <a:rPr lang="en-US" dirty="0" smtClean="0"/>
              <a:t>O</a:t>
            </a:r>
            <a:r>
              <a:rPr lang="en-US" dirty="0"/>
              <a:t>bject–Oriented Implementation and Testing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</a:t>
            </a:r>
            <a:r>
              <a:rPr lang="en-US" sz="2400" dirty="0"/>
              <a:t>this stage, the design model developed in the object design is </a:t>
            </a:r>
            <a:r>
              <a:rPr lang="en-US" sz="2400" dirty="0">
                <a:solidFill>
                  <a:srgbClr val="FF0000"/>
                </a:solidFill>
              </a:rPr>
              <a:t>translated into code in an appropriate programming language or software tool. 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The </a:t>
            </a:r>
            <a:r>
              <a:rPr lang="en-US" sz="2400" dirty="0">
                <a:solidFill>
                  <a:srgbClr val="FF0000"/>
                </a:solidFill>
              </a:rPr>
              <a:t>databases are created and the specific hardware requirements are ascertained. 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Once </a:t>
            </a:r>
            <a:r>
              <a:rPr lang="en-US" sz="2400" dirty="0"/>
              <a:t>the code is in shape, it is tested using specialized techniques to identify and remove the errors in the code.</a:t>
            </a:r>
          </a:p>
        </p:txBody>
      </p:sp>
    </p:spTree>
    <p:extLst>
      <p:ext uri="{BB962C8B-B14F-4D97-AF65-F5344CB8AC3E}">
        <p14:creationId xmlns:p14="http://schemas.microsoft.com/office/powerpoint/2010/main" val="58658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Specific Objectives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Students will be able to 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List the three transformation of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software development process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[R,C,T].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Examine the need of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building high quality software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[An,C,T].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Discuss a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 case driven approach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[U,C,T].</a:t>
            </a:r>
          </a:p>
          <a:p>
            <a:pPr marL="514350" indent="-51435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2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Object-oriented Systems Development Approach</a:t>
            </a:r>
            <a:endParaRPr lang="en-IN" sz="3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850" y="980728"/>
            <a:ext cx="9125150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Object-oriented software development activities</a:t>
            </a:r>
            <a:endParaRPr lang="en-IN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28597" y="1168400"/>
            <a:ext cx="8286808" cy="5332434"/>
          </a:xfrm>
        </p:spPr>
        <p:txBody>
          <a:bodyPr>
            <a:noAutofit/>
          </a:bodyPr>
          <a:lstStyle/>
          <a:p>
            <a:pPr marL="457200" indent="-457200"/>
            <a:endParaRPr lang="en-I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endParaRPr lang="en-I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IN" altLang="en-US" sz="2300" dirty="0" smtClean="0">
                <a:latin typeface="Times New Roman" pitchFamily="18" charset="0"/>
                <a:cs typeface="Times New Roman" pitchFamily="18" charset="0"/>
              </a:rPr>
              <a:t>Object-oriented analysis - use case driven</a:t>
            </a:r>
          </a:p>
          <a:p>
            <a:pPr marL="457200" indent="-457200"/>
            <a:r>
              <a:rPr lang="en-IN" altLang="en-US" sz="2300" dirty="0" smtClean="0">
                <a:latin typeface="Times New Roman" pitchFamily="18" charset="0"/>
                <a:cs typeface="Times New Roman" pitchFamily="18" charset="0"/>
              </a:rPr>
              <a:t> Object-oriented design</a:t>
            </a:r>
          </a:p>
          <a:p>
            <a:pPr marL="457200" indent="-457200"/>
            <a:r>
              <a:rPr lang="en-IN" altLang="en-US" sz="2300" dirty="0" smtClean="0">
                <a:latin typeface="Times New Roman" pitchFamily="18" charset="0"/>
                <a:cs typeface="Times New Roman" pitchFamily="18" charset="0"/>
              </a:rPr>
              <a:t> Prototyping</a:t>
            </a:r>
          </a:p>
          <a:p>
            <a:pPr marL="457200" indent="-457200"/>
            <a:r>
              <a:rPr lang="en-IN" altLang="en-US" sz="2300" dirty="0" smtClean="0">
                <a:latin typeface="Times New Roman" pitchFamily="18" charset="0"/>
                <a:cs typeface="Times New Roman" pitchFamily="18" charset="0"/>
              </a:rPr>
              <a:t> Component-based development</a:t>
            </a:r>
          </a:p>
          <a:p>
            <a:pPr marL="457200" indent="-457200"/>
            <a:r>
              <a:rPr lang="en-IN" altLang="en-US" sz="2300" dirty="0" smtClean="0">
                <a:latin typeface="Times New Roman" pitchFamily="18" charset="0"/>
                <a:cs typeface="Times New Roman" pitchFamily="18" charset="0"/>
              </a:rPr>
              <a:t> Incremental testing</a:t>
            </a:r>
            <a:endParaRPr lang="en-US" altLang="en-US" sz="23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Software development process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High quality software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Verification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Validation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34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Ali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Bahrami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Object Oriented Systems Development, Third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Edition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Tata McGraw-Hill, 2012</a:t>
            </a:r>
          </a:p>
        </p:txBody>
      </p:sp>
    </p:spTree>
    <p:extLst>
      <p:ext uri="{BB962C8B-B14F-4D97-AF65-F5344CB8AC3E}">
        <p14:creationId xmlns:p14="http://schemas.microsoft.com/office/powerpoint/2010/main" val="234602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Stimulating Questions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     How is software verification different form validation?</a:t>
            </a:r>
          </a:p>
        </p:txBody>
      </p:sp>
    </p:spTree>
    <p:extLst>
      <p:ext uri="{BB962C8B-B14F-4D97-AF65-F5344CB8AC3E}">
        <p14:creationId xmlns:p14="http://schemas.microsoft.com/office/powerpoint/2010/main" val="323073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4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Thank You !!!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45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Analysis, design, implementation, testing &amp; refinement to transform users’ need into software solution that satisfies those needs 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Object-oriented approach  </a:t>
            </a:r>
          </a:p>
          <a:p>
            <a:pPr algn="just"/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more rigorous process to do things right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more time spent on gathering requirements, developing requirements model &amp; analysis model, then turn into design model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need not see code until after 25% development time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43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Life Cycle (SDLC)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Software Development Life Cycle (SDLC) is a process used by the </a:t>
            </a:r>
            <a:r>
              <a:rPr lang="en-US" sz="2800" dirty="0">
                <a:solidFill>
                  <a:srgbClr val="FF0000"/>
                </a:solidFill>
              </a:rPr>
              <a:t>software industry to design, develop and test high quality </a:t>
            </a:r>
            <a:r>
              <a:rPr lang="en-US" sz="2800" dirty="0" err="1">
                <a:solidFill>
                  <a:srgbClr val="FF0000"/>
                </a:solidFill>
              </a:rPr>
              <a:t>softwares</a:t>
            </a:r>
            <a:r>
              <a:rPr lang="en-US" sz="2800" dirty="0">
                <a:solidFill>
                  <a:srgbClr val="FF0000"/>
                </a:solidFill>
              </a:rPr>
              <a:t>. 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The </a:t>
            </a:r>
            <a:r>
              <a:rPr lang="en-US" sz="2800" dirty="0"/>
              <a:t>SDLC aims to produce a </a:t>
            </a:r>
            <a:r>
              <a:rPr lang="en-US" sz="2800" dirty="0">
                <a:solidFill>
                  <a:srgbClr val="FF0000"/>
                </a:solidFill>
              </a:rPr>
              <a:t>high-quality software that meets or exceeds customer expectations, reaches completion within times and cost estimates.</a:t>
            </a:r>
          </a:p>
          <a:p>
            <a:r>
              <a:rPr lang="en-US" sz="2800" dirty="0" smtClean="0"/>
              <a:t>SDLC </a:t>
            </a:r>
            <a:r>
              <a:rPr lang="en-US" sz="2800" dirty="0"/>
              <a:t>is a framework defining tasks performed at each step in the software development process.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8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SO1: </a:t>
            </a:r>
            <a:r>
              <a:rPr lang="en-IN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List the three transformation of software development process </a:t>
            </a:r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[U][C][T]</a:t>
            </a:r>
            <a:endParaRPr lang="en-IN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328737" y="1622425"/>
            <a:ext cx="648652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transformation 1(analysis)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translates user’s need into system’s requirements &amp; responsibilities 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transformation 2 (design)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begins with problem statement, ends with detailed design that can be transformed into operational system 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transformation 3 (implementation)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refines detailed design into system deployment that will satisfy user’s needs</a:t>
            </a: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Waterfall Model</a:t>
            </a:r>
          </a:p>
          <a:p>
            <a:r>
              <a:rPr lang="en-US" sz="3200" dirty="0"/>
              <a:t>Iterative Model</a:t>
            </a:r>
          </a:p>
          <a:p>
            <a:r>
              <a:rPr lang="en-US" sz="3200" dirty="0"/>
              <a:t>Spiral Model</a:t>
            </a:r>
          </a:p>
          <a:p>
            <a:r>
              <a:rPr lang="en-US" sz="3200" dirty="0"/>
              <a:t>V-Model</a:t>
            </a:r>
          </a:p>
          <a:p>
            <a:r>
              <a:rPr lang="en-US" sz="3200" dirty="0"/>
              <a:t>Big Bang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48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Waterfall software development process</a:t>
            </a:r>
            <a:endParaRPr lang="en-IN" sz="3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3" y="1133663"/>
            <a:ext cx="9122027" cy="57243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Why waterfall model fails?</a:t>
            </a:r>
            <a:endParaRPr lang="en-IN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there is uncertainty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regarding what’s required or how it can be built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Assumes 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requirements are known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before design begins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Assumes 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requirements remain static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over development cycle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Assumes 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sufficient design knowledge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build product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Problem if 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environment changes</a:t>
            </a:r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B5AD61E-EFE3-46CD-BB09-B9CB8FD715DA}" vid="{2146E19F-BDE7-4735-A695-7EF2D4734C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7C2D7C3F50CD48B5D8CD8E924F01E6" ma:contentTypeVersion="10" ma:contentTypeDescription="Create a new document." ma:contentTypeScope="" ma:versionID="303b8ff6dd496859309ae4bbfa837e0c">
  <xsd:schema xmlns:xsd="http://www.w3.org/2001/XMLSchema" xmlns:xs="http://www.w3.org/2001/XMLSchema" xmlns:p="http://schemas.microsoft.com/office/2006/metadata/properties" xmlns:ns2="e5b1661c-6c69-4f0f-9f82-a64d52cee4d7" xmlns:ns3="9a646e76-a2e6-42c9-96d0-6aca5437d582" targetNamespace="http://schemas.microsoft.com/office/2006/metadata/properties" ma:root="true" ma:fieldsID="05d2e9cb25c019da36b051e4e0d5df0f" ns2:_="" ns3:_="">
    <xsd:import namespace="e5b1661c-6c69-4f0f-9f82-a64d52cee4d7"/>
    <xsd:import namespace="9a646e76-a2e6-42c9-96d0-6aca5437d5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1661c-6c69-4f0f-9f82-a64d52cee4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646e76-a2e6-42c9-96d0-6aca5437d58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F4BC0D-BEFC-47AA-9BC6-6FB81DD52204}"/>
</file>

<file path=customXml/itemProps2.xml><?xml version="1.0" encoding="utf-8"?>
<ds:datastoreItem xmlns:ds="http://schemas.openxmlformats.org/officeDocument/2006/customXml" ds:itemID="{6F3E916C-7E26-4FA6-A194-B8354F3A293A}"/>
</file>

<file path=customXml/itemProps3.xml><?xml version="1.0" encoding="utf-8"?>
<ds:datastoreItem xmlns:ds="http://schemas.openxmlformats.org/officeDocument/2006/customXml" ds:itemID="{F5FCE0B7-D8B4-4EFF-8311-AD0669EF5597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2901</TotalTime>
  <Words>793</Words>
  <Application>Microsoft Office PowerPoint</Application>
  <PresentationFormat>On-screen Show (4:3)</PresentationFormat>
  <Paragraphs>118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</vt:lpstr>
      <vt:lpstr>Times New Roman</vt:lpstr>
      <vt:lpstr>Wingdings</vt:lpstr>
      <vt:lpstr>Theme1</vt:lpstr>
      <vt:lpstr>General Objective</vt:lpstr>
      <vt:lpstr>Specific Objectives</vt:lpstr>
      <vt:lpstr>Introduction</vt:lpstr>
      <vt:lpstr>Software Development Life Cycle (SDLC)</vt:lpstr>
      <vt:lpstr>SO1: List the three transformation of software development process [U][C][T]</vt:lpstr>
      <vt:lpstr>PowerPoint Presentation</vt:lpstr>
      <vt:lpstr>SDLC Models</vt:lpstr>
      <vt:lpstr>Waterfall software development process</vt:lpstr>
      <vt:lpstr>Why waterfall model fails?</vt:lpstr>
      <vt:lpstr> SO2:Examine the need of building high quality software [An,C,T] </vt:lpstr>
      <vt:lpstr>PowerPoint Presentation</vt:lpstr>
      <vt:lpstr>PowerPoint Presentation</vt:lpstr>
      <vt:lpstr>PowerPoint Presentation</vt:lpstr>
      <vt:lpstr>Verification vs Validation</vt:lpstr>
      <vt:lpstr> SO3: Object-Oriented pproach: A use-case driven approach[U][C][T] </vt:lpstr>
      <vt:lpstr>Object–Oriented Analysis</vt:lpstr>
      <vt:lpstr>Object–Oriented Design</vt:lpstr>
      <vt:lpstr>The designer decides whether −</vt:lpstr>
      <vt:lpstr>Object–Oriented Implementation and Testing </vt:lpstr>
      <vt:lpstr>Object-oriented Systems Development Approach</vt:lpstr>
      <vt:lpstr>Object-oriented software development activities</vt:lpstr>
      <vt:lpstr>Summary</vt:lpstr>
      <vt:lpstr>References</vt:lpstr>
      <vt:lpstr>Stimulating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RBT Presentation</dc:title>
  <dc:creator>user</dc:creator>
  <cp:lastModifiedBy>Windows User</cp:lastModifiedBy>
  <cp:revision>217</cp:revision>
  <dcterms:created xsi:type="dcterms:W3CDTF">2016-06-16T05:10:07Z</dcterms:created>
  <dcterms:modified xsi:type="dcterms:W3CDTF">2020-01-27T06:16:08Z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0x0101001C7C2D7C3F50CD48B5D8CD8E924F01E6</vt:lpwstr>
  </property>
</Properties>
</file>