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27.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9.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2.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commentAuthors.xml" ContentType="application/vnd.openxmlformats-officedocument.presentationml.commentAuthors+xml"/>
  <Override PartName="/ppt/comments/comment1.xml" ContentType="application/vnd.openxmlformats-officedocument.presentationml.comments+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1"/>
  </p:notesMasterIdLst>
  <p:handoutMasterIdLst>
    <p:handoutMasterId r:id="rId42"/>
  </p:handoutMasterIdLst>
  <p:sldIdLst>
    <p:sldId id="400" r:id="rId2"/>
    <p:sldId id="552" r:id="rId3"/>
    <p:sldId id="962" r:id="rId4"/>
    <p:sldId id="1004" r:id="rId5"/>
    <p:sldId id="1343" r:id="rId6"/>
    <p:sldId id="1002" r:id="rId7"/>
    <p:sldId id="952" r:id="rId8"/>
    <p:sldId id="393" r:id="rId9"/>
    <p:sldId id="970" r:id="rId10"/>
    <p:sldId id="973" r:id="rId11"/>
    <p:sldId id="974" r:id="rId12"/>
    <p:sldId id="533" r:id="rId13"/>
    <p:sldId id="550" r:id="rId14"/>
    <p:sldId id="534" r:id="rId15"/>
    <p:sldId id="535" r:id="rId16"/>
    <p:sldId id="536" r:id="rId17"/>
    <p:sldId id="537" r:id="rId18"/>
    <p:sldId id="538" r:id="rId19"/>
    <p:sldId id="541" r:id="rId20"/>
    <p:sldId id="543" r:id="rId21"/>
    <p:sldId id="539" r:id="rId22"/>
    <p:sldId id="540" r:id="rId23"/>
    <p:sldId id="544" r:id="rId24"/>
    <p:sldId id="542" r:id="rId25"/>
    <p:sldId id="545" r:id="rId26"/>
    <p:sldId id="546" r:id="rId27"/>
    <p:sldId id="548" r:id="rId28"/>
    <p:sldId id="554" r:id="rId29"/>
    <p:sldId id="415" r:id="rId30"/>
    <p:sldId id="1007" r:id="rId31"/>
    <p:sldId id="547" r:id="rId32"/>
    <p:sldId id="532" r:id="rId33"/>
    <p:sldId id="551" r:id="rId34"/>
    <p:sldId id="549" r:id="rId35"/>
    <p:sldId id="553" r:id="rId36"/>
    <p:sldId id="1006" r:id="rId37"/>
    <p:sldId id="1008" r:id="rId38"/>
    <p:sldId id="1005" r:id="rId39"/>
    <p:sldId id="524" r:id="rId40"/>
  </p:sldIdLst>
  <p:sldSz cx="9144000" cy="6858000" type="screen4x3"/>
  <p:notesSz cx="7053263" cy="9309100"/>
  <p:defaultTextStyle>
    <a:defPPr>
      <a:defRPr lang="en-US"/>
    </a:defPPr>
    <a:lvl1pPr algn="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aapan Majumdar" initials="SM" lastIdx="1" clrIdx="0">
    <p:extLst>
      <p:ext uri="{19B8F6BF-5375-455C-9EA6-DF929625EA0E}">
        <p15:presenceInfo xmlns:p15="http://schemas.microsoft.com/office/powerpoint/2012/main" userId="06648872d0a591d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CCFF"/>
    <a:srgbClr val="CCFF99"/>
    <a:srgbClr val="E6E6E6"/>
    <a:srgbClr val="2323FF"/>
    <a:srgbClr val="FFFF99"/>
    <a:srgbClr val="FF0000"/>
    <a:srgbClr val="CCFF66"/>
    <a:srgbClr val="33CC33"/>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21" autoAdjust="0"/>
    <p:restoredTop sz="92998" autoAdjust="0"/>
  </p:normalViewPr>
  <p:slideViewPr>
    <p:cSldViewPr>
      <p:cViewPr varScale="1">
        <p:scale>
          <a:sx n="73" d="100"/>
          <a:sy n="73" d="100"/>
        </p:scale>
        <p:origin x="141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951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31T11:15:19.209" idx="1">
    <p:pos x="4288" y="183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1"/>
            <a:ext cx="3056865"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126979" name="Rectangle 3"/>
          <p:cNvSpPr>
            <a:spLocks noGrp="1" noChangeArrowheads="1"/>
          </p:cNvSpPr>
          <p:nvPr>
            <p:ph type="dt" sz="quarter" idx="1"/>
          </p:nvPr>
        </p:nvSpPr>
        <p:spPr bwMode="auto">
          <a:xfrm>
            <a:off x="3996399" y="1"/>
            <a:ext cx="3056865"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126980" name="Rectangle 4"/>
          <p:cNvSpPr>
            <a:spLocks noGrp="1" noChangeArrowheads="1"/>
          </p:cNvSpPr>
          <p:nvPr>
            <p:ph type="ftr" sz="quarter" idx="2"/>
          </p:nvPr>
        </p:nvSpPr>
        <p:spPr bwMode="auto">
          <a:xfrm>
            <a:off x="0" y="8843645"/>
            <a:ext cx="3056865"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126981" name="Rectangle 5"/>
          <p:cNvSpPr>
            <a:spLocks noGrp="1" noChangeArrowheads="1"/>
          </p:cNvSpPr>
          <p:nvPr>
            <p:ph type="sldNum" sz="quarter" idx="3"/>
          </p:nvPr>
        </p:nvSpPr>
        <p:spPr bwMode="auto">
          <a:xfrm>
            <a:off x="3996399" y="8843645"/>
            <a:ext cx="3056865"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fld id="{0FB01B14-7E0F-4936-9358-38B34C7ED610}" type="slidenum">
              <a:rPr lang="en-US" altLang="en-US"/>
              <a:pPr/>
              <a:t>‹#›</a:t>
            </a:fld>
            <a:endParaRPr lang="en-US" altLang="en-US"/>
          </a:p>
        </p:txBody>
      </p:sp>
    </p:spTree>
    <p:extLst>
      <p:ext uri="{BB962C8B-B14F-4D97-AF65-F5344CB8AC3E}">
        <p14:creationId xmlns:p14="http://schemas.microsoft.com/office/powerpoint/2010/main" val="35799064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1"/>
            <a:ext cx="3056865"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10243" name="Rectangle 3"/>
          <p:cNvSpPr>
            <a:spLocks noGrp="1" noChangeArrowheads="1"/>
          </p:cNvSpPr>
          <p:nvPr>
            <p:ph type="dt" idx="1"/>
          </p:nvPr>
        </p:nvSpPr>
        <p:spPr bwMode="auto">
          <a:xfrm>
            <a:off x="3996399" y="1"/>
            <a:ext cx="3056865"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10244" name="Rectangle 4"/>
          <p:cNvSpPr>
            <a:spLocks noGrp="1" noRot="1" noChangeAspect="1" noChangeArrowheads="1" noTextEdit="1"/>
          </p:cNvSpPr>
          <p:nvPr>
            <p:ph type="sldImg" idx="2"/>
          </p:nvPr>
        </p:nvSpPr>
        <p:spPr bwMode="auto">
          <a:xfrm>
            <a:off x="1201738" y="700088"/>
            <a:ext cx="4651375" cy="34893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p:cNvSpPr>
            <a:spLocks noGrp="1" noChangeArrowheads="1"/>
          </p:cNvSpPr>
          <p:nvPr>
            <p:ph type="body" sz="quarter" idx="3"/>
          </p:nvPr>
        </p:nvSpPr>
        <p:spPr bwMode="auto">
          <a:xfrm>
            <a:off x="940764" y="4421822"/>
            <a:ext cx="5171738" cy="4189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46" name="Rectangle 6"/>
          <p:cNvSpPr>
            <a:spLocks noGrp="1" noChangeArrowheads="1"/>
          </p:cNvSpPr>
          <p:nvPr>
            <p:ph type="ftr" sz="quarter" idx="4"/>
          </p:nvPr>
        </p:nvSpPr>
        <p:spPr bwMode="auto">
          <a:xfrm>
            <a:off x="0" y="8843645"/>
            <a:ext cx="3056865"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10247" name="Rectangle 7"/>
          <p:cNvSpPr>
            <a:spLocks noGrp="1" noChangeArrowheads="1"/>
          </p:cNvSpPr>
          <p:nvPr>
            <p:ph type="sldNum" sz="quarter" idx="5"/>
          </p:nvPr>
        </p:nvSpPr>
        <p:spPr bwMode="auto">
          <a:xfrm>
            <a:off x="3996399" y="8843645"/>
            <a:ext cx="3056865"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fld id="{0CD18705-EEA5-4B96-9729-159C5DEF459C}" type="slidenum">
              <a:rPr lang="en-US" altLang="en-US"/>
              <a:pPr/>
              <a:t>‹#›</a:t>
            </a:fld>
            <a:endParaRPr lang="en-US" altLang="en-US"/>
          </a:p>
        </p:txBody>
      </p:sp>
    </p:spTree>
    <p:extLst>
      <p:ext uri="{BB962C8B-B14F-4D97-AF65-F5344CB8AC3E}">
        <p14:creationId xmlns:p14="http://schemas.microsoft.com/office/powerpoint/2010/main" val="7599775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D18705-EEA5-4B96-9729-159C5DEF459C}" type="slidenum">
              <a:rPr lang="en-US" altLang="en-US" smtClean="0"/>
              <a:pPr/>
              <a:t>1</a:t>
            </a:fld>
            <a:endParaRPr lang="en-US" altLang="en-US"/>
          </a:p>
        </p:txBody>
      </p:sp>
    </p:spTree>
    <p:extLst>
      <p:ext uri="{BB962C8B-B14F-4D97-AF65-F5344CB8AC3E}">
        <p14:creationId xmlns:p14="http://schemas.microsoft.com/office/powerpoint/2010/main" val="2312141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2B78C10-FBE4-464D-8269-19E71CB81945}" type="slidenum">
              <a:rPr lang="en-US" altLang="en-US" smtClean="0"/>
              <a:pPr/>
              <a:t>5</a:t>
            </a:fld>
            <a:endParaRPr lang="en-US" altLang="en-US"/>
          </a:p>
        </p:txBody>
      </p:sp>
    </p:spTree>
    <p:extLst>
      <p:ext uri="{BB962C8B-B14F-4D97-AF65-F5344CB8AC3E}">
        <p14:creationId xmlns:p14="http://schemas.microsoft.com/office/powerpoint/2010/main" val="1003157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B78C10-FBE4-464D-8269-19E71CB81945}" type="slidenum">
              <a:rPr lang="en-US" altLang="en-US" smtClean="0"/>
              <a:pPr/>
              <a:t>6</a:t>
            </a:fld>
            <a:endParaRPr lang="en-US" altLang="en-US"/>
          </a:p>
        </p:txBody>
      </p:sp>
    </p:spTree>
    <p:extLst>
      <p:ext uri="{BB962C8B-B14F-4D97-AF65-F5344CB8AC3E}">
        <p14:creationId xmlns:p14="http://schemas.microsoft.com/office/powerpoint/2010/main" val="3669438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DC6DF69-767A-4523-BA07-5F90E6066910}" type="slidenum">
              <a:rPr lang="en-US" altLang="en-US" smtClean="0"/>
              <a:pPr>
                <a:defRPr/>
              </a:pPr>
              <a:t>8</a:t>
            </a:fld>
            <a:endParaRPr lang="en-US" altLang="en-US" dirty="0"/>
          </a:p>
        </p:txBody>
      </p:sp>
    </p:spTree>
    <p:extLst>
      <p:ext uri="{BB962C8B-B14F-4D97-AF65-F5344CB8AC3E}">
        <p14:creationId xmlns:p14="http://schemas.microsoft.com/office/powerpoint/2010/main" val="4270090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CD18705-EEA5-4B96-9729-159C5DEF459C}" type="slidenum">
              <a:rPr lang="en-US" altLang="en-US" smtClean="0"/>
              <a:pPr/>
              <a:t>36</a:t>
            </a:fld>
            <a:endParaRPr lang="en-US" altLang="en-US"/>
          </a:p>
        </p:txBody>
      </p:sp>
    </p:spTree>
    <p:extLst>
      <p:ext uri="{BB962C8B-B14F-4D97-AF65-F5344CB8AC3E}">
        <p14:creationId xmlns:p14="http://schemas.microsoft.com/office/powerpoint/2010/main" val="3415925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CD18705-EEA5-4B96-9729-159C5DEF459C}" type="slidenum">
              <a:rPr lang="en-US" altLang="en-US" smtClean="0"/>
              <a:pPr/>
              <a:t>38</a:t>
            </a:fld>
            <a:endParaRPr lang="en-US" altLang="en-US"/>
          </a:p>
        </p:txBody>
      </p:sp>
    </p:spTree>
    <p:extLst>
      <p:ext uri="{BB962C8B-B14F-4D97-AF65-F5344CB8AC3E}">
        <p14:creationId xmlns:p14="http://schemas.microsoft.com/office/powerpoint/2010/main" val="3427030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14D99DEC-93BE-45C5-A460-BE368CA8C63A}" type="datetime1">
              <a:rPr lang="en-US" altLang="en-US" smtClean="0"/>
              <a:t>4/9/2021</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a:t>Dr. S. K. Majumdar</a:t>
            </a:r>
          </a:p>
        </p:txBody>
      </p:sp>
      <p:sp>
        <p:nvSpPr>
          <p:cNvPr id="6" name="Slide Number Placeholder 5"/>
          <p:cNvSpPr>
            <a:spLocks noGrp="1"/>
          </p:cNvSpPr>
          <p:nvPr>
            <p:ph type="sldNum" sz="quarter" idx="12"/>
          </p:nvPr>
        </p:nvSpPr>
        <p:spPr/>
        <p:txBody>
          <a:bodyPr/>
          <a:lstStyle>
            <a:lvl1pPr>
              <a:defRPr/>
            </a:lvl1pPr>
          </a:lstStyle>
          <a:p>
            <a:fld id="{C7E9536C-4E64-49F7-859C-108F68CE446E}" type="slidenum">
              <a:rPr lang="en-US" altLang="en-US"/>
              <a:pPr/>
              <a:t>‹#›</a:t>
            </a:fld>
            <a:endParaRPr lang="en-US" altLang="en-US"/>
          </a:p>
        </p:txBody>
      </p:sp>
    </p:spTree>
    <p:extLst>
      <p:ext uri="{BB962C8B-B14F-4D97-AF65-F5344CB8AC3E}">
        <p14:creationId xmlns:p14="http://schemas.microsoft.com/office/powerpoint/2010/main" val="2799095675"/>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95ABD0CC-9528-422B-B672-C448A77A7C29}" type="datetime1">
              <a:rPr lang="en-US" altLang="en-US" smtClean="0"/>
              <a:t>4/9/2021</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Dr. S. K. Majumdar</a:t>
            </a:r>
          </a:p>
        </p:txBody>
      </p:sp>
      <p:sp>
        <p:nvSpPr>
          <p:cNvPr id="6" name="Slide Number Placeholder 5"/>
          <p:cNvSpPr>
            <a:spLocks noGrp="1"/>
          </p:cNvSpPr>
          <p:nvPr>
            <p:ph type="sldNum" sz="quarter" idx="12"/>
          </p:nvPr>
        </p:nvSpPr>
        <p:spPr/>
        <p:txBody>
          <a:bodyPr/>
          <a:lstStyle>
            <a:lvl1pPr>
              <a:defRPr/>
            </a:lvl1pPr>
          </a:lstStyle>
          <a:p>
            <a:fld id="{5B00807F-FD20-4893-8600-A06AA696DE65}" type="slidenum">
              <a:rPr lang="en-US" altLang="en-US"/>
              <a:pPr/>
              <a:t>‹#›</a:t>
            </a:fld>
            <a:endParaRPr lang="en-US" altLang="en-US"/>
          </a:p>
        </p:txBody>
      </p:sp>
    </p:spTree>
    <p:extLst>
      <p:ext uri="{BB962C8B-B14F-4D97-AF65-F5344CB8AC3E}">
        <p14:creationId xmlns:p14="http://schemas.microsoft.com/office/powerpoint/2010/main" val="4103084019"/>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224CC168-DA47-4B5D-80E8-06A328539370}" type="datetime1">
              <a:rPr lang="en-US" altLang="en-US" smtClean="0"/>
              <a:t>4/9/2021</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Dr. S. K. Majumdar</a:t>
            </a:r>
          </a:p>
        </p:txBody>
      </p:sp>
      <p:sp>
        <p:nvSpPr>
          <p:cNvPr id="6" name="Slide Number Placeholder 5"/>
          <p:cNvSpPr>
            <a:spLocks noGrp="1"/>
          </p:cNvSpPr>
          <p:nvPr>
            <p:ph type="sldNum" sz="quarter" idx="12"/>
          </p:nvPr>
        </p:nvSpPr>
        <p:spPr/>
        <p:txBody>
          <a:bodyPr/>
          <a:lstStyle>
            <a:lvl1pPr>
              <a:defRPr/>
            </a:lvl1pPr>
          </a:lstStyle>
          <a:p>
            <a:fld id="{5841D153-03DA-4FF1-8664-12131F0D48FC}" type="slidenum">
              <a:rPr lang="en-US" altLang="en-US"/>
              <a:pPr/>
              <a:t>‹#›</a:t>
            </a:fld>
            <a:endParaRPr lang="en-US" altLang="en-US"/>
          </a:p>
        </p:txBody>
      </p:sp>
    </p:spTree>
    <p:extLst>
      <p:ext uri="{BB962C8B-B14F-4D97-AF65-F5344CB8AC3E}">
        <p14:creationId xmlns:p14="http://schemas.microsoft.com/office/powerpoint/2010/main" val="3064896284"/>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Online Image Placeholder 3"/>
          <p:cNvSpPr>
            <a:spLocks noGrp="1"/>
          </p:cNvSpPr>
          <p:nvPr>
            <p:ph type="clipArt" sz="half" idx="2"/>
          </p:nvPr>
        </p:nvSpPr>
        <p:spPr>
          <a:xfrm>
            <a:off x="4648200" y="1981200"/>
            <a:ext cx="3810000" cy="41148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fld id="{EFAB90A6-7481-46DD-9DF9-1DD1849EC73D}" type="datetime1">
              <a:rPr lang="en-US" altLang="en-US" smtClean="0"/>
              <a:t>4/9/2021</a:t>
            </a:fld>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altLang="en-US"/>
              <a:t>Dr. S. K. Majumdar</a:t>
            </a:r>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28AEB175-D00A-4A80-B676-1DC7063D6D5C}" type="slidenum">
              <a:rPr lang="en-US" altLang="en-US"/>
              <a:pPr/>
              <a:t>‹#›</a:t>
            </a:fld>
            <a:endParaRPr lang="en-US" altLang="en-US"/>
          </a:p>
        </p:txBody>
      </p:sp>
    </p:spTree>
    <p:extLst>
      <p:ext uri="{BB962C8B-B14F-4D97-AF65-F5344CB8AC3E}">
        <p14:creationId xmlns:p14="http://schemas.microsoft.com/office/powerpoint/2010/main" val="3314341333"/>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atin typeface="Arial Black" panose="020B0A040201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53E71E5B-59F8-4F7D-B66A-AE4F5BA1A6E8}" type="datetime1">
              <a:rPr lang="en-US" altLang="en-US" smtClean="0"/>
              <a:t>4/9/2021</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Dr. S. K. Majumdar</a:t>
            </a:r>
          </a:p>
        </p:txBody>
      </p:sp>
      <p:sp>
        <p:nvSpPr>
          <p:cNvPr id="6" name="Rectangle 6"/>
          <p:cNvSpPr>
            <a:spLocks noGrp="1" noChangeArrowheads="1"/>
          </p:cNvSpPr>
          <p:nvPr>
            <p:ph type="sldNum" sz="quarter" idx="12"/>
          </p:nvPr>
        </p:nvSpPr>
        <p:spPr>
          <a:ln/>
        </p:spPr>
        <p:txBody>
          <a:bodyPr/>
          <a:lstStyle>
            <a:lvl1pPr>
              <a:defRPr/>
            </a:lvl1pPr>
          </a:lstStyle>
          <a:p>
            <a:fld id="{95693576-BB4F-4FFA-81B9-00E656014CEB}" type="slidenum">
              <a:rPr lang="en-US" altLang="en-US"/>
              <a:pPr/>
              <a:t>‹#›</a:t>
            </a:fld>
            <a:endParaRPr lang="en-US" altLang="en-US"/>
          </a:p>
        </p:txBody>
      </p:sp>
      <p:sp>
        <p:nvSpPr>
          <p:cNvPr id="8" name="Content Placeholder 7">
            <a:extLst>
              <a:ext uri="{FF2B5EF4-FFF2-40B4-BE49-F238E27FC236}">
                <a16:creationId xmlns:a16="http://schemas.microsoft.com/office/drawing/2014/main" id="{177A7DB8-22CE-4D9E-9D04-9D760919F913}"/>
              </a:ext>
            </a:extLst>
          </p:cNvPr>
          <p:cNvSpPr>
            <a:spLocks noGrp="1"/>
          </p:cNvSpPr>
          <p:nvPr>
            <p:ph sz="quarter" idx="13"/>
          </p:nvPr>
        </p:nvSpPr>
        <p:spPr>
          <a:xfrm>
            <a:off x="3924300" y="5084763"/>
            <a:ext cx="914400" cy="914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311145305"/>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atin typeface="Arial Black" panose="020B0A040201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Black" panose="020B0A04020102020204" pitchFamily="34" charset="0"/>
              </a:defRPr>
            </a:lvl1pPr>
            <a:lvl2pPr>
              <a:defRPr>
                <a:latin typeface="Arial Black" panose="020B0A04020102020204" pitchFamily="34" charset="0"/>
              </a:defRPr>
            </a:lvl2pPr>
            <a:lvl3pPr>
              <a:defRPr>
                <a:latin typeface="Arial Black" panose="020B0A04020102020204" pitchFamily="34" charset="0"/>
              </a:defRPr>
            </a:lvl3pPr>
            <a:lvl4pPr>
              <a:defRPr>
                <a:latin typeface="Arial Black" panose="020B0A04020102020204" pitchFamily="34" charset="0"/>
              </a:defRPr>
            </a:lvl4pPr>
            <a:lvl5pPr>
              <a:defRPr>
                <a:latin typeface="Arial Black" panose="020B0A040201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3E4011BE-634F-40D6-B389-EB3B116A475D}" type="datetime1">
              <a:rPr lang="en-US" altLang="en-US" smtClean="0"/>
              <a:t>4/9/2021</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a:t>Dr. S. K. Majumdar</a:t>
            </a:r>
          </a:p>
        </p:txBody>
      </p:sp>
      <p:sp>
        <p:nvSpPr>
          <p:cNvPr id="6" name="Slide Number Placeholder 5"/>
          <p:cNvSpPr>
            <a:spLocks noGrp="1"/>
          </p:cNvSpPr>
          <p:nvPr>
            <p:ph type="sldNum" sz="quarter" idx="12"/>
          </p:nvPr>
        </p:nvSpPr>
        <p:spPr/>
        <p:txBody>
          <a:bodyPr/>
          <a:lstStyle>
            <a:lvl1pPr>
              <a:defRPr/>
            </a:lvl1pPr>
          </a:lstStyle>
          <a:p>
            <a:fld id="{D222CBA6-1CB2-48F9-B035-662619D9ED56}" type="slidenum">
              <a:rPr lang="en-US" altLang="en-US"/>
              <a:pPr/>
              <a:t>‹#›</a:t>
            </a:fld>
            <a:endParaRPr lang="en-US" altLang="en-US"/>
          </a:p>
        </p:txBody>
      </p:sp>
    </p:spTree>
    <p:extLst>
      <p:ext uri="{BB962C8B-B14F-4D97-AF65-F5344CB8AC3E}">
        <p14:creationId xmlns:p14="http://schemas.microsoft.com/office/powerpoint/2010/main" val="2982072140"/>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0EEAD781-DDCC-44C2-8F5E-34C3DED948D5}" type="datetime1">
              <a:rPr lang="en-US" altLang="en-US" smtClean="0"/>
              <a:t>4/9/2021</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Dr. S. K. Majumdar</a:t>
            </a:r>
          </a:p>
        </p:txBody>
      </p:sp>
      <p:sp>
        <p:nvSpPr>
          <p:cNvPr id="6" name="Slide Number Placeholder 5"/>
          <p:cNvSpPr>
            <a:spLocks noGrp="1"/>
          </p:cNvSpPr>
          <p:nvPr>
            <p:ph type="sldNum" sz="quarter" idx="12"/>
          </p:nvPr>
        </p:nvSpPr>
        <p:spPr/>
        <p:txBody>
          <a:bodyPr/>
          <a:lstStyle>
            <a:lvl1pPr>
              <a:defRPr/>
            </a:lvl1pPr>
          </a:lstStyle>
          <a:p>
            <a:fld id="{EB5973EC-C4CE-475E-A75E-EDCE115F4FAF}" type="slidenum">
              <a:rPr lang="en-US" altLang="en-US"/>
              <a:pPr/>
              <a:t>‹#›</a:t>
            </a:fld>
            <a:endParaRPr lang="en-US" altLang="en-US"/>
          </a:p>
        </p:txBody>
      </p:sp>
    </p:spTree>
    <p:extLst>
      <p:ext uri="{BB962C8B-B14F-4D97-AF65-F5344CB8AC3E}">
        <p14:creationId xmlns:p14="http://schemas.microsoft.com/office/powerpoint/2010/main" val="1776862091"/>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F782F4BC-10E7-4B6A-80B9-D88B9BE6928F}" type="datetime1">
              <a:rPr lang="en-US" altLang="en-US" smtClean="0"/>
              <a:t>4/9/2021</a:t>
            </a:fld>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Dr. S. K. Majumdar</a:t>
            </a:r>
          </a:p>
        </p:txBody>
      </p:sp>
      <p:sp>
        <p:nvSpPr>
          <p:cNvPr id="7" name="Slide Number Placeholder 6"/>
          <p:cNvSpPr>
            <a:spLocks noGrp="1"/>
          </p:cNvSpPr>
          <p:nvPr>
            <p:ph type="sldNum" sz="quarter" idx="12"/>
          </p:nvPr>
        </p:nvSpPr>
        <p:spPr/>
        <p:txBody>
          <a:bodyPr/>
          <a:lstStyle>
            <a:lvl1pPr>
              <a:defRPr/>
            </a:lvl1pPr>
          </a:lstStyle>
          <a:p>
            <a:fld id="{E49B945E-3486-4330-BB7D-5F79273D397B}" type="slidenum">
              <a:rPr lang="en-US" altLang="en-US"/>
              <a:pPr/>
              <a:t>‹#›</a:t>
            </a:fld>
            <a:endParaRPr lang="en-US" altLang="en-US"/>
          </a:p>
        </p:txBody>
      </p:sp>
    </p:spTree>
    <p:extLst>
      <p:ext uri="{BB962C8B-B14F-4D97-AF65-F5344CB8AC3E}">
        <p14:creationId xmlns:p14="http://schemas.microsoft.com/office/powerpoint/2010/main" val="1500145961"/>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4BD590A1-BDD3-49AA-BF4E-AE210113C270}" type="datetime1">
              <a:rPr lang="en-US" altLang="en-US" smtClean="0"/>
              <a:t>4/9/2021</a:t>
            </a:fld>
            <a:endParaRPr lang="en-US" altLang="en-US"/>
          </a:p>
        </p:txBody>
      </p:sp>
      <p:sp>
        <p:nvSpPr>
          <p:cNvPr id="8" name="Footer Placeholder 7"/>
          <p:cNvSpPr>
            <a:spLocks noGrp="1"/>
          </p:cNvSpPr>
          <p:nvPr>
            <p:ph type="ftr" sz="quarter" idx="11"/>
          </p:nvPr>
        </p:nvSpPr>
        <p:spPr/>
        <p:txBody>
          <a:bodyPr/>
          <a:lstStyle>
            <a:lvl1pPr>
              <a:defRPr/>
            </a:lvl1pPr>
          </a:lstStyle>
          <a:p>
            <a:r>
              <a:rPr lang="en-US" altLang="en-US"/>
              <a:t>Dr. S. K. Majumdar</a:t>
            </a:r>
          </a:p>
        </p:txBody>
      </p:sp>
      <p:sp>
        <p:nvSpPr>
          <p:cNvPr id="9" name="Slide Number Placeholder 8"/>
          <p:cNvSpPr>
            <a:spLocks noGrp="1"/>
          </p:cNvSpPr>
          <p:nvPr>
            <p:ph type="sldNum" sz="quarter" idx="12"/>
          </p:nvPr>
        </p:nvSpPr>
        <p:spPr/>
        <p:txBody>
          <a:bodyPr/>
          <a:lstStyle>
            <a:lvl1pPr>
              <a:defRPr/>
            </a:lvl1pPr>
          </a:lstStyle>
          <a:p>
            <a:fld id="{A8745F55-EF9D-45B2-BCCC-BF7C83FAA979}" type="slidenum">
              <a:rPr lang="en-US" altLang="en-US"/>
              <a:pPr/>
              <a:t>‹#›</a:t>
            </a:fld>
            <a:endParaRPr lang="en-US" altLang="en-US"/>
          </a:p>
        </p:txBody>
      </p:sp>
    </p:spTree>
    <p:extLst>
      <p:ext uri="{BB962C8B-B14F-4D97-AF65-F5344CB8AC3E}">
        <p14:creationId xmlns:p14="http://schemas.microsoft.com/office/powerpoint/2010/main" val="3824524027"/>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2B95415F-DCF2-446A-B39D-84FF998D2D62}" type="datetime1">
              <a:rPr lang="en-US" altLang="en-US" smtClean="0"/>
              <a:t>4/9/2021</a:t>
            </a:fld>
            <a:endParaRPr lang="en-US" altLang="en-US"/>
          </a:p>
        </p:txBody>
      </p:sp>
      <p:sp>
        <p:nvSpPr>
          <p:cNvPr id="4" name="Footer Placeholder 3"/>
          <p:cNvSpPr>
            <a:spLocks noGrp="1"/>
          </p:cNvSpPr>
          <p:nvPr>
            <p:ph type="ftr" sz="quarter" idx="11"/>
          </p:nvPr>
        </p:nvSpPr>
        <p:spPr/>
        <p:txBody>
          <a:bodyPr/>
          <a:lstStyle>
            <a:lvl1pPr>
              <a:defRPr/>
            </a:lvl1pPr>
          </a:lstStyle>
          <a:p>
            <a:r>
              <a:rPr lang="en-US" altLang="en-US"/>
              <a:t>Dr. S. K. Majumdar</a:t>
            </a:r>
          </a:p>
        </p:txBody>
      </p:sp>
      <p:sp>
        <p:nvSpPr>
          <p:cNvPr id="5" name="Slide Number Placeholder 4"/>
          <p:cNvSpPr>
            <a:spLocks noGrp="1"/>
          </p:cNvSpPr>
          <p:nvPr>
            <p:ph type="sldNum" sz="quarter" idx="12"/>
          </p:nvPr>
        </p:nvSpPr>
        <p:spPr/>
        <p:txBody>
          <a:bodyPr/>
          <a:lstStyle>
            <a:lvl1pPr>
              <a:defRPr/>
            </a:lvl1pPr>
          </a:lstStyle>
          <a:p>
            <a:fld id="{358B82F0-7F90-4EE4-94C0-036F3E20C82B}" type="slidenum">
              <a:rPr lang="en-US" altLang="en-US"/>
              <a:pPr/>
              <a:t>‹#›</a:t>
            </a:fld>
            <a:endParaRPr lang="en-US" altLang="en-US"/>
          </a:p>
        </p:txBody>
      </p:sp>
    </p:spTree>
    <p:extLst>
      <p:ext uri="{BB962C8B-B14F-4D97-AF65-F5344CB8AC3E}">
        <p14:creationId xmlns:p14="http://schemas.microsoft.com/office/powerpoint/2010/main" val="585658956"/>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BBD48ADE-CE6C-4F0C-8B3B-AEF1E0428FDC}" type="datetime1">
              <a:rPr lang="en-US" altLang="en-US" smtClean="0"/>
              <a:t>4/9/2021</a:t>
            </a:fld>
            <a:endParaRPr lang="en-US" altLang="en-US"/>
          </a:p>
        </p:txBody>
      </p:sp>
      <p:sp>
        <p:nvSpPr>
          <p:cNvPr id="3" name="Footer Placeholder 2"/>
          <p:cNvSpPr>
            <a:spLocks noGrp="1"/>
          </p:cNvSpPr>
          <p:nvPr>
            <p:ph type="ftr" sz="quarter" idx="11"/>
          </p:nvPr>
        </p:nvSpPr>
        <p:spPr/>
        <p:txBody>
          <a:bodyPr/>
          <a:lstStyle>
            <a:lvl1pPr>
              <a:defRPr/>
            </a:lvl1pPr>
          </a:lstStyle>
          <a:p>
            <a:r>
              <a:rPr lang="en-US" altLang="en-US"/>
              <a:t>Dr. S. K. Majumdar</a:t>
            </a:r>
          </a:p>
        </p:txBody>
      </p:sp>
      <p:sp>
        <p:nvSpPr>
          <p:cNvPr id="4" name="Slide Number Placeholder 3"/>
          <p:cNvSpPr>
            <a:spLocks noGrp="1"/>
          </p:cNvSpPr>
          <p:nvPr>
            <p:ph type="sldNum" sz="quarter" idx="12"/>
          </p:nvPr>
        </p:nvSpPr>
        <p:spPr/>
        <p:txBody>
          <a:bodyPr/>
          <a:lstStyle>
            <a:lvl1pPr>
              <a:defRPr/>
            </a:lvl1pPr>
          </a:lstStyle>
          <a:p>
            <a:fld id="{F8F5A147-3AA2-4652-BDD8-D089FA24B6CE}" type="slidenum">
              <a:rPr lang="en-US" altLang="en-US"/>
              <a:pPr/>
              <a:t>‹#›</a:t>
            </a:fld>
            <a:endParaRPr lang="en-US" altLang="en-US"/>
          </a:p>
        </p:txBody>
      </p:sp>
    </p:spTree>
    <p:extLst>
      <p:ext uri="{BB962C8B-B14F-4D97-AF65-F5344CB8AC3E}">
        <p14:creationId xmlns:p14="http://schemas.microsoft.com/office/powerpoint/2010/main" val="4099788565"/>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8552F7B-AF9F-4DDF-A63A-B83A56A16D32}" type="datetime1">
              <a:rPr lang="en-US" altLang="en-US" smtClean="0"/>
              <a:t>4/9/2021</a:t>
            </a:fld>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Dr. S. K. Majumdar</a:t>
            </a:r>
          </a:p>
        </p:txBody>
      </p:sp>
      <p:sp>
        <p:nvSpPr>
          <p:cNvPr id="7" name="Slide Number Placeholder 6"/>
          <p:cNvSpPr>
            <a:spLocks noGrp="1"/>
          </p:cNvSpPr>
          <p:nvPr>
            <p:ph type="sldNum" sz="quarter" idx="12"/>
          </p:nvPr>
        </p:nvSpPr>
        <p:spPr/>
        <p:txBody>
          <a:bodyPr/>
          <a:lstStyle>
            <a:lvl1pPr>
              <a:defRPr/>
            </a:lvl1pPr>
          </a:lstStyle>
          <a:p>
            <a:fld id="{FB4EF80E-2316-4242-BC07-A55DFD2B838A}" type="slidenum">
              <a:rPr lang="en-US" altLang="en-US"/>
              <a:pPr/>
              <a:t>‹#›</a:t>
            </a:fld>
            <a:endParaRPr lang="en-US" altLang="en-US"/>
          </a:p>
        </p:txBody>
      </p:sp>
    </p:spTree>
    <p:extLst>
      <p:ext uri="{BB962C8B-B14F-4D97-AF65-F5344CB8AC3E}">
        <p14:creationId xmlns:p14="http://schemas.microsoft.com/office/powerpoint/2010/main" val="2978823489"/>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B80BEB5-4AC2-49AF-8988-DF22E447350F}" type="datetime1">
              <a:rPr lang="en-US" altLang="en-US" smtClean="0"/>
              <a:t>4/9/2021</a:t>
            </a:fld>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Dr. S. K. Majumdar</a:t>
            </a:r>
          </a:p>
        </p:txBody>
      </p:sp>
      <p:sp>
        <p:nvSpPr>
          <p:cNvPr id="7" name="Slide Number Placeholder 6"/>
          <p:cNvSpPr>
            <a:spLocks noGrp="1"/>
          </p:cNvSpPr>
          <p:nvPr>
            <p:ph type="sldNum" sz="quarter" idx="12"/>
          </p:nvPr>
        </p:nvSpPr>
        <p:spPr/>
        <p:txBody>
          <a:bodyPr/>
          <a:lstStyle>
            <a:lvl1pPr>
              <a:defRPr/>
            </a:lvl1pPr>
          </a:lstStyle>
          <a:p>
            <a:fld id="{8AB12D90-947D-4EB6-B2A2-74BB1710F2DD}" type="slidenum">
              <a:rPr lang="en-US" altLang="en-US"/>
              <a:pPr/>
              <a:t>‹#›</a:t>
            </a:fld>
            <a:endParaRPr lang="en-US" altLang="en-US"/>
          </a:p>
        </p:txBody>
      </p:sp>
    </p:spTree>
    <p:extLst>
      <p:ext uri="{BB962C8B-B14F-4D97-AF65-F5344CB8AC3E}">
        <p14:creationId xmlns:p14="http://schemas.microsoft.com/office/powerpoint/2010/main" val="3452375688"/>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b="1"/>
            </a:lvl1pPr>
          </a:lstStyle>
          <a:p>
            <a:fld id="{3F2F6094-AAC8-441F-BDFA-5E39294EC798}" type="datetime1">
              <a:rPr lang="en-US" altLang="en-US" smtClean="0"/>
              <a:t>4/9/2021</a:t>
            </a:fld>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1"/>
            </a:lvl1pPr>
          </a:lstStyle>
          <a:p>
            <a:r>
              <a:rPr lang="en-US" altLang="en-US"/>
              <a:t>Dr. S. K. Majumdar</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86108241-A30F-44B5-83C7-05DE5C296290}" type="slidenum">
              <a:rPr lang="en-US" altLang="en-US"/>
              <a:pPr/>
              <a:t>‹#›</a:t>
            </a:fld>
            <a:endParaRPr lang="en-US" altLang="en-US"/>
          </a:p>
        </p:txBody>
      </p:sp>
      <p:sp>
        <p:nvSpPr>
          <p:cNvPr id="1031" name="Line 7"/>
          <p:cNvSpPr>
            <a:spLocks noChangeShapeType="1"/>
          </p:cNvSpPr>
          <p:nvPr userDrawn="1"/>
        </p:nvSpPr>
        <p:spPr bwMode="auto">
          <a:xfrm>
            <a:off x="614363" y="6165850"/>
            <a:ext cx="79184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p:hf hdr="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3012451"/>
            <a:ext cx="9144000" cy="3861048"/>
          </a:xfrm>
          <a:prstGeom prst="rect">
            <a:avLst/>
          </a:prstGeom>
        </p:spPr>
      </p:pic>
      <p:sp>
        <p:nvSpPr>
          <p:cNvPr id="171011" name="Rectangle 3"/>
          <p:cNvSpPr>
            <a:spLocks noGrp="1" noChangeArrowheads="1"/>
          </p:cNvSpPr>
          <p:nvPr>
            <p:ph type="subTitle" idx="1"/>
          </p:nvPr>
        </p:nvSpPr>
        <p:spPr>
          <a:xfrm>
            <a:off x="1371600" y="3717032"/>
            <a:ext cx="6400800" cy="864096"/>
          </a:xfrm>
        </p:spPr>
        <p:txBody>
          <a:bodyPr/>
          <a:lstStyle/>
          <a:p>
            <a:r>
              <a:rPr lang="en-US" altLang="en-US" sz="3200" dirty="0">
                <a:latin typeface="Arial Black" panose="020B0A04020102020204" pitchFamily="34" charset="0"/>
              </a:rPr>
              <a:t>Dr. S. K. Majumdar</a:t>
            </a:r>
          </a:p>
        </p:txBody>
      </p:sp>
      <p:pic>
        <p:nvPicPr>
          <p:cNvPr id="5" name="Picture 2" descr="Value: What Have You Got to Off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3666765"/>
          </a:xfrm>
          <a:prstGeom prst="rect">
            <a:avLst/>
          </a:prstGeom>
          <a:noFill/>
          <a:extLst>
            <a:ext uri="{909E8E84-426E-40DD-AFC4-6F175D3DCCD1}">
              <a14:hiddenFill xmlns:a14="http://schemas.microsoft.com/office/drawing/2010/main">
                <a:solidFill>
                  <a:srgbClr val="FFFFFF"/>
                </a:solidFill>
              </a14:hiddenFill>
            </a:ext>
          </a:extLst>
        </p:spPr>
      </p:pic>
      <p:sp>
        <p:nvSpPr>
          <p:cNvPr id="171010" name="Rectangle 2"/>
          <p:cNvSpPr>
            <a:spLocks noGrp="1" noChangeArrowheads="1"/>
          </p:cNvSpPr>
          <p:nvPr>
            <p:ph type="ctrTitle"/>
          </p:nvPr>
        </p:nvSpPr>
        <p:spPr>
          <a:xfrm>
            <a:off x="251520" y="44624"/>
            <a:ext cx="6048672" cy="2016224"/>
          </a:xfrm>
        </p:spPr>
        <p:txBody>
          <a:bodyPr anchor="ctr"/>
          <a:lstStyle/>
          <a:p>
            <a:pPr algn="l"/>
            <a:r>
              <a:rPr lang="en-US" altLang="en-US" sz="3600" b="1" dirty="0">
                <a:solidFill>
                  <a:srgbClr val="FF0000"/>
                </a:solidFill>
                <a:effectLst>
                  <a:outerShdw blurRad="38100" dist="38100" dir="2700000" algn="tl">
                    <a:srgbClr val="000000">
                      <a:alpha val="43137"/>
                    </a:srgbClr>
                  </a:outerShdw>
                </a:effectLst>
                <a:latin typeface="Arial Black" panose="020B0A04020102020204" pitchFamily="34" charset="0"/>
              </a:rPr>
              <a:t>Idea Valuation: </a:t>
            </a:r>
            <a:r>
              <a:rPr lang="en-US" altLang="en-US" sz="2400" b="1" dirty="0">
                <a:solidFill>
                  <a:srgbClr val="FF0000"/>
                </a:solidFill>
                <a:effectLst>
                  <a:outerShdw blurRad="38100" dist="38100" dir="2700000" algn="tl">
                    <a:srgbClr val="000000">
                      <a:alpha val="43137"/>
                    </a:srgbClr>
                  </a:outerShdw>
                </a:effectLst>
                <a:latin typeface="Arial Black" panose="020B0A04020102020204" pitchFamily="34" charset="0"/>
              </a:rPr>
              <a:t>Framework for Valuation of the Commercial Prospects of an Idea</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605815-65F9-466C-916D-29E06B3F76D8}"/>
              </a:ext>
            </a:extLst>
          </p:cNvPr>
          <p:cNvPicPr>
            <a:picLocks noChangeAspect="1"/>
          </p:cNvPicPr>
          <p:nvPr/>
        </p:nvPicPr>
        <p:blipFill>
          <a:blip r:embed="rId2"/>
          <a:stretch>
            <a:fillRect/>
          </a:stretch>
        </p:blipFill>
        <p:spPr>
          <a:xfrm>
            <a:off x="2465462" y="-243408"/>
            <a:ext cx="4896544" cy="6696744"/>
          </a:xfrm>
          <a:prstGeom prst="rect">
            <a:avLst/>
          </a:prstGeom>
        </p:spPr>
      </p:pic>
      <p:sp>
        <p:nvSpPr>
          <p:cNvPr id="7" name="Date Placeholder 6"/>
          <p:cNvSpPr>
            <a:spLocks noGrp="1"/>
          </p:cNvSpPr>
          <p:nvPr>
            <p:ph type="dt" sz="half" idx="10"/>
          </p:nvPr>
        </p:nvSpPr>
        <p:spPr/>
        <p:txBody>
          <a:bodyPr/>
          <a:lstStyle/>
          <a:p>
            <a:pPr>
              <a:defRPr/>
            </a:pPr>
            <a:fld id="{62E51CA5-38A3-4602-ABA2-7ABBAD74CA58}" type="datetime1">
              <a:rPr lang="en-US" altLang="en-US" smtClean="0"/>
              <a:t>4/9/2021</a:t>
            </a:fld>
            <a:endParaRPr lang="en-US" altLang="en-US"/>
          </a:p>
        </p:txBody>
      </p:sp>
      <p:sp>
        <p:nvSpPr>
          <p:cNvPr id="8" name="Footer Placeholder 7"/>
          <p:cNvSpPr>
            <a:spLocks noGrp="1"/>
          </p:cNvSpPr>
          <p:nvPr>
            <p:ph type="ftr" sz="quarter" idx="11"/>
          </p:nvPr>
        </p:nvSpPr>
        <p:spPr/>
        <p:txBody>
          <a:bodyPr/>
          <a:lstStyle/>
          <a:p>
            <a:pPr>
              <a:defRPr/>
            </a:pPr>
            <a:r>
              <a:rPr lang="en-US" altLang="en-US"/>
              <a:t>Dr. S. K. Majumdar</a:t>
            </a:r>
          </a:p>
        </p:txBody>
      </p:sp>
      <p:sp>
        <p:nvSpPr>
          <p:cNvPr id="16" name="Slide Number Placeholder 15"/>
          <p:cNvSpPr>
            <a:spLocks noGrp="1"/>
          </p:cNvSpPr>
          <p:nvPr>
            <p:ph type="sldNum" sz="quarter" idx="12"/>
          </p:nvPr>
        </p:nvSpPr>
        <p:spPr/>
        <p:txBody>
          <a:bodyPr/>
          <a:lstStyle/>
          <a:p>
            <a:fld id="{E42CD33D-8F95-470E-AF12-D73F9A8242FD}" type="slidenum">
              <a:rPr lang="en-US" altLang="en-US" smtClean="0"/>
              <a:pPr/>
              <a:t>10</a:t>
            </a:fld>
            <a:endParaRPr lang="en-US" altLang="en-US"/>
          </a:p>
        </p:txBody>
      </p:sp>
      <p:grpSp>
        <p:nvGrpSpPr>
          <p:cNvPr id="14" name="Group 13">
            <a:extLst>
              <a:ext uri="{FF2B5EF4-FFF2-40B4-BE49-F238E27FC236}">
                <a16:creationId xmlns:a16="http://schemas.microsoft.com/office/drawing/2014/main" id="{AF047DFA-FD92-4DF2-A5D3-CEA348C4EF58}"/>
              </a:ext>
            </a:extLst>
          </p:cNvPr>
          <p:cNvGrpSpPr/>
          <p:nvPr/>
        </p:nvGrpSpPr>
        <p:grpSpPr>
          <a:xfrm>
            <a:off x="190286" y="228600"/>
            <a:ext cx="8891264" cy="6008712"/>
            <a:chOff x="190286" y="228600"/>
            <a:chExt cx="8891264" cy="6008712"/>
          </a:xfrm>
        </p:grpSpPr>
        <p:sp>
          <p:nvSpPr>
            <p:cNvPr id="9" name="Title 5"/>
            <p:cNvSpPr txBox="1">
              <a:spLocks/>
            </p:cNvSpPr>
            <p:nvPr/>
          </p:nvSpPr>
          <p:spPr>
            <a:xfrm>
              <a:off x="190286" y="296416"/>
              <a:ext cx="2077458" cy="756320"/>
            </a:xfrm>
            <a:prstGeom prst="rect">
              <a:avLst/>
            </a:prstGeom>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b="1" dirty="0">
                  <a:solidFill>
                    <a:srgbClr val="FF0000"/>
                  </a:solidFill>
                  <a:effectLst>
                    <a:outerShdw blurRad="38100" dist="38100" dir="2700000" algn="tl">
                      <a:srgbClr val="000000">
                        <a:alpha val="43137"/>
                      </a:srgbClr>
                    </a:outerShdw>
                  </a:effectLst>
                  <a:latin typeface="Arial Black" panose="020B0A04020102020204" pitchFamily="34" charset="0"/>
                </a:rPr>
                <a:t>Entrepreneurship Development Lifecycle </a:t>
              </a:r>
            </a:p>
          </p:txBody>
        </p:sp>
        <p:sp>
          <p:nvSpPr>
            <p:cNvPr id="10" name="TextBox 9"/>
            <p:cNvSpPr txBox="1"/>
            <p:nvPr/>
          </p:nvSpPr>
          <p:spPr>
            <a:xfrm>
              <a:off x="6047556" y="5892190"/>
              <a:ext cx="2628900" cy="345122"/>
            </a:xfrm>
            <a:prstGeom prst="rect">
              <a:avLst/>
            </a:prstGeom>
            <a:noFill/>
          </p:spPr>
          <p:txBody>
            <a:bodyPr wrap="square" rtlCol="0">
              <a:spAutoFit/>
            </a:bodyPr>
            <a:lstStyle/>
            <a:p>
              <a:r>
                <a:rPr lang="en-US" sz="1200" b="1" dirty="0"/>
                <a:t>Articulated By : Dr. S. K. Majumdar</a:t>
              </a:r>
            </a:p>
          </p:txBody>
        </p:sp>
        <p:sp>
          <p:nvSpPr>
            <p:cNvPr id="11" name="TextBox 10"/>
            <p:cNvSpPr txBox="1"/>
            <p:nvPr/>
          </p:nvSpPr>
          <p:spPr>
            <a:xfrm>
              <a:off x="395536" y="3193812"/>
              <a:ext cx="1944216" cy="523220"/>
            </a:xfrm>
            <a:prstGeom prst="rect">
              <a:avLst/>
            </a:prstGeom>
            <a:noFill/>
          </p:spPr>
          <p:txBody>
            <a:bodyPr wrap="square" rtlCol="0">
              <a:spAutoFit/>
            </a:bodyPr>
            <a:lstStyle/>
            <a:p>
              <a:pPr algn="l"/>
              <a:r>
                <a:rPr lang="en-US" sz="2800" b="1" dirty="0">
                  <a:latin typeface="Arial Black" panose="020B0A04020102020204" pitchFamily="34" charset="0"/>
                </a:rPr>
                <a:t>Phase II</a:t>
              </a:r>
            </a:p>
          </p:txBody>
        </p:sp>
        <p:sp>
          <p:nvSpPr>
            <p:cNvPr id="4" name="Arrow: Right 3">
              <a:extLst>
                <a:ext uri="{FF2B5EF4-FFF2-40B4-BE49-F238E27FC236}">
                  <a16:creationId xmlns:a16="http://schemas.microsoft.com/office/drawing/2014/main" id="{F4F85213-23A0-4454-A95F-3EDBC203E968}"/>
                </a:ext>
              </a:extLst>
            </p:cNvPr>
            <p:cNvSpPr/>
            <p:nvPr/>
          </p:nvSpPr>
          <p:spPr bwMode="auto">
            <a:xfrm>
              <a:off x="7380312" y="1219753"/>
              <a:ext cx="1584275" cy="4335398"/>
            </a:xfrm>
            <a:prstGeom prst="rightArrow">
              <a:avLst>
                <a:gd name="adj1" fmla="val 50000"/>
                <a:gd name="adj2" fmla="val 98954"/>
              </a:avLst>
            </a:prstGeom>
            <a:solidFill>
              <a:srgbClr val="FFFF00"/>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 </a:t>
              </a:r>
              <a:endParaRPr kumimoji="0" lang="en-IN" sz="2400" b="0" i="0" u="none" strike="noStrike" cap="none" normalizeH="0" baseline="0" dirty="0">
                <a:ln>
                  <a:noFill/>
                </a:ln>
                <a:solidFill>
                  <a:schemeClr val="tx1"/>
                </a:solidFill>
                <a:effectLst/>
                <a:latin typeface="Times New Roman" pitchFamily="18" charset="0"/>
              </a:endParaRPr>
            </a:p>
          </p:txBody>
        </p:sp>
        <p:sp>
          <p:nvSpPr>
            <p:cNvPr id="5" name="TextBox 4">
              <a:extLst>
                <a:ext uri="{FF2B5EF4-FFF2-40B4-BE49-F238E27FC236}">
                  <a16:creationId xmlns:a16="http://schemas.microsoft.com/office/drawing/2014/main" id="{299E94AF-7C93-48CC-91F8-ECBB5585FFDA}"/>
                </a:ext>
              </a:extLst>
            </p:cNvPr>
            <p:cNvSpPr txBox="1"/>
            <p:nvPr/>
          </p:nvSpPr>
          <p:spPr>
            <a:xfrm rot="5400000">
              <a:off x="6921423" y="2879778"/>
              <a:ext cx="2077458" cy="1015663"/>
            </a:xfrm>
            <a:prstGeom prst="rect">
              <a:avLst/>
            </a:prstGeom>
            <a:noFill/>
          </p:spPr>
          <p:txBody>
            <a:bodyPr wrap="square" rtlCol="0">
              <a:spAutoFit/>
            </a:bodyPr>
            <a:lstStyle/>
            <a:p>
              <a:pPr algn="ctr"/>
              <a:r>
                <a:rPr lang="en-US" sz="2000" dirty="0">
                  <a:latin typeface="Arial Black" panose="020B0A04020102020204" pitchFamily="34" charset="0"/>
                </a:rPr>
                <a:t>New Business Model</a:t>
              </a:r>
              <a:endParaRPr lang="en-IN" sz="2000" dirty="0">
                <a:latin typeface="Arial Black" panose="020B0A04020102020204" pitchFamily="34" charset="0"/>
              </a:endParaRPr>
            </a:p>
          </p:txBody>
        </p:sp>
        <p:sp>
          <p:nvSpPr>
            <p:cNvPr id="3" name="TextBox 2">
              <a:extLst>
                <a:ext uri="{FF2B5EF4-FFF2-40B4-BE49-F238E27FC236}">
                  <a16:creationId xmlns:a16="http://schemas.microsoft.com/office/drawing/2014/main" id="{4C05742B-4FED-4E00-A7B8-0BF3E106E95F}"/>
                </a:ext>
              </a:extLst>
            </p:cNvPr>
            <p:cNvSpPr txBox="1"/>
            <p:nvPr/>
          </p:nvSpPr>
          <p:spPr>
            <a:xfrm>
              <a:off x="7086600" y="228600"/>
              <a:ext cx="1994950" cy="523220"/>
            </a:xfrm>
            <a:prstGeom prst="rect">
              <a:avLst/>
            </a:prstGeom>
            <a:noFill/>
          </p:spPr>
          <p:txBody>
            <a:bodyPr wrap="square" rtlCol="0">
              <a:spAutoFit/>
            </a:bodyPr>
            <a:lstStyle/>
            <a:p>
              <a:r>
                <a:rPr lang="en-US" sz="2800" dirty="0">
                  <a:latin typeface="Arial Black" panose="020B0A04020102020204" pitchFamily="34" charset="0"/>
                </a:rPr>
                <a:t>Outcome</a:t>
              </a:r>
              <a:endParaRPr lang="en-IN" sz="2800" dirty="0">
                <a:latin typeface="Arial Black" panose="020B0A04020102020204" pitchFamily="34" charset="0"/>
              </a:endParaRPr>
            </a:p>
          </p:txBody>
        </p:sp>
        <p:sp>
          <p:nvSpPr>
            <p:cNvPr id="6" name="Arrow: Down 5">
              <a:extLst>
                <a:ext uri="{FF2B5EF4-FFF2-40B4-BE49-F238E27FC236}">
                  <a16:creationId xmlns:a16="http://schemas.microsoft.com/office/drawing/2014/main" id="{AA98B466-B0ED-4A98-A44B-5B16A7C6D7FC}"/>
                </a:ext>
              </a:extLst>
            </p:cNvPr>
            <p:cNvSpPr/>
            <p:nvPr/>
          </p:nvSpPr>
          <p:spPr>
            <a:xfrm>
              <a:off x="7391400" y="699864"/>
              <a:ext cx="1600200" cy="671736"/>
            </a:xfrm>
            <a:prstGeom prst="downArrow">
              <a:avLst>
                <a:gd name="adj1" fmla="val 50000"/>
                <a:gd name="adj2" fmla="val 4500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868479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pPr>
              <a:defRPr/>
            </a:pPr>
            <a:fld id="{A9C93C74-E026-41B9-9CA8-6F09BA0EA181}" type="datetime1">
              <a:rPr lang="en-US" altLang="en-US" smtClean="0"/>
              <a:t>4/9/2021</a:t>
            </a:fld>
            <a:endParaRPr lang="en-US" altLang="en-US"/>
          </a:p>
        </p:txBody>
      </p:sp>
      <p:sp>
        <p:nvSpPr>
          <p:cNvPr id="8" name="Footer Placeholder 7"/>
          <p:cNvSpPr>
            <a:spLocks noGrp="1"/>
          </p:cNvSpPr>
          <p:nvPr>
            <p:ph type="ftr" sz="quarter" idx="11"/>
          </p:nvPr>
        </p:nvSpPr>
        <p:spPr/>
        <p:txBody>
          <a:bodyPr/>
          <a:lstStyle/>
          <a:p>
            <a:pPr>
              <a:defRPr/>
            </a:pPr>
            <a:r>
              <a:rPr lang="en-US" altLang="en-US"/>
              <a:t>Dr. S. K. Majumdar</a:t>
            </a:r>
          </a:p>
        </p:txBody>
      </p:sp>
      <p:sp>
        <p:nvSpPr>
          <p:cNvPr id="16" name="Slide Number Placeholder 15"/>
          <p:cNvSpPr>
            <a:spLocks noGrp="1"/>
          </p:cNvSpPr>
          <p:nvPr>
            <p:ph type="sldNum" sz="quarter" idx="12"/>
          </p:nvPr>
        </p:nvSpPr>
        <p:spPr/>
        <p:txBody>
          <a:bodyPr/>
          <a:lstStyle/>
          <a:p>
            <a:fld id="{E42CD33D-8F95-470E-AF12-D73F9A8242FD}" type="slidenum">
              <a:rPr lang="en-US" altLang="en-US" smtClean="0"/>
              <a:pPr/>
              <a:t>11</a:t>
            </a:fld>
            <a:endParaRPr lang="en-US" altLang="en-US"/>
          </a:p>
        </p:txBody>
      </p:sp>
      <p:grpSp>
        <p:nvGrpSpPr>
          <p:cNvPr id="5" name="Group 4">
            <a:extLst>
              <a:ext uri="{FF2B5EF4-FFF2-40B4-BE49-F238E27FC236}">
                <a16:creationId xmlns:a16="http://schemas.microsoft.com/office/drawing/2014/main" id="{2FBEE16B-C5BB-4353-B821-E34B2CB164E7}"/>
              </a:ext>
            </a:extLst>
          </p:cNvPr>
          <p:cNvGrpSpPr/>
          <p:nvPr/>
        </p:nvGrpSpPr>
        <p:grpSpPr>
          <a:xfrm>
            <a:off x="190286" y="0"/>
            <a:ext cx="8702194" cy="6248415"/>
            <a:chOff x="190286" y="0"/>
            <a:chExt cx="8702194" cy="6248415"/>
          </a:xfrm>
        </p:grpSpPr>
        <p:sp>
          <p:nvSpPr>
            <p:cNvPr id="9" name="Title 5"/>
            <p:cNvSpPr txBox="1">
              <a:spLocks/>
            </p:cNvSpPr>
            <p:nvPr/>
          </p:nvSpPr>
          <p:spPr>
            <a:xfrm>
              <a:off x="190286" y="296416"/>
              <a:ext cx="2077458" cy="756320"/>
            </a:xfrm>
            <a:prstGeom prst="rect">
              <a:avLst/>
            </a:prstGeom>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b="1" dirty="0">
                  <a:solidFill>
                    <a:srgbClr val="FF0000"/>
                  </a:solidFill>
                  <a:effectLst>
                    <a:outerShdw blurRad="38100" dist="38100" dir="2700000" algn="tl">
                      <a:srgbClr val="000000">
                        <a:alpha val="43137"/>
                      </a:srgbClr>
                    </a:outerShdw>
                  </a:effectLst>
                  <a:latin typeface="Arial Black" panose="020B0A04020102020204" pitchFamily="34" charset="0"/>
                </a:rPr>
                <a:t>Entrepreneurship Development Lifecycle </a:t>
              </a:r>
            </a:p>
          </p:txBody>
        </p:sp>
        <p:sp>
          <p:nvSpPr>
            <p:cNvPr id="10" name="TextBox 9"/>
            <p:cNvSpPr txBox="1"/>
            <p:nvPr/>
          </p:nvSpPr>
          <p:spPr>
            <a:xfrm>
              <a:off x="6047556" y="5892190"/>
              <a:ext cx="2628900" cy="345122"/>
            </a:xfrm>
            <a:prstGeom prst="rect">
              <a:avLst/>
            </a:prstGeom>
            <a:noFill/>
          </p:spPr>
          <p:txBody>
            <a:bodyPr wrap="square" rtlCol="0">
              <a:spAutoFit/>
            </a:bodyPr>
            <a:lstStyle/>
            <a:p>
              <a:r>
                <a:rPr lang="en-US" sz="1200" b="1" dirty="0"/>
                <a:t>Articulated By : Dr. S. K. Majumdar</a:t>
              </a:r>
            </a:p>
          </p:txBody>
        </p:sp>
        <p:sp>
          <p:nvSpPr>
            <p:cNvPr id="11" name="TextBox 10"/>
            <p:cNvSpPr txBox="1"/>
            <p:nvPr/>
          </p:nvSpPr>
          <p:spPr>
            <a:xfrm>
              <a:off x="395536" y="3193812"/>
              <a:ext cx="1944216" cy="523220"/>
            </a:xfrm>
            <a:prstGeom prst="rect">
              <a:avLst/>
            </a:prstGeom>
            <a:noFill/>
          </p:spPr>
          <p:txBody>
            <a:bodyPr wrap="square" rtlCol="0">
              <a:spAutoFit/>
            </a:bodyPr>
            <a:lstStyle/>
            <a:p>
              <a:pPr algn="l"/>
              <a:r>
                <a:rPr lang="en-US" sz="2800" b="1" dirty="0">
                  <a:latin typeface="Arial Black" panose="020B0A04020102020204" pitchFamily="34" charset="0"/>
                </a:rPr>
                <a:t>Phase III</a:t>
              </a:r>
            </a:p>
          </p:txBody>
        </p:sp>
        <p:pic>
          <p:nvPicPr>
            <p:cNvPr id="3" name="Picture 2">
              <a:extLst>
                <a:ext uri="{FF2B5EF4-FFF2-40B4-BE49-F238E27FC236}">
                  <a16:creationId xmlns:a16="http://schemas.microsoft.com/office/drawing/2014/main" id="{ABCE2782-9C1E-40AA-BF79-5E7983F9F828}"/>
                </a:ext>
              </a:extLst>
            </p:cNvPr>
            <p:cNvPicPr>
              <a:picLocks noChangeAspect="1"/>
            </p:cNvPicPr>
            <p:nvPr/>
          </p:nvPicPr>
          <p:blipFill>
            <a:blip r:embed="rId2"/>
            <a:stretch>
              <a:fillRect/>
            </a:stretch>
          </p:blipFill>
          <p:spPr>
            <a:xfrm>
              <a:off x="2411760" y="0"/>
              <a:ext cx="6480720" cy="6237312"/>
            </a:xfrm>
            <a:prstGeom prst="rect">
              <a:avLst/>
            </a:prstGeom>
          </p:spPr>
        </p:pic>
        <p:grpSp>
          <p:nvGrpSpPr>
            <p:cNvPr id="15" name="Group 14">
              <a:extLst>
                <a:ext uri="{FF2B5EF4-FFF2-40B4-BE49-F238E27FC236}">
                  <a16:creationId xmlns:a16="http://schemas.microsoft.com/office/drawing/2014/main" id="{C27A4A3D-3784-40F2-BF99-4502EC49FB95}"/>
                </a:ext>
              </a:extLst>
            </p:cNvPr>
            <p:cNvGrpSpPr/>
            <p:nvPr/>
          </p:nvGrpSpPr>
          <p:grpSpPr>
            <a:xfrm>
              <a:off x="972593" y="5239859"/>
              <a:ext cx="6389415" cy="1008556"/>
              <a:chOff x="8710599" y="5641586"/>
              <a:chExt cx="8519219" cy="911852"/>
            </a:xfrm>
          </p:grpSpPr>
          <p:sp>
            <p:nvSpPr>
              <p:cNvPr id="17" name="TextBox 16">
                <a:extLst>
                  <a:ext uri="{FF2B5EF4-FFF2-40B4-BE49-F238E27FC236}">
                    <a16:creationId xmlns:a16="http://schemas.microsoft.com/office/drawing/2014/main" id="{800E1DD6-2F09-44DF-9C6B-F27C43DF9644}"/>
                  </a:ext>
                </a:extLst>
              </p:cNvPr>
              <p:cNvSpPr txBox="1"/>
              <p:nvPr/>
            </p:nvSpPr>
            <p:spPr>
              <a:xfrm>
                <a:off x="12015312" y="5652632"/>
                <a:ext cx="5214506" cy="900806"/>
              </a:xfrm>
              <a:prstGeom prst="rect">
                <a:avLst/>
              </a:prstGeom>
              <a:noFill/>
            </p:spPr>
            <p:txBody>
              <a:bodyPr wrap="none" rtlCol="0">
                <a:spAutoFit/>
              </a:bodyPr>
              <a:lstStyle/>
              <a:p>
                <a:pPr algn="l"/>
                <a:r>
                  <a:rPr lang="en-US" sz="1200" b="1" dirty="0">
                    <a:latin typeface="Arial Black" panose="020B0A04020102020204" pitchFamily="34" charset="0"/>
                  </a:rPr>
                  <a:t>T = Task,  Talents and Executive Leadership</a:t>
                </a:r>
              </a:p>
              <a:p>
                <a:pPr algn="l"/>
                <a:r>
                  <a:rPr lang="en-US" sz="1200" b="1" dirty="0">
                    <a:latin typeface="Arial Black" panose="020B0A04020102020204" pitchFamily="34" charset="0"/>
                  </a:rPr>
                  <a:t>E = Engagement and Exploration</a:t>
                </a:r>
              </a:p>
              <a:p>
                <a:pPr algn="l"/>
                <a:r>
                  <a:rPr lang="en-US" sz="1200" b="1" dirty="0">
                    <a:latin typeface="Arial Black" panose="020B0A04020102020204" pitchFamily="34" charset="0"/>
                  </a:rPr>
                  <a:t>A = Alignment and Accountability</a:t>
                </a:r>
              </a:p>
              <a:p>
                <a:pPr algn="l"/>
                <a:r>
                  <a:rPr lang="en-US" sz="1200" b="1" dirty="0">
                    <a:latin typeface="Arial Black" panose="020B0A04020102020204" pitchFamily="34" charset="0"/>
                  </a:rPr>
                  <a:t>M = Measurement and Management</a:t>
                </a:r>
              </a:p>
            </p:txBody>
          </p:sp>
          <p:sp>
            <p:nvSpPr>
              <p:cNvPr id="18" name="TextBox 17">
                <a:extLst>
                  <a:ext uri="{FF2B5EF4-FFF2-40B4-BE49-F238E27FC236}">
                    <a16:creationId xmlns:a16="http://schemas.microsoft.com/office/drawing/2014/main" id="{58950560-ECCF-4D61-984B-A04CAC3B4AF1}"/>
                  </a:ext>
                </a:extLst>
              </p:cNvPr>
              <p:cNvSpPr txBox="1"/>
              <p:nvPr/>
            </p:nvSpPr>
            <p:spPr>
              <a:xfrm>
                <a:off x="8710599" y="5641586"/>
                <a:ext cx="2590965" cy="751318"/>
              </a:xfrm>
              <a:prstGeom prst="rect">
                <a:avLst/>
              </a:prstGeom>
              <a:noFill/>
            </p:spPr>
            <p:txBody>
              <a:bodyPr wrap="none" rtlCol="0" anchor="ctr">
                <a:spAutoFit/>
              </a:bodyPr>
              <a:lstStyle/>
              <a:p>
                <a:pPr algn="l"/>
                <a:r>
                  <a:rPr lang="en-US" sz="1200" b="1" dirty="0">
                    <a:latin typeface="Arial Black" panose="020B0A04020102020204" pitchFamily="34" charset="0"/>
                  </a:rPr>
                  <a:t>S = Strategic</a:t>
                </a:r>
              </a:p>
              <a:p>
                <a:pPr algn="l"/>
                <a:r>
                  <a:rPr lang="en-US" sz="1200" b="1" dirty="0">
                    <a:latin typeface="Arial Black" panose="020B0A04020102020204" pitchFamily="34" charset="0"/>
                  </a:rPr>
                  <a:t>T = Transformational</a:t>
                </a:r>
              </a:p>
              <a:p>
                <a:pPr algn="l"/>
                <a:r>
                  <a:rPr lang="en-US" sz="1200" b="1" dirty="0">
                    <a:latin typeface="Arial Black" panose="020B0A04020102020204" pitchFamily="34" charset="0"/>
                  </a:rPr>
                  <a:t>A = Agile, and</a:t>
                </a:r>
              </a:p>
              <a:p>
                <a:pPr algn="l"/>
                <a:r>
                  <a:rPr lang="en-US" sz="1200" b="1" dirty="0">
                    <a:latin typeface="Arial Black" panose="020B0A04020102020204" pitchFamily="34" charset="0"/>
                  </a:rPr>
                  <a:t>R = Responsive</a:t>
                </a:r>
              </a:p>
            </p:txBody>
          </p:sp>
        </p:grpSp>
        <p:sp>
          <p:nvSpPr>
            <p:cNvPr id="2" name="TextBox 1">
              <a:extLst>
                <a:ext uri="{FF2B5EF4-FFF2-40B4-BE49-F238E27FC236}">
                  <a16:creationId xmlns:a16="http://schemas.microsoft.com/office/drawing/2014/main" id="{14570774-AED2-4C60-8A95-C4F5530DBA36}"/>
                </a:ext>
              </a:extLst>
            </p:cNvPr>
            <p:cNvSpPr txBox="1"/>
            <p:nvPr/>
          </p:nvSpPr>
          <p:spPr>
            <a:xfrm>
              <a:off x="6858000" y="467380"/>
              <a:ext cx="1994950" cy="523220"/>
            </a:xfrm>
            <a:prstGeom prst="rect">
              <a:avLst/>
            </a:prstGeom>
            <a:noFill/>
          </p:spPr>
          <p:txBody>
            <a:bodyPr wrap="square" rtlCol="0">
              <a:spAutoFit/>
            </a:bodyPr>
            <a:lstStyle/>
            <a:p>
              <a:r>
                <a:rPr lang="en-US" sz="2800" dirty="0">
                  <a:latin typeface="Arial Black" panose="020B0A04020102020204" pitchFamily="34" charset="0"/>
                </a:rPr>
                <a:t>Outcome</a:t>
              </a:r>
              <a:endParaRPr lang="en-IN" sz="2800" dirty="0">
                <a:latin typeface="Arial Black" panose="020B0A04020102020204" pitchFamily="34" charset="0"/>
              </a:endParaRPr>
            </a:p>
          </p:txBody>
        </p:sp>
        <p:sp>
          <p:nvSpPr>
            <p:cNvPr id="4" name="Arrow: Down 3">
              <a:extLst>
                <a:ext uri="{FF2B5EF4-FFF2-40B4-BE49-F238E27FC236}">
                  <a16:creationId xmlns:a16="http://schemas.microsoft.com/office/drawing/2014/main" id="{2B16C42A-217B-41FE-A26A-4D3FE5134F82}"/>
                </a:ext>
              </a:extLst>
            </p:cNvPr>
            <p:cNvSpPr/>
            <p:nvPr/>
          </p:nvSpPr>
          <p:spPr>
            <a:xfrm>
              <a:off x="6934200" y="928464"/>
              <a:ext cx="1600200" cy="671736"/>
            </a:xfrm>
            <a:prstGeom prst="downArrow">
              <a:avLst>
                <a:gd name="adj1" fmla="val 50000"/>
                <a:gd name="adj2" fmla="val 4500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797840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76200"/>
            <a:ext cx="8229600" cy="1143000"/>
          </a:xfrm>
        </p:spPr>
        <p:txBody>
          <a:bodyPr/>
          <a:lstStyle/>
          <a:p>
            <a:r>
              <a:rPr lang="en-US" sz="3600" dirty="0">
                <a:latin typeface="Arial Black" panose="020B0A04020102020204" pitchFamily="34" charset="0"/>
              </a:rPr>
              <a:t>7 Essential Abilities of Entrepreneurship</a:t>
            </a:r>
          </a:p>
        </p:txBody>
      </p:sp>
      <p:sp>
        <p:nvSpPr>
          <p:cNvPr id="7" name="Content Placeholder 6"/>
          <p:cNvSpPr>
            <a:spLocks noGrp="1"/>
          </p:cNvSpPr>
          <p:nvPr>
            <p:ph idx="1"/>
          </p:nvPr>
        </p:nvSpPr>
        <p:spPr>
          <a:xfrm>
            <a:off x="228600" y="1295400"/>
            <a:ext cx="8458200" cy="4830763"/>
          </a:xfrm>
        </p:spPr>
        <p:txBody>
          <a:bodyPr anchor="ctr"/>
          <a:lstStyle/>
          <a:p>
            <a:pPr marL="457200" indent="-457200">
              <a:buFont typeface="+mj-lt"/>
              <a:buAutoNum type="arabicPeriod"/>
            </a:pPr>
            <a:r>
              <a:rPr lang="en-US" sz="2400" b="1" dirty="0">
                <a:solidFill>
                  <a:srgbClr val="FF0000"/>
                </a:solidFill>
                <a:effectLst>
                  <a:outerShdw blurRad="38100" dist="38100" dir="2700000" algn="tl">
                    <a:srgbClr val="000000">
                      <a:alpha val="43137"/>
                    </a:srgbClr>
                  </a:outerShdw>
                </a:effectLst>
                <a:latin typeface="Arial Black" panose="020B0A04020102020204" pitchFamily="34" charset="0"/>
              </a:rPr>
              <a:t>Identify</a:t>
            </a:r>
            <a:r>
              <a:rPr lang="en-US" sz="2000" dirty="0">
                <a:latin typeface="Arial Black" panose="020B0A04020102020204" pitchFamily="34" charset="0"/>
              </a:rPr>
              <a:t> an opportunity</a:t>
            </a:r>
          </a:p>
          <a:p>
            <a:pPr marL="457200" indent="-457200">
              <a:buFont typeface="+mj-lt"/>
              <a:buAutoNum type="arabicPeriod"/>
            </a:pPr>
            <a:r>
              <a:rPr lang="en-US" sz="2400" b="1" dirty="0">
                <a:solidFill>
                  <a:srgbClr val="FF0000"/>
                </a:solidFill>
                <a:effectLst>
                  <a:outerShdw blurRad="38100" dist="38100" dir="2700000" algn="tl">
                    <a:srgbClr val="000000">
                      <a:alpha val="43137"/>
                    </a:srgbClr>
                  </a:outerShdw>
                </a:effectLst>
                <a:latin typeface="Arial Black" panose="020B0A04020102020204" pitchFamily="34" charset="0"/>
              </a:rPr>
              <a:t>Evaluate</a:t>
            </a:r>
            <a:r>
              <a:rPr lang="en-US" sz="2000" dirty="0">
                <a:latin typeface="Arial Black" panose="020B0A04020102020204" pitchFamily="34" charset="0"/>
              </a:rPr>
              <a:t> an idea and assess the market</a:t>
            </a:r>
          </a:p>
          <a:p>
            <a:pPr marL="457200" indent="-457200">
              <a:buFont typeface="+mj-lt"/>
              <a:buAutoNum type="arabicPeriod"/>
            </a:pPr>
            <a:r>
              <a:rPr lang="en-US" sz="2400" b="1" dirty="0">
                <a:solidFill>
                  <a:srgbClr val="FF0000"/>
                </a:solidFill>
                <a:effectLst>
                  <a:outerShdw blurRad="38100" dist="38100" dir="2700000" algn="tl">
                    <a:srgbClr val="000000">
                      <a:alpha val="43137"/>
                    </a:srgbClr>
                  </a:outerShdw>
                </a:effectLst>
                <a:latin typeface="Arial Black" panose="020B0A04020102020204" pitchFamily="34" charset="0"/>
              </a:rPr>
              <a:t>Appreciate</a:t>
            </a:r>
            <a:r>
              <a:rPr lang="en-US" sz="2000" dirty="0">
                <a:latin typeface="Arial Black" panose="020B0A04020102020204" pitchFamily="34" charset="0"/>
              </a:rPr>
              <a:t> the risks and rewards of entrepreneurship</a:t>
            </a:r>
          </a:p>
          <a:p>
            <a:pPr marL="457200" indent="-457200">
              <a:buFont typeface="+mj-lt"/>
              <a:buAutoNum type="arabicPeriod"/>
            </a:pPr>
            <a:r>
              <a:rPr lang="en-US" sz="2400" b="1" dirty="0">
                <a:solidFill>
                  <a:srgbClr val="FF0000"/>
                </a:solidFill>
                <a:effectLst>
                  <a:outerShdw blurRad="38100" dist="38100" dir="2700000" algn="tl">
                    <a:srgbClr val="000000">
                      <a:alpha val="43137"/>
                    </a:srgbClr>
                  </a:outerShdw>
                </a:effectLst>
                <a:latin typeface="Arial Black" panose="020B0A04020102020204" pitchFamily="34" charset="0"/>
              </a:rPr>
              <a:t>Leverage</a:t>
            </a:r>
            <a:r>
              <a:rPr lang="en-US" sz="2000" dirty="0">
                <a:latin typeface="Arial Black" panose="020B0A04020102020204" pitchFamily="34" charset="0"/>
              </a:rPr>
              <a:t> experiments to validate your idea and refine your business strategy</a:t>
            </a:r>
          </a:p>
          <a:p>
            <a:pPr marL="457200" indent="-457200">
              <a:buFont typeface="+mj-lt"/>
              <a:buAutoNum type="arabicPeriod"/>
            </a:pPr>
            <a:r>
              <a:rPr lang="en-US" sz="2400" b="1" dirty="0">
                <a:solidFill>
                  <a:srgbClr val="FF0000"/>
                </a:solidFill>
                <a:effectLst>
                  <a:outerShdw blurRad="38100" dist="38100" dir="2700000" algn="tl">
                    <a:srgbClr val="000000">
                      <a:alpha val="43137"/>
                    </a:srgbClr>
                  </a:outerShdw>
                </a:effectLst>
                <a:latin typeface="Arial Black" panose="020B0A04020102020204" pitchFamily="34" charset="0"/>
              </a:rPr>
              <a:t>Discover</a:t>
            </a:r>
            <a:r>
              <a:rPr lang="en-US" sz="2000" dirty="0">
                <a:latin typeface="Arial Black" panose="020B0A04020102020204" pitchFamily="34" charset="0"/>
              </a:rPr>
              <a:t> the key financial decisions any entrepreneur must make in the early stages of a new venture</a:t>
            </a:r>
          </a:p>
          <a:p>
            <a:pPr marL="457200" indent="-457200">
              <a:buFont typeface="+mj-lt"/>
              <a:buAutoNum type="arabicPeriod"/>
            </a:pPr>
            <a:r>
              <a:rPr lang="en-US" sz="2400" b="1" dirty="0">
                <a:solidFill>
                  <a:srgbClr val="FF0000"/>
                </a:solidFill>
                <a:effectLst>
                  <a:outerShdw blurRad="38100" dist="38100" dir="2700000" algn="tl">
                    <a:srgbClr val="000000">
                      <a:alpha val="43137"/>
                    </a:srgbClr>
                  </a:outerShdw>
                </a:effectLst>
                <a:latin typeface="Arial Black" panose="020B0A04020102020204" pitchFamily="34" charset="0"/>
              </a:rPr>
              <a:t>Underst</a:t>
            </a:r>
            <a:r>
              <a:rPr lang="en-US" sz="2400" dirty="0">
                <a:solidFill>
                  <a:srgbClr val="FF0000"/>
                </a:solidFill>
                <a:latin typeface="Arial Black" panose="020B0A04020102020204" pitchFamily="34" charset="0"/>
              </a:rPr>
              <a:t>and</a:t>
            </a:r>
            <a:r>
              <a:rPr lang="en-US" sz="2000" dirty="0">
                <a:latin typeface="Arial Black" panose="020B0A04020102020204" pitchFamily="34" charset="0"/>
              </a:rPr>
              <a:t> the process of raising capital and how to speak to investors</a:t>
            </a:r>
          </a:p>
          <a:p>
            <a:pPr marL="457200" indent="-457200">
              <a:buFont typeface="+mj-lt"/>
              <a:buAutoNum type="arabicPeriod"/>
            </a:pPr>
            <a:r>
              <a:rPr lang="en-US" sz="2400" b="1" dirty="0">
                <a:solidFill>
                  <a:srgbClr val="FF0000"/>
                </a:solidFill>
                <a:effectLst>
                  <a:outerShdw blurRad="38100" dist="38100" dir="2700000" algn="tl">
                    <a:srgbClr val="000000">
                      <a:alpha val="43137"/>
                    </a:srgbClr>
                  </a:outerShdw>
                </a:effectLst>
                <a:latin typeface="Arial Black" panose="020B0A04020102020204" pitchFamily="34" charset="0"/>
              </a:rPr>
              <a:t>Learn</a:t>
            </a:r>
            <a:r>
              <a:rPr lang="en-US" sz="2000" dirty="0">
                <a:latin typeface="Arial Black" panose="020B0A04020102020204" pitchFamily="34" charset="0"/>
              </a:rPr>
              <a:t> from successful entrepreneurs and leading venture capitalists, as well as peers</a:t>
            </a:r>
          </a:p>
        </p:txBody>
      </p:sp>
      <p:sp>
        <p:nvSpPr>
          <p:cNvPr id="3" name="Date Placeholder 2"/>
          <p:cNvSpPr>
            <a:spLocks noGrp="1"/>
          </p:cNvSpPr>
          <p:nvPr>
            <p:ph type="dt" sz="half" idx="10"/>
          </p:nvPr>
        </p:nvSpPr>
        <p:spPr/>
        <p:txBody>
          <a:bodyPr/>
          <a:lstStyle/>
          <a:p>
            <a:pPr>
              <a:defRPr/>
            </a:pPr>
            <a:fld id="{492054E6-B53E-4A36-A865-3E0A522A615D}" type="datetime1">
              <a:rPr lang="en-US" smtClean="0"/>
              <a:t>4/9/2021</a:t>
            </a:fld>
            <a:endParaRPr lang="en-US"/>
          </a:p>
        </p:txBody>
      </p:sp>
      <p:sp>
        <p:nvSpPr>
          <p:cNvPr id="4" name="Footer Placeholder 3"/>
          <p:cNvSpPr>
            <a:spLocks noGrp="1"/>
          </p:cNvSpPr>
          <p:nvPr>
            <p:ph type="ftr" sz="quarter" idx="11"/>
          </p:nvPr>
        </p:nvSpPr>
        <p:spPr/>
        <p:txBody>
          <a:bodyPr/>
          <a:lstStyle/>
          <a:p>
            <a:pPr>
              <a:defRPr/>
            </a:pPr>
            <a:r>
              <a:rPr lang="en-US"/>
              <a:t>Dr. S. K. Majumdar</a:t>
            </a:r>
          </a:p>
        </p:txBody>
      </p:sp>
      <p:sp>
        <p:nvSpPr>
          <p:cNvPr id="5" name="Slide Number Placeholder 4"/>
          <p:cNvSpPr>
            <a:spLocks noGrp="1"/>
          </p:cNvSpPr>
          <p:nvPr>
            <p:ph type="sldNum" sz="quarter" idx="12"/>
          </p:nvPr>
        </p:nvSpPr>
        <p:spPr/>
        <p:txBody>
          <a:bodyPr/>
          <a:lstStyle/>
          <a:p>
            <a:fld id="{0C7B0F89-9E8A-46DD-BCC8-540B268DEEF3}" type="slidenum">
              <a:rPr lang="en-US" altLang="en-US" smtClean="0"/>
              <a:pPr/>
              <a:t>12</a:t>
            </a:fld>
            <a:endParaRPr lang="en-US" altLang="en-US"/>
          </a:p>
        </p:txBody>
      </p:sp>
    </p:spTree>
    <p:extLst>
      <p:ext uri="{BB962C8B-B14F-4D97-AF65-F5344CB8AC3E}">
        <p14:creationId xmlns:p14="http://schemas.microsoft.com/office/powerpoint/2010/main" val="1418078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4624"/>
            <a:ext cx="8892480" cy="990600"/>
          </a:xfrm>
        </p:spPr>
        <p:txBody>
          <a:bodyPr/>
          <a:lstStyle/>
          <a:p>
            <a:r>
              <a:rPr lang="en-US" sz="3200" dirty="0"/>
              <a:t>5 Key Questions of Entrepreneurship</a:t>
            </a:r>
          </a:p>
        </p:txBody>
      </p:sp>
      <p:sp>
        <p:nvSpPr>
          <p:cNvPr id="3" name="Content Placeholder 2"/>
          <p:cNvSpPr>
            <a:spLocks noGrp="1"/>
          </p:cNvSpPr>
          <p:nvPr>
            <p:ph idx="1"/>
          </p:nvPr>
        </p:nvSpPr>
        <p:spPr>
          <a:xfrm>
            <a:off x="467544" y="1035224"/>
            <a:ext cx="7990656" cy="5060776"/>
          </a:xfrm>
        </p:spPr>
        <p:txBody>
          <a:bodyPr anchor="ctr"/>
          <a:lstStyle/>
          <a:p>
            <a:pPr lvl="0">
              <a:buFont typeface="+mj-lt"/>
              <a:buAutoNum type="arabicPeriod"/>
            </a:pPr>
            <a:r>
              <a:rPr lang="en-US" sz="2000" b="1" dirty="0">
                <a:solidFill>
                  <a:srgbClr val="FF0000"/>
                </a:solidFill>
              </a:rPr>
              <a:t>What is your mission? </a:t>
            </a:r>
          </a:p>
          <a:p>
            <a:pPr lvl="1"/>
            <a:r>
              <a:rPr lang="en-US" sz="1600" dirty="0"/>
              <a:t>What are your challenges? What are your opportunities? Does the mission need to be revisited?</a:t>
            </a:r>
          </a:p>
          <a:p>
            <a:pPr lvl="0">
              <a:buFont typeface="+mj-lt"/>
              <a:buAutoNum type="arabicPeriod"/>
            </a:pPr>
            <a:r>
              <a:rPr lang="en-US" sz="2000" b="1" dirty="0">
                <a:solidFill>
                  <a:srgbClr val="FF0000"/>
                </a:solidFill>
              </a:rPr>
              <a:t>Who is your customer? </a:t>
            </a:r>
          </a:p>
          <a:p>
            <a:pPr lvl="1"/>
            <a:r>
              <a:rPr lang="en-US" sz="1600" dirty="0"/>
              <a:t>Who is your primary customer? Who are your supporting customers? How will your customers change?</a:t>
            </a:r>
          </a:p>
          <a:p>
            <a:pPr lvl="0">
              <a:buFont typeface="+mj-lt"/>
              <a:buAutoNum type="arabicPeriod"/>
            </a:pPr>
            <a:r>
              <a:rPr lang="en-US" sz="2000" b="1" dirty="0">
                <a:solidFill>
                  <a:srgbClr val="FF0000"/>
                </a:solidFill>
              </a:rPr>
              <a:t>What does the customer value? </a:t>
            </a:r>
          </a:p>
          <a:p>
            <a:pPr lvl="1"/>
            <a:r>
              <a:rPr lang="en-US" sz="1600" dirty="0"/>
              <a:t>What do you believe your primary and supporting customers’ value? What knowledge do you need to gain from your customers? How will you participate in gaining this knowledge?</a:t>
            </a:r>
          </a:p>
          <a:p>
            <a:pPr lvl="0">
              <a:buFont typeface="+mj-lt"/>
              <a:buAutoNum type="arabicPeriod"/>
            </a:pPr>
            <a:r>
              <a:rPr lang="en-US" sz="2000" b="1" dirty="0">
                <a:solidFill>
                  <a:srgbClr val="FF0000"/>
                </a:solidFill>
              </a:rPr>
              <a:t>What are your results? </a:t>
            </a:r>
          </a:p>
          <a:p>
            <a:pPr lvl="1"/>
            <a:r>
              <a:rPr lang="en-US" sz="1600" dirty="0"/>
              <a:t>How do you define results? Are you successful? How should you define results? What must you strengthen or abandon?</a:t>
            </a:r>
          </a:p>
          <a:p>
            <a:pPr lvl="0">
              <a:buFont typeface="+mj-lt"/>
              <a:buAutoNum type="arabicPeriod"/>
            </a:pPr>
            <a:r>
              <a:rPr lang="en-US" sz="2000" b="1" dirty="0">
                <a:solidFill>
                  <a:srgbClr val="FF0000"/>
                </a:solidFill>
              </a:rPr>
              <a:t>What is your business plan?</a:t>
            </a:r>
          </a:p>
          <a:p>
            <a:pPr lvl="1"/>
            <a:r>
              <a:rPr lang="en-US" sz="1600" dirty="0"/>
              <a:t>Should the mission be changed? What are your goals?</a:t>
            </a:r>
          </a:p>
        </p:txBody>
      </p:sp>
      <p:sp>
        <p:nvSpPr>
          <p:cNvPr id="4" name="Date Placeholder 3"/>
          <p:cNvSpPr>
            <a:spLocks noGrp="1"/>
          </p:cNvSpPr>
          <p:nvPr>
            <p:ph type="dt" sz="half" idx="10"/>
          </p:nvPr>
        </p:nvSpPr>
        <p:spPr/>
        <p:txBody>
          <a:bodyPr/>
          <a:lstStyle/>
          <a:p>
            <a:fld id="{6D3E5D38-B4AA-4AED-9E0F-67558D5E0777}" type="datetime1">
              <a:rPr lang="en-US" altLang="en-US" smtClean="0"/>
              <a:t>4/9/2021</a:t>
            </a:fld>
            <a:endParaRPr lang="en-US" altLang="en-US" dirty="0"/>
          </a:p>
        </p:txBody>
      </p:sp>
      <p:sp>
        <p:nvSpPr>
          <p:cNvPr id="5" name="Footer Placeholder 4"/>
          <p:cNvSpPr>
            <a:spLocks noGrp="1"/>
          </p:cNvSpPr>
          <p:nvPr>
            <p:ph type="ftr" sz="quarter" idx="11"/>
          </p:nvPr>
        </p:nvSpPr>
        <p:spPr/>
        <p:txBody>
          <a:bodyPr/>
          <a:lstStyle/>
          <a:p>
            <a:r>
              <a:rPr lang="en-US" altLang="en-US"/>
              <a:t>Dr. S. K. Majumdar</a:t>
            </a:r>
          </a:p>
        </p:txBody>
      </p:sp>
      <p:sp>
        <p:nvSpPr>
          <p:cNvPr id="6" name="Slide Number Placeholder 5"/>
          <p:cNvSpPr>
            <a:spLocks noGrp="1"/>
          </p:cNvSpPr>
          <p:nvPr>
            <p:ph type="sldNum" sz="quarter" idx="12"/>
          </p:nvPr>
        </p:nvSpPr>
        <p:spPr/>
        <p:txBody>
          <a:bodyPr/>
          <a:lstStyle/>
          <a:p>
            <a:fld id="{D222CBA6-1CB2-48F9-B035-662619D9ED56}" type="slidenum">
              <a:rPr lang="en-US" altLang="en-US" smtClean="0"/>
              <a:pPr/>
              <a:t>13</a:t>
            </a:fld>
            <a:endParaRPr lang="en-US" altLang="en-US"/>
          </a:p>
        </p:txBody>
      </p:sp>
    </p:spTree>
    <p:extLst>
      <p:ext uri="{BB962C8B-B14F-4D97-AF65-F5344CB8AC3E}">
        <p14:creationId xmlns:p14="http://schemas.microsoft.com/office/powerpoint/2010/main" val="3968267985"/>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1563960"/>
          </a:xfrm>
        </p:spPr>
        <p:txBody>
          <a:bodyPr/>
          <a:lstStyle/>
          <a:p>
            <a:r>
              <a:rPr lang="en-US" dirty="0"/>
              <a:t>5 Steps of Prospect Estimation</a:t>
            </a:r>
            <a:endParaRPr lang="en-US" b="1" dirty="0"/>
          </a:p>
        </p:txBody>
      </p:sp>
      <p:sp>
        <p:nvSpPr>
          <p:cNvPr id="3" name="Content Placeholder 2"/>
          <p:cNvSpPr>
            <a:spLocks noGrp="1"/>
          </p:cNvSpPr>
          <p:nvPr>
            <p:ph idx="1"/>
          </p:nvPr>
        </p:nvSpPr>
        <p:spPr>
          <a:xfrm>
            <a:off x="685800" y="1965278"/>
            <a:ext cx="8134672" cy="4130722"/>
          </a:xfrm>
        </p:spPr>
        <p:txBody>
          <a:bodyPr anchor="ctr"/>
          <a:lstStyle/>
          <a:p>
            <a:pPr marL="514350" indent="-514350">
              <a:buFont typeface="+mj-lt"/>
              <a:buAutoNum type="arabicPeriod"/>
            </a:pPr>
            <a:r>
              <a:rPr lang="en-US" dirty="0"/>
              <a:t>Identify Target Customers</a:t>
            </a:r>
          </a:p>
          <a:p>
            <a:pPr marL="514350" indent="-514350">
              <a:buFont typeface="+mj-lt"/>
              <a:buAutoNum type="arabicPeriod"/>
            </a:pPr>
            <a:r>
              <a:rPr lang="en-US" dirty="0"/>
              <a:t>Quantify Market Size </a:t>
            </a:r>
            <a:r>
              <a:rPr lang="en-US" sz="2000" dirty="0"/>
              <a:t>(in Units &amp; in $)</a:t>
            </a:r>
          </a:p>
          <a:p>
            <a:pPr marL="514350" indent="-514350">
              <a:buFont typeface="+mj-lt"/>
              <a:buAutoNum type="arabicPeriod"/>
            </a:pPr>
            <a:r>
              <a:rPr lang="en-US" dirty="0"/>
              <a:t>Assess the Level of Competition</a:t>
            </a:r>
          </a:p>
          <a:p>
            <a:pPr marL="514350" indent="-514350">
              <a:buFont typeface="+mj-lt"/>
              <a:buAutoNum type="arabicPeriod"/>
            </a:pPr>
            <a:r>
              <a:rPr lang="en-US" dirty="0"/>
              <a:t>Estimate Risks</a:t>
            </a:r>
            <a:r>
              <a:rPr lang="en-US" sz="2000" dirty="0"/>
              <a:t> (Probability of Success)</a:t>
            </a:r>
            <a:endParaRPr lang="en-US" dirty="0"/>
          </a:p>
          <a:p>
            <a:pPr marL="514350" indent="-514350">
              <a:buFont typeface="+mj-lt"/>
              <a:buAutoNum type="arabicPeriod"/>
            </a:pPr>
            <a:r>
              <a:rPr lang="en-US" dirty="0"/>
              <a:t>Estimate Probable Rewards (in $)</a:t>
            </a:r>
          </a:p>
        </p:txBody>
      </p:sp>
      <p:sp>
        <p:nvSpPr>
          <p:cNvPr id="4" name="Date Placeholder 3"/>
          <p:cNvSpPr>
            <a:spLocks noGrp="1"/>
          </p:cNvSpPr>
          <p:nvPr>
            <p:ph type="dt" sz="half" idx="10"/>
          </p:nvPr>
        </p:nvSpPr>
        <p:spPr/>
        <p:txBody>
          <a:bodyPr/>
          <a:lstStyle/>
          <a:p>
            <a:fld id="{C38AE789-0F78-4822-BE4D-20A0695451FC}" type="datetime1">
              <a:rPr lang="en-US" altLang="en-US" smtClean="0"/>
              <a:t>4/9/2021</a:t>
            </a:fld>
            <a:endParaRPr lang="en-US" altLang="en-US" dirty="0"/>
          </a:p>
        </p:txBody>
      </p:sp>
      <p:sp>
        <p:nvSpPr>
          <p:cNvPr id="5" name="Footer Placeholder 4"/>
          <p:cNvSpPr>
            <a:spLocks noGrp="1"/>
          </p:cNvSpPr>
          <p:nvPr>
            <p:ph type="ftr" sz="quarter" idx="11"/>
          </p:nvPr>
        </p:nvSpPr>
        <p:spPr/>
        <p:txBody>
          <a:bodyPr/>
          <a:lstStyle/>
          <a:p>
            <a:r>
              <a:rPr lang="en-US" altLang="en-US"/>
              <a:t>Dr. S. K. Majumdar</a:t>
            </a:r>
          </a:p>
        </p:txBody>
      </p:sp>
      <p:sp>
        <p:nvSpPr>
          <p:cNvPr id="6" name="Slide Number Placeholder 5"/>
          <p:cNvSpPr>
            <a:spLocks noGrp="1"/>
          </p:cNvSpPr>
          <p:nvPr>
            <p:ph type="sldNum" sz="quarter" idx="12"/>
          </p:nvPr>
        </p:nvSpPr>
        <p:spPr/>
        <p:txBody>
          <a:bodyPr/>
          <a:lstStyle/>
          <a:p>
            <a:fld id="{D222CBA6-1CB2-48F9-B035-662619D9ED56}" type="slidenum">
              <a:rPr lang="en-US" altLang="en-US" smtClean="0"/>
              <a:pPr/>
              <a:t>14</a:t>
            </a:fld>
            <a:endParaRPr lang="en-US" altLang="en-US" dirty="0"/>
          </a:p>
        </p:txBody>
      </p:sp>
    </p:spTree>
    <p:extLst>
      <p:ext uri="{BB962C8B-B14F-4D97-AF65-F5344CB8AC3E}">
        <p14:creationId xmlns:p14="http://schemas.microsoft.com/office/powerpoint/2010/main" val="1855206634"/>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60648"/>
            <a:ext cx="7772400" cy="1143000"/>
          </a:xfrm>
        </p:spPr>
        <p:txBody>
          <a:bodyPr/>
          <a:lstStyle/>
          <a:p>
            <a:r>
              <a:rPr lang="en-US" sz="4000" dirty="0"/>
              <a:t>Decode Customers’ Pains</a:t>
            </a:r>
          </a:p>
        </p:txBody>
      </p:sp>
      <p:sp>
        <p:nvSpPr>
          <p:cNvPr id="3" name="Content Placeholder 2"/>
          <p:cNvSpPr>
            <a:spLocks noGrp="1"/>
          </p:cNvSpPr>
          <p:nvPr>
            <p:ph idx="1"/>
          </p:nvPr>
        </p:nvSpPr>
        <p:spPr>
          <a:xfrm>
            <a:off x="685800" y="1556792"/>
            <a:ext cx="7990656" cy="4539208"/>
          </a:xfrm>
        </p:spPr>
        <p:txBody>
          <a:bodyPr anchor="ctr"/>
          <a:lstStyle/>
          <a:p>
            <a:r>
              <a:rPr lang="en-US" sz="2400" dirty="0"/>
              <a:t>Whom is this solution going to help?</a:t>
            </a:r>
          </a:p>
          <a:p>
            <a:r>
              <a:rPr lang="en-US" sz="2400" dirty="0"/>
              <a:t>Decode the “pain points” or problems of the target customers?</a:t>
            </a:r>
          </a:p>
          <a:p>
            <a:r>
              <a:rPr lang="en-US" sz="2400" dirty="0"/>
              <a:t>How is the customer currently addressing the problem?</a:t>
            </a:r>
          </a:p>
          <a:p>
            <a:r>
              <a:rPr lang="en-US" sz="2400" dirty="0"/>
              <a:t>The Degree of Difficulties of the Present System/ Process</a:t>
            </a:r>
          </a:p>
          <a:p>
            <a:r>
              <a:rPr lang="en-US" sz="2400" dirty="0"/>
              <a:t>How can you Debug / Fix the Problem(s)/ Difficulties in an User-Friendly Way?</a:t>
            </a:r>
          </a:p>
        </p:txBody>
      </p:sp>
      <p:sp>
        <p:nvSpPr>
          <p:cNvPr id="4" name="Date Placeholder 3"/>
          <p:cNvSpPr>
            <a:spLocks noGrp="1"/>
          </p:cNvSpPr>
          <p:nvPr>
            <p:ph type="dt" sz="half" idx="10"/>
          </p:nvPr>
        </p:nvSpPr>
        <p:spPr/>
        <p:txBody>
          <a:bodyPr/>
          <a:lstStyle/>
          <a:p>
            <a:fld id="{D0537AA0-B663-43AF-8128-A4631793C671}" type="datetime1">
              <a:rPr lang="en-US" altLang="en-US" smtClean="0"/>
              <a:t>4/9/2021</a:t>
            </a:fld>
            <a:endParaRPr lang="en-US" altLang="en-US" dirty="0"/>
          </a:p>
        </p:txBody>
      </p:sp>
      <p:sp>
        <p:nvSpPr>
          <p:cNvPr id="5" name="Footer Placeholder 4"/>
          <p:cNvSpPr>
            <a:spLocks noGrp="1"/>
          </p:cNvSpPr>
          <p:nvPr>
            <p:ph type="ftr" sz="quarter" idx="11"/>
          </p:nvPr>
        </p:nvSpPr>
        <p:spPr/>
        <p:txBody>
          <a:bodyPr/>
          <a:lstStyle/>
          <a:p>
            <a:r>
              <a:rPr lang="en-US" altLang="en-US"/>
              <a:t>Dr. S. K. Majumdar</a:t>
            </a:r>
          </a:p>
        </p:txBody>
      </p:sp>
      <p:sp>
        <p:nvSpPr>
          <p:cNvPr id="6" name="Slide Number Placeholder 5"/>
          <p:cNvSpPr>
            <a:spLocks noGrp="1"/>
          </p:cNvSpPr>
          <p:nvPr>
            <p:ph type="sldNum" sz="quarter" idx="12"/>
          </p:nvPr>
        </p:nvSpPr>
        <p:spPr/>
        <p:txBody>
          <a:bodyPr/>
          <a:lstStyle/>
          <a:p>
            <a:fld id="{D222CBA6-1CB2-48F9-B035-662619D9ED56}" type="slidenum">
              <a:rPr lang="en-US" altLang="en-US" smtClean="0"/>
              <a:pPr/>
              <a:t>15</a:t>
            </a:fld>
            <a:endParaRPr lang="en-US" altLang="en-US"/>
          </a:p>
        </p:txBody>
      </p:sp>
    </p:spTree>
    <p:extLst>
      <p:ext uri="{BB962C8B-B14F-4D97-AF65-F5344CB8AC3E}">
        <p14:creationId xmlns:p14="http://schemas.microsoft.com/office/powerpoint/2010/main" val="1722006420"/>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609600"/>
            <a:ext cx="8352928" cy="1143000"/>
          </a:xfrm>
        </p:spPr>
        <p:txBody>
          <a:bodyPr/>
          <a:lstStyle/>
          <a:p>
            <a:r>
              <a:rPr lang="en-US" dirty="0"/>
              <a:t>Market Size and Prospect</a:t>
            </a:r>
          </a:p>
        </p:txBody>
      </p:sp>
      <p:sp>
        <p:nvSpPr>
          <p:cNvPr id="3" name="Content Placeholder 2"/>
          <p:cNvSpPr>
            <a:spLocks noGrp="1"/>
          </p:cNvSpPr>
          <p:nvPr>
            <p:ph idx="1"/>
          </p:nvPr>
        </p:nvSpPr>
        <p:spPr>
          <a:xfrm>
            <a:off x="685800" y="1981200"/>
            <a:ext cx="8062664" cy="4114800"/>
          </a:xfrm>
        </p:spPr>
        <p:txBody>
          <a:bodyPr anchor="ctr"/>
          <a:lstStyle/>
          <a:p>
            <a:r>
              <a:rPr lang="en-US" sz="2800" dirty="0"/>
              <a:t>What is the Size of the target market?</a:t>
            </a:r>
          </a:p>
          <a:p>
            <a:r>
              <a:rPr lang="en-US" sz="2800" dirty="0"/>
              <a:t>Will the market likely to grow or decline in future? </a:t>
            </a:r>
          </a:p>
          <a:p>
            <a:r>
              <a:rPr lang="en-US" sz="2800" dirty="0"/>
              <a:t>If Yes, What is the estimated YOY Growth (%) Prospect?</a:t>
            </a:r>
          </a:p>
          <a:p>
            <a:r>
              <a:rPr lang="en-US" sz="2800" dirty="0"/>
              <a:t>What % Market Share You Plan to Attain / Capture (YOY)?</a:t>
            </a:r>
          </a:p>
        </p:txBody>
      </p:sp>
      <p:sp>
        <p:nvSpPr>
          <p:cNvPr id="4" name="Date Placeholder 3"/>
          <p:cNvSpPr>
            <a:spLocks noGrp="1"/>
          </p:cNvSpPr>
          <p:nvPr>
            <p:ph type="dt" sz="half" idx="10"/>
          </p:nvPr>
        </p:nvSpPr>
        <p:spPr/>
        <p:txBody>
          <a:bodyPr/>
          <a:lstStyle/>
          <a:p>
            <a:fld id="{1892331A-8E62-4B9F-895C-6AB08A10852F}" type="datetime1">
              <a:rPr lang="en-US" altLang="en-US" smtClean="0"/>
              <a:t>4/9/2021</a:t>
            </a:fld>
            <a:endParaRPr lang="en-US" altLang="en-US" dirty="0"/>
          </a:p>
        </p:txBody>
      </p:sp>
      <p:sp>
        <p:nvSpPr>
          <p:cNvPr id="5" name="Footer Placeholder 4"/>
          <p:cNvSpPr>
            <a:spLocks noGrp="1"/>
          </p:cNvSpPr>
          <p:nvPr>
            <p:ph type="ftr" sz="quarter" idx="11"/>
          </p:nvPr>
        </p:nvSpPr>
        <p:spPr/>
        <p:txBody>
          <a:bodyPr/>
          <a:lstStyle/>
          <a:p>
            <a:r>
              <a:rPr lang="en-US" altLang="en-US"/>
              <a:t>Dr. S. K. Majumdar</a:t>
            </a:r>
          </a:p>
        </p:txBody>
      </p:sp>
      <p:sp>
        <p:nvSpPr>
          <p:cNvPr id="6" name="Slide Number Placeholder 5"/>
          <p:cNvSpPr>
            <a:spLocks noGrp="1"/>
          </p:cNvSpPr>
          <p:nvPr>
            <p:ph type="sldNum" sz="quarter" idx="12"/>
          </p:nvPr>
        </p:nvSpPr>
        <p:spPr/>
        <p:txBody>
          <a:bodyPr/>
          <a:lstStyle/>
          <a:p>
            <a:fld id="{D222CBA6-1CB2-48F9-B035-662619D9ED56}" type="slidenum">
              <a:rPr lang="en-US" altLang="en-US" smtClean="0"/>
              <a:pPr/>
              <a:t>16</a:t>
            </a:fld>
            <a:endParaRPr lang="en-US" altLang="en-US"/>
          </a:p>
        </p:txBody>
      </p:sp>
      <p:sp>
        <p:nvSpPr>
          <p:cNvPr id="7" name="TextBox 6"/>
          <p:cNvSpPr txBox="1"/>
          <p:nvPr/>
        </p:nvSpPr>
        <p:spPr>
          <a:xfrm>
            <a:off x="5756933" y="5559623"/>
            <a:ext cx="2559483" cy="369332"/>
          </a:xfrm>
          <a:prstGeom prst="rect">
            <a:avLst/>
          </a:prstGeom>
          <a:noFill/>
        </p:spPr>
        <p:txBody>
          <a:bodyPr wrap="none" rtlCol="0">
            <a:spAutoFit/>
          </a:bodyPr>
          <a:lstStyle/>
          <a:p>
            <a:r>
              <a:rPr lang="en-US" sz="1800" dirty="0">
                <a:latin typeface="Arial Black" panose="020B0A04020102020204" pitchFamily="34" charset="0"/>
              </a:rPr>
              <a:t>YOY = Year to Year</a:t>
            </a:r>
          </a:p>
        </p:txBody>
      </p:sp>
    </p:spTree>
    <p:extLst>
      <p:ext uri="{BB962C8B-B14F-4D97-AF65-F5344CB8AC3E}">
        <p14:creationId xmlns:p14="http://schemas.microsoft.com/office/powerpoint/2010/main" val="3138847496"/>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00688"/>
            <a:ext cx="8134672" cy="1143000"/>
          </a:xfrm>
        </p:spPr>
        <p:txBody>
          <a:bodyPr/>
          <a:lstStyle/>
          <a:p>
            <a:r>
              <a:rPr lang="en-US" dirty="0"/>
              <a:t>Competition /Market Structure</a:t>
            </a:r>
          </a:p>
        </p:txBody>
      </p:sp>
      <p:sp>
        <p:nvSpPr>
          <p:cNvPr id="3" name="Content Placeholder 2"/>
          <p:cNvSpPr>
            <a:spLocks noGrp="1"/>
          </p:cNvSpPr>
          <p:nvPr>
            <p:ph idx="1"/>
          </p:nvPr>
        </p:nvSpPr>
        <p:spPr/>
        <p:txBody>
          <a:bodyPr anchor="ctr"/>
          <a:lstStyle/>
          <a:p>
            <a:r>
              <a:rPr lang="en-US" sz="2800" dirty="0"/>
              <a:t>What are the barriers of entry for the market?</a:t>
            </a:r>
          </a:p>
          <a:p>
            <a:r>
              <a:rPr lang="en-US" sz="2800" dirty="0"/>
              <a:t>Can wall be raised to increase the barriers of entry in future to keep other entrants out?</a:t>
            </a:r>
          </a:p>
          <a:p>
            <a:r>
              <a:rPr lang="en-US" sz="2800" dirty="0"/>
              <a:t>Who dominates the market today?</a:t>
            </a:r>
          </a:p>
          <a:p>
            <a:r>
              <a:rPr lang="en-US" sz="2800" dirty="0"/>
              <a:t>Is the market fragmented or do a few big players dominate?</a:t>
            </a:r>
          </a:p>
          <a:p>
            <a:pPr marL="0" indent="0">
              <a:buNone/>
            </a:pPr>
            <a:endParaRPr lang="en-US" sz="2800" dirty="0"/>
          </a:p>
        </p:txBody>
      </p:sp>
      <p:sp>
        <p:nvSpPr>
          <p:cNvPr id="4" name="Date Placeholder 3"/>
          <p:cNvSpPr>
            <a:spLocks noGrp="1"/>
          </p:cNvSpPr>
          <p:nvPr>
            <p:ph type="dt" sz="half" idx="10"/>
          </p:nvPr>
        </p:nvSpPr>
        <p:spPr/>
        <p:txBody>
          <a:bodyPr/>
          <a:lstStyle/>
          <a:p>
            <a:fld id="{899D2C0F-CE2B-4AD5-B7BB-6D09FC40057D}" type="datetime1">
              <a:rPr lang="en-US" altLang="en-US" smtClean="0"/>
              <a:t>4/9/2021</a:t>
            </a:fld>
            <a:endParaRPr lang="en-US" altLang="en-US" dirty="0"/>
          </a:p>
        </p:txBody>
      </p:sp>
      <p:sp>
        <p:nvSpPr>
          <p:cNvPr id="5" name="Footer Placeholder 4"/>
          <p:cNvSpPr>
            <a:spLocks noGrp="1"/>
          </p:cNvSpPr>
          <p:nvPr>
            <p:ph type="ftr" sz="quarter" idx="11"/>
          </p:nvPr>
        </p:nvSpPr>
        <p:spPr/>
        <p:txBody>
          <a:bodyPr/>
          <a:lstStyle/>
          <a:p>
            <a:r>
              <a:rPr lang="en-US" altLang="en-US"/>
              <a:t>Dr. S. K. Majumdar</a:t>
            </a:r>
          </a:p>
        </p:txBody>
      </p:sp>
      <p:sp>
        <p:nvSpPr>
          <p:cNvPr id="6" name="Slide Number Placeholder 5"/>
          <p:cNvSpPr>
            <a:spLocks noGrp="1"/>
          </p:cNvSpPr>
          <p:nvPr>
            <p:ph type="sldNum" sz="quarter" idx="12"/>
          </p:nvPr>
        </p:nvSpPr>
        <p:spPr/>
        <p:txBody>
          <a:bodyPr/>
          <a:lstStyle/>
          <a:p>
            <a:fld id="{D222CBA6-1CB2-48F9-B035-662619D9ED56}" type="slidenum">
              <a:rPr lang="en-US" altLang="en-US" smtClean="0"/>
              <a:pPr/>
              <a:t>17</a:t>
            </a:fld>
            <a:endParaRPr lang="en-US" altLang="en-US"/>
          </a:p>
        </p:txBody>
      </p:sp>
    </p:spTree>
    <p:extLst>
      <p:ext uri="{BB962C8B-B14F-4D97-AF65-F5344CB8AC3E}">
        <p14:creationId xmlns:p14="http://schemas.microsoft.com/office/powerpoint/2010/main" val="912703797"/>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BAA20A8-BD00-4E6C-B0DD-47C123E0C6D5}" type="datetime1">
              <a:rPr lang="en-US" altLang="en-US" smtClean="0"/>
              <a:t>4/9/2021</a:t>
            </a:fld>
            <a:endParaRPr lang="en-US" altLang="en-US" dirty="0"/>
          </a:p>
        </p:txBody>
      </p:sp>
      <p:sp>
        <p:nvSpPr>
          <p:cNvPr id="5" name="Footer Placeholder 4"/>
          <p:cNvSpPr>
            <a:spLocks noGrp="1"/>
          </p:cNvSpPr>
          <p:nvPr>
            <p:ph type="ftr" sz="quarter" idx="11"/>
          </p:nvPr>
        </p:nvSpPr>
        <p:spPr/>
        <p:txBody>
          <a:bodyPr/>
          <a:lstStyle/>
          <a:p>
            <a:r>
              <a:rPr lang="en-US" altLang="en-US"/>
              <a:t>Dr. S. K. Majumdar</a:t>
            </a:r>
          </a:p>
        </p:txBody>
      </p:sp>
      <p:sp>
        <p:nvSpPr>
          <p:cNvPr id="6" name="Slide Number Placeholder 5"/>
          <p:cNvSpPr>
            <a:spLocks noGrp="1"/>
          </p:cNvSpPr>
          <p:nvPr>
            <p:ph type="sldNum" sz="quarter" idx="12"/>
          </p:nvPr>
        </p:nvSpPr>
        <p:spPr/>
        <p:txBody>
          <a:bodyPr/>
          <a:lstStyle/>
          <a:p>
            <a:fld id="{D222CBA6-1CB2-48F9-B035-662619D9ED56}" type="slidenum">
              <a:rPr lang="en-US" altLang="en-US" smtClean="0"/>
              <a:pPr/>
              <a:t>18</a:t>
            </a:fld>
            <a:endParaRPr lang="en-US" altLang="en-US"/>
          </a:p>
        </p:txBody>
      </p:sp>
      <p:pic>
        <p:nvPicPr>
          <p:cNvPr id="1026" name="Picture 2" descr="Image result for opportunity assessment fra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88640"/>
            <a:ext cx="7772400" cy="597666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547664" y="4715852"/>
            <a:ext cx="6264696" cy="276999"/>
          </a:xfrm>
          <a:prstGeom prst="rect">
            <a:avLst/>
          </a:prstGeom>
          <a:noFill/>
        </p:spPr>
        <p:txBody>
          <a:bodyPr wrap="square" rtlCol="0">
            <a:spAutoFit/>
          </a:bodyPr>
          <a:lstStyle/>
          <a:p>
            <a:pPr algn="l"/>
            <a:r>
              <a:rPr lang="en-US" sz="1200" dirty="0">
                <a:latin typeface="Arial Black" panose="020B0A04020102020204" pitchFamily="34" charset="0"/>
              </a:rPr>
              <a:t>EBITDA = Earnings before interest, tax, depreciation and amortization</a:t>
            </a:r>
          </a:p>
        </p:txBody>
      </p:sp>
    </p:spTree>
    <p:extLst>
      <p:ext uri="{BB962C8B-B14F-4D97-AF65-F5344CB8AC3E}">
        <p14:creationId xmlns:p14="http://schemas.microsoft.com/office/powerpoint/2010/main" val="2686799502"/>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60648"/>
            <a:ext cx="8964488" cy="1143000"/>
          </a:xfrm>
        </p:spPr>
        <p:txBody>
          <a:bodyPr/>
          <a:lstStyle/>
          <a:p>
            <a:r>
              <a:rPr lang="en-US" dirty="0"/>
              <a:t>5 Steps of Target Fixation</a:t>
            </a:r>
          </a:p>
        </p:txBody>
      </p:sp>
      <p:sp>
        <p:nvSpPr>
          <p:cNvPr id="3" name="Content Placeholder 2"/>
          <p:cNvSpPr>
            <a:spLocks noGrp="1"/>
          </p:cNvSpPr>
          <p:nvPr>
            <p:ph idx="1"/>
          </p:nvPr>
        </p:nvSpPr>
        <p:spPr>
          <a:xfrm>
            <a:off x="685800" y="1981200"/>
            <a:ext cx="7772400" cy="4114800"/>
          </a:xfrm>
        </p:spPr>
        <p:txBody>
          <a:bodyPr anchor="ctr"/>
          <a:lstStyle/>
          <a:p>
            <a:pPr marL="457200" indent="-457200">
              <a:buFont typeface="+mj-lt"/>
              <a:buAutoNum type="arabicPeriod"/>
            </a:pPr>
            <a:r>
              <a:rPr lang="en-US" sz="2400" dirty="0"/>
              <a:t>Calculate Size of the Target Market </a:t>
            </a:r>
          </a:p>
          <a:p>
            <a:pPr marL="457200" indent="-457200">
              <a:buFont typeface="+mj-lt"/>
              <a:buAutoNum type="arabicPeriod"/>
            </a:pPr>
            <a:r>
              <a:rPr lang="en-US" sz="2400" dirty="0"/>
              <a:t>Decide % Market Share Wish to Capture?</a:t>
            </a:r>
          </a:p>
          <a:p>
            <a:pPr marL="457200" indent="-457200">
              <a:buFont typeface="+mj-lt"/>
              <a:buAutoNum type="arabicPeriod"/>
            </a:pPr>
            <a:r>
              <a:rPr lang="en-US" sz="2400" dirty="0"/>
              <a:t>Decide Desired Margin Per Unit Sold?</a:t>
            </a:r>
          </a:p>
          <a:p>
            <a:pPr marL="457200" indent="-457200">
              <a:buFont typeface="+mj-lt"/>
              <a:buAutoNum type="arabicPeriod"/>
            </a:pPr>
            <a:r>
              <a:rPr lang="en-US" sz="2400" dirty="0"/>
              <a:t>Compute Expected EBITDA</a:t>
            </a:r>
          </a:p>
          <a:p>
            <a:pPr marL="457200" indent="-457200">
              <a:buFont typeface="+mj-lt"/>
              <a:buAutoNum type="arabicPeriod"/>
            </a:pPr>
            <a:r>
              <a:rPr lang="en-US" sz="2400" dirty="0"/>
              <a:t>Estimate Probability of Success?</a:t>
            </a:r>
          </a:p>
          <a:p>
            <a:pPr marL="457200" indent="-457200">
              <a:buFont typeface="+mj-lt"/>
              <a:buAutoNum type="arabicPeriod"/>
            </a:pPr>
            <a:endParaRPr lang="en-US" sz="2400" dirty="0"/>
          </a:p>
        </p:txBody>
      </p:sp>
      <p:sp>
        <p:nvSpPr>
          <p:cNvPr id="4" name="Date Placeholder 3"/>
          <p:cNvSpPr>
            <a:spLocks noGrp="1"/>
          </p:cNvSpPr>
          <p:nvPr>
            <p:ph type="dt" sz="half" idx="10"/>
          </p:nvPr>
        </p:nvSpPr>
        <p:spPr/>
        <p:txBody>
          <a:bodyPr/>
          <a:lstStyle/>
          <a:p>
            <a:fld id="{2352B8C4-7CC6-4D3D-A1BD-D306C71EDD8B}" type="datetime1">
              <a:rPr lang="en-US" altLang="en-US" smtClean="0"/>
              <a:t>4/9/2021</a:t>
            </a:fld>
            <a:endParaRPr lang="en-US" altLang="en-US" dirty="0"/>
          </a:p>
        </p:txBody>
      </p:sp>
      <p:sp>
        <p:nvSpPr>
          <p:cNvPr id="5" name="Footer Placeholder 4"/>
          <p:cNvSpPr>
            <a:spLocks noGrp="1"/>
          </p:cNvSpPr>
          <p:nvPr>
            <p:ph type="ftr" sz="quarter" idx="11"/>
          </p:nvPr>
        </p:nvSpPr>
        <p:spPr/>
        <p:txBody>
          <a:bodyPr/>
          <a:lstStyle/>
          <a:p>
            <a:r>
              <a:rPr lang="en-US" altLang="en-US"/>
              <a:t>Dr. S. K. Majumdar</a:t>
            </a:r>
          </a:p>
        </p:txBody>
      </p:sp>
      <p:sp>
        <p:nvSpPr>
          <p:cNvPr id="6" name="Slide Number Placeholder 5"/>
          <p:cNvSpPr>
            <a:spLocks noGrp="1"/>
          </p:cNvSpPr>
          <p:nvPr>
            <p:ph type="sldNum" sz="quarter" idx="12"/>
          </p:nvPr>
        </p:nvSpPr>
        <p:spPr/>
        <p:txBody>
          <a:bodyPr/>
          <a:lstStyle/>
          <a:p>
            <a:fld id="{D222CBA6-1CB2-48F9-B035-662619D9ED56}" type="slidenum">
              <a:rPr lang="en-US" altLang="en-US" smtClean="0"/>
              <a:pPr/>
              <a:t>19</a:t>
            </a:fld>
            <a:endParaRPr lang="en-US" altLang="en-US"/>
          </a:p>
        </p:txBody>
      </p:sp>
      <p:sp>
        <p:nvSpPr>
          <p:cNvPr id="7" name="TextBox 6"/>
          <p:cNvSpPr txBox="1"/>
          <p:nvPr/>
        </p:nvSpPr>
        <p:spPr>
          <a:xfrm>
            <a:off x="1547664" y="5456257"/>
            <a:ext cx="6264696" cy="276999"/>
          </a:xfrm>
          <a:prstGeom prst="rect">
            <a:avLst/>
          </a:prstGeom>
          <a:noFill/>
        </p:spPr>
        <p:txBody>
          <a:bodyPr wrap="square" rtlCol="0">
            <a:spAutoFit/>
          </a:bodyPr>
          <a:lstStyle/>
          <a:p>
            <a:pPr algn="l"/>
            <a:r>
              <a:rPr lang="en-US" sz="1200" dirty="0">
                <a:latin typeface="Arial Black" panose="020B0A04020102020204" pitchFamily="34" charset="0"/>
              </a:rPr>
              <a:t>EBITDA = Earnings before interest, tax, depreciation and amortization</a:t>
            </a:r>
          </a:p>
        </p:txBody>
      </p:sp>
    </p:spTree>
    <p:extLst>
      <p:ext uri="{BB962C8B-B14F-4D97-AF65-F5344CB8AC3E}">
        <p14:creationId xmlns:p14="http://schemas.microsoft.com/office/powerpoint/2010/main" val="3806230697"/>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Ethos of Entrepreneurship</a:t>
            </a:r>
          </a:p>
        </p:txBody>
      </p:sp>
      <p:sp>
        <p:nvSpPr>
          <p:cNvPr id="3" name="Content Placeholder 2"/>
          <p:cNvSpPr>
            <a:spLocks noGrp="1"/>
          </p:cNvSpPr>
          <p:nvPr>
            <p:ph idx="1"/>
          </p:nvPr>
        </p:nvSpPr>
        <p:spPr/>
        <p:txBody>
          <a:bodyPr/>
          <a:lstStyle/>
          <a:p>
            <a:r>
              <a:rPr lang="en-US" dirty="0"/>
              <a:t>Entrepreneurship is Learning to Disrupt and Delight by:</a:t>
            </a:r>
          </a:p>
          <a:p>
            <a:pPr lvl="1"/>
            <a:r>
              <a:rPr lang="en-US" dirty="0"/>
              <a:t>Decoding</a:t>
            </a:r>
          </a:p>
          <a:p>
            <a:pPr lvl="1"/>
            <a:r>
              <a:rPr lang="en-US" dirty="0"/>
              <a:t>Debugging</a:t>
            </a:r>
          </a:p>
          <a:p>
            <a:pPr lvl="1"/>
            <a:r>
              <a:rPr lang="en-US" dirty="0"/>
              <a:t>Reinventing</a:t>
            </a:r>
          </a:p>
          <a:p>
            <a:pPr lvl="1"/>
            <a:r>
              <a:rPr lang="en-US" dirty="0"/>
              <a:t>Delivering and </a:t>
            </a:r>
          </a:p>
          <a:p>
            <a:pPr lvl="1"/>
            <a:r>
              <a:rPr lang="en-US" dirty="0"/>
              <a:t>Delighting </a:t>
            </a:r>
          </a:p>
        </p:txBody>
      </p:sp>
      <p:sp>
        <p:nvSpPr>
          <p:cNvPr id="4" name="Date Placeholder 3"/>
          <p:cNvSpPr>
            <a:spLocks noGrp="1"/>
          </p:cNvSpPr>
          <p:nvPr>
            <p:ph type="dt" sz="half" idx="10"/>
          </p:nvPr>
        </p:nvSpPr>
        <p:spPr/>
        <p:txBody>
          <a:bodyPr/>
          <a:lstStyle/>
          <a:p>
            <a:fld id="{2E7F70D0-CDB0-42A8-8322-734CF61253E7}" type="datetime1">
              <a:rPr lang="en-US" altLang="en-US" smtClean="0"/>
              <a:t>4/9/2021</a:t>
            </a:fld>
            <a:endParaRPr lang="en-US" altLang="en-US" dirty="0"/>
          </a:p>
        </p:txBody>
      </p:sp>
      <p:sp>
        <p:nvSpPr>
          <p:cNvPr id="5" name="Footer Placeholder 4"/>
          <p:cNvSpPr>
            <a:spLocks noGrp="1"/>
          </p:cNvSpPr>
          <p:nvPr>
            <p:ph type="ftr" sz="quarter" idx="11"/>
          </p:nvPr>
        </p:nvSpPr>
        <p:spPr/>
        <p:txBody>
          <a:bodyPr/>
          <a:lstStyle/>
          <a:p>
            <a:r>
              <a:rPr lang="en-US" altLang="en-US"/>
              <a:t>Dr. S. K. Majumdar</a:t>
            </a:r>
          </a:p>
        </p:txBody>
      </p:sp>
      <p:sp>
        <p:nvSpPr>
          <p:cNvPr id="6" name="Slide Number Placeholder 5"/>
          <p:cNvSpPr>
            <a:spLocks noGrp="1"/>
          </p:cNvSpPr>
          <p:nvPr>
            <p:ph type="sldNum" sz="quarter" idx="12"/>
          </p:nvPr>
        </p:nvSpPr>
        <p:spPr/>
        <p:txBody>
          <a:bodyPr/>
          <a:lstStyle/>
          <a:p>
            <a:fld id="{D222CBA6-1CB2-48F9-B035-662619D9ED56}" type="slidenum">
              <a:rPr lang="en-US" altLang="en-US" smtClean="0"/>
              <a:pPr/>
              <a:t>2</a:t>
            </a:fld>
            <a:endParaRPr lang="en-US" altLang="en-US"/>
          </a:p>
        </p:txBody>
      </p:sp>
    </p:spTree>
    <p:extLst>
      <p:ext uri="{BB962C8B-B14F-4D97-AF65-F5344CB8AC3E}">
        <p14:creationId xmlns:p14="http://schemas.microsoft.com/office/powerpoint/2010/main" val="2470483619"/>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784975" cy="1484784"/>
          </a:xfrm>
        </p:spPr>
        <p:txBody>
          <a:bodyPr/>
          <a:lstStyle/>
          <a:p>
            <a:r>
              <a:rPr lang="en-US" sz="3200" b="1" dirty="0">
                <a:solidFill>
                  <a:srgbClr val="FF0000"/>
                </a:solidFill>
                <a:effectLst>
                  <a:outerShdw blurRad="38100" dist="38100" dir="2700000" algn="tl">
                    <a:srgbClr val="000000">
                      <a:alpha val="43137"/>
                    </a:srgbClr>
                  </a:outerShdw>
                </a:effectLst>
              </a:rPr>
              <a:t>Size of the </a:t>
            </a:r>
            <a:r>
              <a:rPr lang="en-US" altLang="en-US" sz="3200" b="1" dirty="0">
                <a:solidFill>
                  <a:srgbClr val="FF0000"/>
                </a:solidFill>
                <a:effectLst>
                  <a:outerShdw blurRad="38100" dist="38100" dir="2700000" algn="tl">
                    <a:srgbClr val="000000">
                      <a:alpha val="43137"/>
                    </a:srgbClr>
                  </a:outerShdw>
                </a:effectLst>
              </a:rPr>
              <a:t>Target Market</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85800" y="1487606"/>
            <a:ext cx="7772400" cy="4608394"/>
          </a:xfrm>
        </p:spPr>
        <p:txBody>
          <a:bodyPr anchor="ctr"/>
          <a:lstStyle/>
          <a:p>
            <a:r>
              <a:rPr lang="en-US" sz="2800" dirty="0"/>
              <a:t>Q = N x U</a:t>
            </a:r>
          </a:p>
          <a:p>
            <a:endParaRPr lang="en-US" sz="2800" dirty="0"/>
          </a:p>
          <a:p>
            <a:r>
              <a:rPr lang="en-US" sz="1800" dirty="0"/>
              <a:t>Q = Opportunity Size of the Target Market in Quantity</a:t>
            </a:r>
          </a:p>
          <a:p>
            <a:r>
              <a:rPr lang="en-US" sz="1800" dirty="0"/>
              <a:t>N = No. of Potential Customers in the Target Market</a:t>
            </a:r>
          </a:p>
          <a:p>
            <a:r>
              <a:rPr lang="en-US" sz="1800" dirty="0"/>
              <a:t>U = Units Consumed Per Customer Per Day/Month/Year</a:t>
            </a:r>
          </a:p>
          <a:p>
            <a:pPr marL="0" indent="0">
              <a:buNone/>
            </a:pPr>
            <a:endParaRPr lang="en-US" sz="2000" dirty="0"/>
          </a:p>
        </p:txBody>
      </p:sp>
      <p:sp>
        <p:nvSpPr>
          <p:cNvPr id="4" name="Date Placeholder 3"/>
          <p:cNvSpPr>
            <a:spLocks noGrp="1"/>
          </p:cNvSpPr>
          <p:nvPr>
            <p:ph type="dt" sz="half" idx="10"/>
          </p:nvPr>
        </p:nvSpPr>
        <p:spPr/>
        <p:txBody>
          <a:bodyPr/>
          <a:lstStyle/>
          <a:p>
            <a:fld id="{8048F65D-EF7C-443C-B5C6-5590EC140F40}" type="datetime1">
              <a:rPr lang="en-US" altLang="en-US" smtClean="0"/>
              <a:t>4/9/2021</a:t>
            </a:fld>
            <a:endParaRPr lang="en-US" altLang="en-US" dirty="0"/>
          </a:p>
        </p:txBody>
      </p:sp>
      <p:sp>
        <p:nvSpPr>
          <p:cNvPr id="5" name="Footer Placeholder 4"/>
          <p:cNvSpPr>
            <a:spLocks noGrp="1"/>
          </p:cNvSpPr>
          <p:nvPr>
            <p:ph type="ftr" sz="quarter" idx="11"/>
          </p:nvPr>
        </p:nvSpPr>
        <p:spPr/>
        <p:txBody>
          <a:bodyPr/>
          <a:lstStyle/>
          <a:p>
            <a:r>
              <a:rPr lang="en-US" altLang="en-US"/>
              <a:t>Dr. S. K. Majumdar</a:t>
            </a:r>
          </a:p>
        </p:txBody>
      </p:sp>
      <p:sp>
        <p:nvSpPr>
          <p:cNvPr id="6" name="Slide Number Placeholder 5"/>
          <p:cNvSpPr>
            <a:spLocks noGrp="1"/>
          </p:cNvSpPr>
          <p:nvPr>
            <p:ph type="sldNum" sz="quarter" idx="12"/>
          </p:nvPr>
        </p:nvSpPr>
        <p:spPr/>
        <p:txBody>
          <a:bodyPr/>
          <a:lstStyle/>
          <a:p>
            <a:fld id="{D222CBA6-1CB2-48F9-B035-662619D9ED56}" type="slidenum">
              <a:rPr lang="en-US" altLang="en-US" smtClean="0"/>
              <a:pPr/>
              <a:t>20</a:t>
            </a:fld>
            <a:endParaRPr lang="en-US" altLang="en-US"/>
          </a:p>
        </p:txBody>
      </p:sp>
    </p:spTree>
    <p:extLst>
      <p:ext uri="{BB962C8B-B14F-4D97-AF65-F5344CB8AC3E}">
        <p14:creationId xmlns:p14="http://schemas.microsoft.com/office/powerpoint/2010/main" val="2399291839"/>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784975" cy="1484784"/>
          </a:xfrm>
        </p:spPr>
        <p:txBody>
          <a:bodyPr/>
          <a:lstStyle/>
          <a:p>
            <a:r>
              <a:rPr lang="en-US" sz="3200" b="1" dirty="0">
                <a:solidFill>
                  <a:srgbClr val="FF0000"/>
                </a:solidFill>
                <a:effectLst>
                  <a:outerShdw blurRad="38100" dist="38100" dir="2700000" algn="tl">
                    <a:srgbClr val="000000">
                      <a:alpha val="43137"/>
                    </a:srgbClr>
                  </a:outerShdw>
                </a:effectLst>
              </a:rPr>
              <a:t>Size of the </a:t>
            </a:r>
            <a:r>
              <a:rPr lang="en-US" altLang="en-US" sz="3200" b="1" dirty="0">
                <a:solidFill>
                  <a:srgbClr val="FF0000"/>
                </a:solidFill>
                <a:effectLst>
                  <a:outerShdw blurRad="38100" dist="38100" dir="2700000" algn="tl">
                    <a:srgbClr val="000000">
                      <a:alpha val="43137"/>
                    </a:srgbClr>
                  </a:outerShdw>
                </a:effectLst>
              </a:rPr>
              <a:t>Target Market in $</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709684" y="1501254"/>
            <a:ext cx="7748516" cy="4594746"/>
          </a:xfrm>
        </p:spPr>
        <p:txBody>
          <a:bodyPr anchor="ctr"/>
          <a:lstStyle/>
          <a:p>
            <a:pPr marL="0" indent="0">
              <a:buNone/>
            </a:pPr>
            <a:r>
              <a:rPr lang="en-US" sz="2800" dirty="0"/>
              <a:t>S = Q x P</a:t>
            </a:r>
          </a:p>
          <a:p>
            <a:endParaRPr lang="en-US" sz="2800" dirty="0"/>
          </a:p>
          <a:p>
            <a:r>
              <a:rPr lang="en-US" sz="1800" dirty="0"/>
              <a:t>S = Opportunity Size of the Target Market in $ or ₹</a:t>
            </a:r>
          </a:p>
          <a:p>
            <a:r>
              <a:rPr lang="en-US" sz="1800" dirty="0"/>
              <a:t>Q = Opportunity Size of the Target Market in Quantity</a:t>
            </a:r>
          </a:p>
          <a:p>
            <a:pPr>
              <a:buFont typeface="Wingdings" panose="05000000000000000000" pitchFamily="2" charset="2"/>
              <a:buChar char="§"/>
            </a:pPr>
            <a:r>
              <a:rPr lang="en-US" sz="1800" dirty="0"/>
              <a:t>P = Price (in $ or ₹) that the target customers are willing to Pay for Each Unit of Product.</a:t>
            </a:r>
          </a:p>
        </p:txBody>
      </p:sp>
      <p:sp>
        <p:nvSpPr>
          <p:cNvPr id="4" name="Date Placeholder 3"/>
          <p:cNvSpPr>
            <a:spLocks noGrp="1"/>
          </p:cNvSpPr>
          <p:nvPr>
            <p:ph type="dt" sz="half" idx="10"/>
          </p:nvPr>
        </p:nvSpPr>
        <p:spPr/>
        <p:txBody>
          <a:bodyPr/>
          <a:lstStyle/>
          <a:p>
            <a:fld id="{81DAC19A-8ABD-49E5-BC15-67B80AE88BE3}" type="datetime1">
              <a:rPr lang="en-US" altLang="en-US" smtClean="0"/>
              <a:t>4/9/2021</a:t>
            </a:fld>
            <a:endParaRPr lang="en-US" altLang="en-US" dirty="0"/>
          </a:p>
        </p:txBody>
      </p:sp>
      <p:sp>
        <p:nvSpPr>
          <p:cNvPr id="5" name="Footer Placeholder 4"/>
          <p:cNvSpPr>
            <a:spLocks noGrp="1"/>
          </p:cNvSpPr>
          <p:nvPr>
            <p:ph type="ftr" sz="quarter" idx="11"/>
          </p:nvPr>
        </p:nvSpPr>
        <p:spPr/>
        <p:txBody>
          <a:bodyPr/>
          <a:lstStyle/>
          <a:p>
            <a:r>
              <a:rPr lang="en-US" altLang="en-US"/>
              <a:t>Dr. S. K. Majumdar</a:t>
            </a:r>
          </a:p>
        </p:txBody>
      </p:sp>
      <p:sp>
        <p:nvSpPr>
          <p:cNvPr id="6" name="Slide Number Placeholder 5"/>
          <p:cNvSpPr>
            <a:spLocks noGrp="1"/>
          </p:cNvSpPr>
          <p:nvPr>
            <p:ph type="sldNum" sz="quarter" idx="12"/>
          </p:nvPr>
        </p:nvSpPr>
        <p:spPr/>
        <p:txBody>
          <a:bodyPr/>
          <a:lstStyle/>
          <a:p>
            <a:fld id="{D222CBA6-1CB2-48F9-B035-662619D9ED56}" type="slidenum">
              <a:rPr lang="en-US" altLang="en-US" smtClean="0"/>
              <a:pPr/>
              <a:t>21</a:t>
            </a:fld>
            <a:endParaRPr lang="en-US" altLang="en-US"/>
          </a:p>
        </p:txBody>
      </p:sp>
    </p:spTree>
    <p:extLst>
      <p:ext uri="{BB962C8B-B14F-4D97-AF65-F5344CB8AC3E}">
        <p14:creationId xmlns:p14="http://schemas.microsoft.com/office/powerpoint/2010/main" val="1092960345"/>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0"/>
            <a:ext cx="8928991" cy="1484784"/>
          </a:xfrm>
        </p:spPr>
        <p:txBody>
          <a:bodyPr/>
          <a:lstStyle/>
          <a:p>
            <a:r>
              <a:rPr lang="en-US" altLang="en-US" sz="3200" b="1" dirty="0">
                <a:solidFill>
                  <a:srgbClr val="FF0000"/>
                </a:solidFill>
                <a:effectLst>
                  <a:outerShdw blurRad="38100" dist="38100" dir="2700000" algn="tl">
                    <a:srgbClr val="000000">
                      <a:alpha val="43137"/>
                    </a:srgbClr>
                  </a:outerShdw>
                </a:effectLst>
              </a:rPr>
              <a:t>Aspired Market Share in Quantity</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85800" y="1487606"/>
            <a:ext cx="7772400" cy="4608394"/>
          </a:xfrm>
        </p:spPr>
        <p:txBody>
          <a:bodyPr anchor="ctr"/>
          <a:lstStyle/>
          <a:p>
            <a:r>
              <a:rPr lang="en-US" sz="2800" dirty="0"/>
              <a:t>Q</a:t>
            </a:r>
            <a:r>
              <a:rPr lang="en-US" sz="2800" baseline="-25000" dirty="0"/>
              <a:t>A</a:t>
            </a:r>
            <a:r>
              <a:rPr lang="en-US" sz="2800" dirty="0"/>
              <a:t> = Q x F</a:t>
            </a:r>
            <a:r>
              <a:rPr lang="en-US" sz="2800" baseline="-25000" dirty="0"/>
              <a:t>A</a:t>
            </a:r>
            <a:r>
              <a:rPr lang="en-US" sz="2800" dirty="0"/>
              <a:t> Units</a:t>
            </a:r>
          </a:p>
          <a:p>
            <a:endParaRPr lang="en-US" sz="2800" dirty="0"/>
          </a:p>
          <a:p>
            <a:r>
              <a:rPr lang="en-US" sz="1800" dirty="0"/>
              <a:t>Q</a:t>
            </a:r>
            <a:r>
              <a:rPr lang="en-US" sz="1800" baseline="-25000" dirty="0"/>
              <a:t>A</a:t>
            </a:r>
            <a:r>
              <a:rPr lang="en-US" sz="1800" dirty="0"/>
              <a:t> = Aspired Market Share in Quantity </a:t>
            </a:r>
          </a:p>
          <a:p>
            <a:r>
              <a:rPr lang="en-US" sz="1800" dirty="0"/>
              <a:t>F</a:t>
            </a:r>
            <a:r>
              <a:rPr lang="en-US" sz="1800" baseline="-25000" dirty="0"/>
              <a:t>A</a:t>
            </a:r>
            <a:r>
              <a:rPr lang="en-US" sz="1800" dirty="0"/>
              <a:t> = Aspired % of Market Propose to Capture </a:t>
            </a:r>
          </a:p>
        </p:txBody>
      </p:sp>
      <p:sp>
        <p:nvSpPr>
          <p:cNvPr id="4" name="Date Placeholder 3"/>
          <p:cNvSpPr>
            <a:spLocks noGrp="1"/>
          </p:cNvSpPr>
          <p:nvPr>
            <p:ph type="dt" sz="half" idx="10"/>
          </p:nvPr>
        </p:nvSpPr>
        <p:spPr/>
        <p:txBody>
          <a:bodyPr/>
          <a:lstStyle/>
          <a:p>
            <a:fld id="{9BC62B0B-E102-4621-B04A-0F6F5D7E7269}" type="datetime1">
              <a:rPr lang="en-US" altLang="en-US" smtClean="0"/>
              <a:t>4/9/2021</a:t>
            </a:fld>
            <a:endParaRPr lang="en-US" altLang="en-US" dirty="0"/>
          </a:p>
        </p:txBody>
      </p:sp>
      <p:sp>
        <p:nvSpPr>
          <p:cNvPr id="5" name="Footer Placeholder 4"/>
          <p:cNvSpPr>
            <a:spLocks noGrp="1"/>
          </p:cNvSpPr>
          <p:nvPr>
            <p:ph type="ftr" sz="quarter" idx="11"/>
          </p:nvPr>
        </p:nvSpPr>
        <p:spPr/>
        <p:txBody>
          <a:bodyPr/>
          <a:lstStyle/>
          <a:p>
            <a:r>
              <a:rPr lang="en-US" altLang="en-US"/>
              <a:t>Dr. S. K. Majumdar</a:t>
            </a:r>
          </a:p>
        </p:txBody>
      </p:sp>
      <p:sp>
        <p:nvSpPr>
          <p:cNvPr id="6" name="Slide Number Placeholder 5"/>
          <p:cNvSpPr>
            <a:spLocks noGrp="1"/>
          </p:cNvSpPr>
          <p:nvPr>
            <p:ph type="sldNum" sz="quarter" idx="12"/>
          </p:nvPr>
        </p:nvSpPr>
        <p:spPr/>
        <p:txBody>
          <a:bodyPr/>
          <a:lstStyle/>
          <a:p>
            <a:fld id="{D222CBA6-1CB2-48F9-B035-662619D9ED56}" type="slidenum">
              <a:rPr lang="en-US" altLang="en-US" smtClean="0"/>
              <a:pPr/>
              <a:t>22</a:t>
            </a:fld>
            <a:endParaRPr lang="en-US" altLang="en-US"/>
          </a:p>
        </p:txBody>
      </p:sp>
    </p:spTree>
    <p:extLst>
      <p:ext uri="{BB962C8B-B14F-4D97-AF65-F5344CB8AC3E}">
        <p14:creationId xmlns:p14="http://schemas.microsoft.com/office/powerpoint/2010/main" val="3523715205"/>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0"/>
            <a:ext cx="8928991" cy="1484784"/>
          </a:xfrm>
        </p:spPr>
        <p:txBody>
          <a:bodyPr/>
          <a:lstStyle/>
          <a:p>
            <a:r>
              <a:rPr lang="en-US" altLang="en-US" sz="3200" b="1" dirty="0">
                <a:solidFill>
                  <a:srgbClr val="FF0000"/>
                </a:solidFill>
                <a:effectLst>
                  <a:outerShdw blurRad="38100" dist="38100" dir="2700000" algn="tl">
                    <a:srgbClr val="000000">
                      <a:alpha val="43137"/>
                    </a:srgbClr>
                  </a:outerShdw>
                </a:effectLst>
              </a:rPr>
              <a:t>Value of Aspired Slice of Market in $</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85800" y="1487606"/>
            <a:ext cx="7772400" cy="4608394"/>
          </a:xfrm>
        </p:spPr>
        <p:txBody>
          <a:bodyPr anchor="ctr"/>
          <a:lstStyle/>
          <a:p>
            <a:r>
              <a:rPr lang="en-US" sz="2800" dirty="0"/>
              <a:t>V</a:t>
            </a:r>
            <a:r>
              <a:rPr lang="en-US" sz="2800" baseline="-25000" dirty="0"/>
              <a:t>A</a:t>
            </a:r>
            <a:r>
              <a:rPr lang="en-US" sz="2800" dirty="0"/>
              <a:t> = Q</a:t>
            </a:r>
            <a:r>
              <a:rPr lang="en-US" sz="2800" baseline="-25000" dirty="0"/>
              <a:t>A </a:t>
            </a:r>
            <a:r>
              <a:rPr lang="en-US" sz="2800" dirty="0"/>
              <a:t>x P</a:t>
            </a:r>
            <a:r>
              <a:rPr lang="en-US" sz="2800" baseline="-25000" dirty="0"/>
              <a:t>A</a:t>
            </a:r>
            <a:endParaRPr lang="en-US" sz="2800" dirty="0"/>
          </a:p>
          <a:p>
            <a:endParaRPr lang="en-US" sz="2800" dirty="0"/>
          </a:p>
          <a:p>
            <a:r>
              <a:rPr lang="en-US" sz="1800" dirty="0"/>
              <a:t>V</a:t>
            </a:r>
            <a:r>
              <a:rPr lang="en-US" sz="1800" baseline="-25000" dirty="0"/>
              <a:t>A </a:t>
            </a:r>
            <a:r>
              <a:rPr lang="en-US" sz="1800" dirty="0"/>
              <a:t> = Value of Aspired Slice of the Target Market in $</a:t>
            </a:r>
          </a:p>
          <a:p>
            <a:r>
              <a:rPr lang="en-US" sz="1800" dirty="0"/>
              <a:t>Q</a:t>
            </a:r>
            <a:r>
              <a:rPr lang="en-US" sz="1800" baseline="-25000" dirty="0"/>
              <a:t>A</a:t>
            </a:r>
            <a:r>
              <a:rPr lang="en-US" sz="1800" dirty="0"/>
              <a:t> =  Aspired  Market Share in Quantity </a:t>
            </a:r>
          </a:p>
          <a:p>
            <a:r>
              <a:rPr lang="en-US" sz="1800" dirty="0"/>
              <a:t>P</a:t>
            </a:r>
            <a:r>
              <a:rPr lang="en-US" sz="1800" baseline="-25000" dirty="0"/>
              <a:t>A</a:t>
            </a:r>
            <a:r>
              <a:rPr lang="en-US" sz="1800" dirty="0"/>
              <a:t> =  Aspired  Price for Venture’s Product in $ or ₹ </a:t>
            </a:r>
          </a:p>
        </p:txBody>
      </p:sp>
      <p:sp>
        <p:nvSpPr>
          <p:cNvPr id="4" name="Date Placeholder 3"/>
          <p:cNvSpPr>
            <a:spLocks noGrp="1"/>
          </p:cNvSpPr>
          <p:nvPr>
            <p:ph type="dt" sz="half" idx="10"/>
          </p:nvPr>
        </p:nvSpPr>
        <p:spPr/>
        <p:txBody>
          <a:bodyPr/>
          <a:lstStyle/>
          <a:p>
            <a:fld id="{94245F53-C730-47D7-9C2F-AAA5EE0F8041}" type="datetime1">
              <a:rPr lang="en-US" altLang="en-US" smtClean="0"/>
              <a:t>4/9/2021</a:t>
            </a:fld>
            <a:endParaRPr lang="en-US" altLang="en-US" dirty="0"/>
          </a:p>
        </p:txBody>
      </p:sp>
      <p:sp>
        <p:nvSpPr>
          <p:cNvPr id="5" name="Footer Placeholder 4"/>
          <p:cNvSpPr>
            <a:spLocks noGrp="1"/>
          </p:cNvSpPr>
          <p:nvPr>
            <p:ph type="ftr" sz="quarter" idx="11"/>
          </p:nvPr>
        </p:nvSpPr>
        <p:spPr/>
        <p:txBody>
          <a:bodyPr/>
          <a:lstStyle/>
          <a:p>
            <a:r>
              <a:rPr lang="en-US" altLang="en-US"/>
              <a:t>Dr. S. K. Majumdar</a:t>
            </a:r>
          </a:p>
        </p:txBody>
      </p:sp>
      <p:sp>
        <p:nvSpPr>
          <p:cNvPr id="6" name="Slide Number Placeholder 5"/>
          <p:cNvSpPr>
            <a:spLocks noGrp="1"/>
          </p:cNvSpPr>
          <p:nvPr>
            <p:ph type="sldNum" sz="quarter" idx="12"/>
          </p:nvPr>
        </p:nvSpPr>
        <p:spPr/>
        <p:txBody>
          <a:bodyPr/>
          <a:lstStyle/>
          <a:p>
            <a:fld id="{D222CBA6-1CB2-48F9-B035-662619D9ED56}" type="slidenum">
              <a:rPr lang="en-US" altLang="en-US" smtClean="0"/>
              <a:pPr/>
              <a:t>23</a:t>
            </a:fld>
            <a:endParaRPr lang="en-US" altLang="en-US"/>
          </a:p>
        </p:txBody>
      </p:sp>
    </p:spTree>
    <p:extLst>
      <p:ext uri="{BB962C8B-B14F-4D97-AF65-F5344CB8AC3E}">
        <p14:creationId xmlns:p14="http://schemas.microsoft.com/office/powerpoint/2010/main" val="1419318576"/>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0"/>
            <a:ext cx="8928991" cy="1484784"/>
          </a:xfrm>
        </p:spPr>
        <p:txBody>
          <a:bodyPr/>
          <a:lstStyle/>
          <a:p>
            <a:r>
              <a:rPr lang="en-US" sz="3200" b="1" dirty="0">
                <a:solidFill>
                  <a:srgbClr val="FF0000"/>
                </a:solidFill>
                <a:effectLst>
                  <a:outerShdw blurRad="38100" dist="38100" dir="2700000" algn="tl">
                    <a:srgbClr val="000000">
                      <a:alpha val="43137"/>
                    </a:srgbClr>
                  </a:outerShdw>
                </a:effectLst>
              </a:rPr>
              <a:t>Maximum Expected </a:t>
            </a:r>
            <a:r>
              <a:rPr lang="en-US" altLang="en-US" sz="3200" b="1" dirty="0">
                <a:solidFill>
                  <a:srgbClr val="FF0000"/>
                </a:solidFill>
                <a:effectLst>
                  <a:outerShdw blurRad="38100" dist="38100" dir="2700000" algn="tl">
                    <a:srgbClr val="000000">
                      <a:alpha val="43137"/>
                    </a:srgbClr>
                  </a:outerShdw>
                </a:effectLst>
              </a:rPr>
              <a:t>EBITDA in $</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85800" y="1487606"/>
            <a:ext cx="7772400" cy="4608394"/>
          </a:xfrm>
        </p:spPr>
        <p:txBody>
          <a:bodyPr anchor="ctr"/>
          <a:lstStyle/>
          <a:p>
            <a:r>
              <a:rPr lang="en-US" sz="2800" dirty="0"/>
              <a:t>E</a:t>
            </a:r>
            <a:r>
              <a:rPr lang="en-US" sz="2800" baseline="-25000" dirty="0"/>
              <a:t>MAX</a:t>
            </a:r>
            <a:r>
              <a:rPr lang="en-US" sz="2800" dirty="0"/>
              <a:t> = Q </a:t>
            </a:r>
            <a:r>
              <a:rPr lang="en-US" sz="2800" baseline="-25000" dirty="0"/>
              <a:t>Max</a:t>
            </a:r>
            <a:r>
              <a:rPr lang="en-US" sz="2800" dirty="0"/>
              <a:t> x M</a:t>
            </a:r>
            <a:r>
              <a:rPr lang="en-US" sz="2800" baseline="-25000" dirty="0"/>
              <a:t>A</a:t>
            </a:r>
            <a:endParaRPr lang="en-US" sz="2800" dirty="0"/>
          </a:p>
          <a:p>
            <a:endParaRPr lang="en-US" sz="2800" dirty="0"/>
          </a:p>
          <a:p>
            <a:r>
              <a:rPr lang="en-US" sz="1800" dirty="0"/>
              <a:t>E</a:t>
            </a:r>
            <a:r>
              <a:rPr lang="en-US" sz="1800" baseline="-25000" dirty="0"/>
              <a:t>MAX  </a:t>
            </a:r>
            <a:r>
              <a:rPr lang="en-US" sz="1800" dirty="0"/>
              <a:t> = Maximum Expected EBITDA in $</a:t>
            </a:r>
          </a:p>
          <a:p>
            <a:r>
              <a:rPr lang="en-US" sz="1800" dirty="0"/>
              <a:t>Q </a:t>
            </a:r>
            <a:r>
              <a:rPr lang="en-US" sz="1800" baseline="-25000" dirty="0"/>
              <a:t>Max</a:t>
            </a:r>
            <a:r>
              <a:rPr lang="en-US" sz="1800" dirty="0"/>
              <a:t> = Maximum Market Share in Quantity </a:t>
            </a:r>
          </a:p>
          <a:p>
            <a:r>
              <a:rPr lang="en-US" sz="1800" dirty="0"/>
              <a:t>M</a:t>
            </a:r>
            <a:r>
              <a:rPr lang="en-US" sz="1800" baseline="-25000" dirty="0"/>
              <a:t>A</a:t>
            </a:r>
            <a:r>
              <a:rPr lang="en-US" sz="1800" dirty="0"/>
              <a:t> = Aspired Margin in $ or ₹ Per Unit of Sale in $ or </a:t>
            </a:r>
            <a:r>
              <a:rPr lang="en-US" sz="1800" dirty="0">
                <a:cs typeface="Arial" panose="020B0604020202020204" pitchFamily="34" charset="0"/>
              </a:rPr>
              <a:t>₹</a:t>
            </a:r>
            <a:endParaRPr lang="en-US" sz="1800" dirty="0"/>
          </a:p>
        </p:txBody>
      </p:sp>
      <p:sp>
        <p:nvSpPr>
          <p:cNvPr id="4" name="Date Placeholder 3"/>
          <p:cNvSpPr>
            <a:spLocks noGrp="1"/>
          </p:cNvSpPr>
          <p:nvPr>
            <p:ph type="dt" sz="half" idx="10"/>
          </p:nvPr>
        </p:nvSpPr>
        <p:spPr/>
        <p:txBody>
          <a:bodyPr/>
          <a:lstStyle/>
          <a:p>
            <a:fld id="{0B7CC63C-7976-4DCD-8478-E8C2E8C22F62}" type="datetime1">
              <a:rPr lang="en-US" altLang="en-US" smtClean="0"/>
              <a:t>4/9/2021</a:t>
            </a:fld>
            <a:endParaRPr lang="en-US" altLang="en-US" dirty="0"/>
          </a:p>
        </p:txBody>
      </p:sp>
      <p:sp>
        <p:nvSpPr>
          <p:cNvPr id="5" name="Footer Placeholder 4"/>
          <p:cNvSpPr>
            <a:spLocks noGrp="1"/>
          </p:cNvSpPr>
          <p:nvPr>
            <p:ph type="ftr" sz="quarter" idx="11"/>
          </p:nvPr>
        </p:nvSpPr>
        <p:spPr/>
        <p:txBody>
          <a:bodyPr/>
          <a:lstStyle/>
          <a:p>
            <a:r>
              <a:rPr lang="en-US" altLang="en-US"/>
              <a:t>Dr. S. K. Majumdar</a:t>
            </a:r>
          </a:p>
        </p:txBody>
      </p:sp>
      <p:sp>
        <p:nvSpPr>
          <p:cNvPr id="6" name="Slide Number Placeholder 5"/>
          <p:cNvSpPr>
            <a:spLocks noGrp="1"/>
          </p:cNvSpPr>
          <p:nvPr>
            <p:ph type="sldNum" sz="quarter" idx="12"/>
          </p:nvPr>
        </p:nvSpPr>
        <p:spPr/>
        <p:txBody>
          <a:bodyPr/>
          <a:lstStyle/>
          <a:p>
            <a:fld id="{D222CBA6-1CB2-48F9-B035-662619D9ED56}" type="slidenum">
              <a:rPr lang="en-US" altLang="en-US" smtClean="0"/>
              <a:pPr/>
              <a:t>24</a:t>
            </a:fld>
            <a:endParaRPr lang="en-US" altLang="en-US"/>
          </a:p>
        </p:txBody>
      </p:sp>
    </p:spTree>
    <p:extLst>
      <p:ext uri="{BB962C8B-B14F-4D97-AF65-F5344CB8AC3E}">
        <p14:creationId xmlns:p14="http://schemas.microsoft.com/office/powerpoint/2010/main" val="1018280905"/>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0"/>
            <a:ext cx="8928991" cy="1484784"/>
          </a:xfrm>
        </p:spPr>
        <p:txBody>
          <a:bodyPr/>
          <a:lstStyle/>
          <a:p>
            <a:r>
              <a:rPr lang="en-US" sz="3200" b="1" dirty="0">
                <a:solidFill>
                  <a:srgbClr val="FF0000"/>
                </a:solidFill>
                <a:effectLst>
                  <a:outerShdw blurRad="38100" dist="38100" dir="2700000" algn="tl">
                    <a:srgbClr val="000000">
                      <a:alpha val="43137"/>
                    </a:srgbClr>
                  </a:outerShdw>
                </a:effectLst>
              </a:rPr>
              <a:t>Minimum Expected </a:t>
            </a:r>
            <a:r>
              <a:rPr lang="en-US" altLang="en-US" sz="3200" b="1" dirty="0">
                <a:solidFill>
                  <a:srgbClr val="FF0000"/>
                </a:solidFill>
                <a:effectLst>
                  <a:outerShdw blurRad="38100" dist="38100" dir="2700000" algn="tl">
                    <a:srgbClr val="000000">
                      <a:alpha val="43137"/>
                    </a:srgbClr>
                  </a:outerShdw>
                </a:effectLst>
              </a:rPr>
              <a:t>EBITDA in $</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85800" y="1487606"/>
            <a:ext cx="7990656" cy="4608394"/>
          </a:xfrm>
        </p:spPr>
        <p:txBody>
          <a:bodyPr anchor="ctr"/>
          <a:lstStyle/>
          <a:p>
            <a:r>
              <a:rPr lang="en-US" sz="2800" dirty="0"/>
              <a:t>E</a:t>
            </a:r>
            <a:r>
              <a:rPr lang="en-US" sz="2800" baseline="-25000" dirty="0"/>
              <a:t>MIN</a:t>
            </a:r>
            <a:r>
              <a:rPr lang="en-US" sz="2800" dirty="0"/>
              <a:t> = Q </a:t>
            </a:r>
            <a:r>
              <a:rPr lang="en-US" sz="2800" baseline="-25000" dirty="0"/>
              <a:t>Min</a:t>
            </a:r>
            <a:r>
              <a:rPr lang="en-US" sz="2800" dirty="0"/>
              <a:t> x M</a:t>
            </a:r>
            <a:r>
              <a:rPr lang="en-US" sz="2800" baseline="-25000" dirty="0"/>
              <a:t>Min</a:t>
            </a:r>
            <a:endParaRPr lang="en-US" sz="2800" dirty="0"/>
          </a:p>
          <a:p>
            <a:endParaRPr lang="en-US" sz="2800" dirty="0"/>
          </a:p>
          <a:p>
            <a:r>
              <a:rPr lang="en-US" sz="1800" dirty="0"/>
              <a:t>E</a:t>
            </a:r>
            <a:r>
              <a:rPr lang="en-US" sz="1800" baseline="-25000" dirty="0"/>
              <a:t>Min  </a:t>
            </a:r>
            <a:r>
              <a:rPr lang="en-US" sz="1800" dirty="0"/>
              <a:t> = Minimum Expected EBITDA in $</a:t>
            </a:r>
          </a:p>
          <a:p>
            <a:r>
              <a:rPr lang="en-US" sz="1800" dirty="0"/>
              <a:t>Q </a:t>
            </a:r>
            <a:r>
              <a:rPr lang="en-US" sz="1800" baseline="-25000" dirty="0"/>
              <a:t>Min</a:t>
            </a:r>
            <a:r>
              <a:rPr lang="en-US" sz="1800" dirty="0"/>
              <a:t> = Minimum Market Share in Quantity </a:t>
            </a:r>
          </a:p>
          <a:p>
            <a:r>
              <a:rPr lang="en-US" sz="1800" dirty="0"/>
              <a:t>M</a:t>
            </a:r>
            <a:r>
              <a:rPr lang="en-US" sz="1800" baseline="-25000" dirty="0"/>
              <a:t>Min</a:t>
            </a:r>
            <a:r>
              <a:rPr lang="en-US" sz="1800" dirty="0"/>
              <a:t> = Min. Acceptable Margin Per Unit of Sale in $ or ₹ </a:t>
            </a:r>
          </a:p>
        </p:txBody>
      </p:sp>
      <p:sp>
        <p:nvSpPr>
          <p:cNvPr id="4" name="Date Placeholder 3"/>
          <p:cNvSpPr>
            <a:spLocks noGrp="1"/>
          </p:cNvSpPr>
          <p:nvPr>
            <p:ph type="dt" sz="half" idx="10"/>
          </p:nvPr>
        </p:nvSpPr>
        <p:spPr/>
        <p:txBody>
          <a:bodyPr/>
          <a:lstStyle/>
          <a:p>
            <a:fld id="{3CB7494E-86BD-4FFE-A8F8-D121286F485D}" type="datetime1">
              <a:rPr lang="en-US" altLang="en-US" smtClean="0"/>
              <a:t>4/9/2021</a:t>
            </a:fld>
            <a:endParaRPr lang="en-US" altLang="en-US" dirty="0"/>
          </a:p>
        </p:txBody>
      </p:sp>
      <p:sp>
        <p:nvSpPr>
          <p:cNvPr id="5" name="Footer Placeholder 4"/>
          <p:cNvSpPr>
            <a:spLocks noGrp="1"/>
          </p:cNvSpPr>
          <p:nvPr>
            <p:ph type="ftr" sz="quarter" idx="11"/>
          </p:nvPr>
        </p:nvSpPr>
        <p:spPr/>
        <p:txBody>
          <a:bodyPr/>
          <a:lstStyle/>
          <a:p>
            <a:r>
              <a:rPr lang="en-US" altLang="en-US"/>
              <a:t>Dr. S. K. Majumdar</a:t>
            </a:r>
          </a:p>
        </p:txBody>
      </p:sp>
      <p:sp>
        <p:nvSpPr>
          <p:cNvPr id="6" name="Slide Number Placeholder 5"/>
          <p:cNvSpPr>
            <a:spLocks noGrp="1"/>
          </p:cNvSpPr>
          <p:nvPr>
            <p:ph type="sldNum" sz="quarter" idx="12"/>
          </p:nvPr>
        </p:nvSpPr>
        <p:spPr/>
        <p:txBody>
          <a:bodyPr/>
          <a:lstStyle/>
          <a:p>
            <a:fld id="{D222CBA6-1CB2-48F9-B035-662619D9ED56}" type="slidenum">
              <a:rPr lang="en-US" altLang="en-US" smtClean="0"/>
              <a:pPr/>
              <a:t>25</a:t>
            </a:fld>
            <a:endParaRPr lang="en-US" altLang="en-US"/>
          </a:p>
        </p:txBody>
      </p:sp>
      <p:sp>
        <p:nvSpPr>
          <p:cNvPr id="7" name="TextBox 6"/>
          <p:cNvSpPr txBox="1"/>
          <p:nvPr/>
        </p:nvSpPr>
        <p:spPr>
          <a:xfrm>
            <a:off x="971600" y="5456257"/>
            <a:ext cx="7128792" cy="307777"/>
          </a:xfrm>
          <a:prstGeom prst="rect">
            <a:avLst/>
          </a:prstGeom>
          <a:noFill/>
        </p:spPr>
        <p:txBody>
          <a:bodyPr wrap="square" rtlCol="0">
            <a:spAutoFit/>
          </a:bodyPr>
          <a:lstStyle/>
          <a:p>
            <a:pPr algn="l"/>
            <a:r>
              <a:rPr lang="en-US" sz="1400" dirty="0">
                <a:latin typeface="Arial Black" panose="020B0A04020102020204" pitchFamily="34" charset="0"/>
              </a:rPr>
              <a:t>EBITDA = Earnings before interest, tax, depreciation and amortization</a:t>
            </a:r>
          </a:p>
        </p:txBody>
      </p:sp>
    </p:spTree>
    <p:extLst>
      <p:ext uri="{BB962C8B-B14F-4D97-AF65-F5344CB8AC3E}">
        <p14:creationId xmlns:p14="http://schemas.microsoft.com/office/powerpoint/2010/main" val="1405611516"/>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0"/>
            <a:ext cx="8928991" cy="1484784"/>
          </a:xfrm>
        </p:spPr>
        <p:txBody>
          <a:bodyPr/>
          <a:lstStyle/>
          <a:p>
            <a:r>
              <a:rPr lang="en-US" sz="3200" b="1" dirty="0">
                <a:solidFill>
                  <a:srgbClr val="FF0000"/>
                </a:solidFill>
                <a:effectLst>
                  <a:outerShdw blurRad="38100" dist="38100" dir="2700000" algn="tl">
                    <a:srgbClr val="000000">
                      <a:alpha val="43137"/>
                    </a:srgbClr>
                  </a:outerShdw>
                </a:effectLst>
              </a:rPr>
              <a:t>Probability of Success</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85800" y="1487606"/>
            <a:ext cx="7772400" cy="4608394"/>
          </a:xfrm>
        </p:spPr>
        <p:txBody>
          <a:bodyPr anchor="ctr"/>
          <a:lstStyle/>
          <a:p>
            <a:r>
              <a:rPr lang="en-US" sz="2800" dirty="0"/>
              <a:t>P</a:t>
            </a:r>
            <a:r>
              <a:rPr lang="en-US" sz="2800" baseline="-25000" dirty="0"/>
              <a:t>S</a:t>
            </a:r>
            <a:r>
              <a:rPr lang="en-US" sz="2800" dirty="0"/>
              <a:t> =  0.1 to 0.99</a:t>
            </a:r>
          </a:p>
          <a:p>
            <a:endParaRPr lang="en-US" sz="2800" dirty="0"/>
          </a:p>
          <a:p>
            <a:r>
              <a:rPr lang="en-US" sz="2000" dirty="0"/>
              <a:t>Risks are High, if P</a:t>
            </a:r>
            <a:r>
              <a:rPr lang="en-US" sz="2000" baseline="-25000" dirty="0"/>
              <a:t>s</a:t>
            </a:r>
            <a:r>
              <a:rPr lang="en-US" sz="2000" dirty="0"/>
              <a:t>  ≤ 0.5</a:t>
            </a:r>
          </a:p>
          <a:p>
            <a:r>
              <a:rPr lang="en-US" sz="2000" dirty="0"/>
              <a:t>Risks are Less if P</a:t>
            </a:r>
            <a:r>
              <a:rPr lang="en-US" sz="2000" baseline="-25000" dirty="0"/>
              <a:t>s</a:t>
            </a:r>
            <a:r>
              <a:rPr lang="en-US" sz="2000" dirty="0"/>
              <a:t>  ≥ 0.6</a:t>
            </a:r>
          </a:p>
          <a:p>
            <a:r>
              <a:rPr lang="en-US" sz="2000" dirty="0"/>
              <a:t>The Venture is Viable, if the R</a:t>
            </a:r>
            <a:r>
              <a:rPr lang="en-US" sz="2000" baseline="-25000" dirty="0"/>
              <a:t>E</a:t>
            </a:r>
            <a:r>
              <a:rPr lang="en-US" sz="2000" dirty="0"/>
              <a:t>  ≥ All Costs</a:t>
            </a:r>
          </a:p>
          <a:p>
            <a:endParaRPr lang="en-US" sz="2000" dirty="0"/>
          </a:p>
          <a:p>
            <a:endParaRPr lang="en-US" sz="2000" dirty="0"/>
          </a:p>
          <a:p>
            <a:r>
              <a:rPr lang="en-US" sz="2000" dirty="0"/>
              <a:t>R</a:t>
            </a:r>
            <a:r>
              <a:rPr lang="en-US" sz="2000" baseline="-25000" dirty="0"/>
              <a:t>E</a:t>
            </a:r>
            <a:r>
              <a:rPr lang="en-US" sz="2000" dirty="0"/>
              <a:t> = Expected Revenue Per Annum = Q</a:t>
            </a:r>
            <a:r>
              <a:rPr lang="en-US" sz="2000" baseline="-25000" dirty="0"/>
              <a:t>AQ</a:t>
            </a:r>
            <a:r>
              <a:rPr lang="en-US" sz="2000" dirty="0"/>
              <a:t> x P</a:t>
            </a:r>
            <a:r>
              <a:rPr lang="en-US" sz="2000" baseline="-25000" dirty="0"/>
              <a:t>R</a:t>
            </a:r>
          </a:p>
          <a:p>
            <a:r>
              <a:rPr lang="en-US" sz="2000" dirty="0"/>
              <a:t>Q</a:t>
            </a:r>
            <a:r>
              <a:rPr lang="en-US" sz="2000" baseline="-25000" dirty="0"/>
              <a:t>AQ</a:t>
            </a:r>
            <a:r>
              <a:rPr lang="en-US" sz="2000" dirty="0"/>
              <a:t> = Actual Quantity Sold </a:t>
            </a:r>
          </a:p>
          <a:p>
            <a:r>
              <a:rPr lang="en-US" sz="2000" dirty="0"/>
              <a:t>P</a:t>
            </a:r>
            <a:r>
              <a:rPr lang="en-US" sz="2000" baseline="-25000" dirty="0"/>
              <a:t>R  </a:t>
            </a:r>
            <a:r>
              <a:rPr lang="en-US" sz="2000" dirty="0"/>
              <a:t> = Price at which each Unit was sold</a:t>
            </a:r>
          </a:p>
          <a:p>
            <a:endParaRPr lang="en-US" sz="1800" dirty="0"/>
          </a:p>
        </p:txBody>
      </p:sp>
      <p:sp>
        <p:nvSpPr>
          <p:cNvPr id="4" name="Date Placeholder 3"/>
          <p:cNvSpPr>
            <a:spLocks noGrp="1"/>
          </p:cNvSpPr>
          <p:nvPr>
            <p:ph type="dt" sz="half" idx="10"/>
          </p:nvPr>
        </p:nvSpPr>
        <p:spPr/>
        <p:txBody>
          <a:bodyPr/>
          <a:lstStyle/>
          <a:p>
            <a:fld id="{CDECD613-3234-45EB-A694-DAC4C23D81B7}" type="datetime1">
              <a:rPr lang="en-US" altLang="en-US" smtClean="0"/>
              <a:t>4/9/2021</a:t>
            </a:fld>
            <a:endParaRPr lang="en-US" altLang="en-US" dirty="0"/>
          </a:p>
        </p:txBody>
      </p:sp>
      <p:sp>
        <p:nvSpPr>
          <p:cNvPr id="5" name="Footer Placeholder 4"/>
          <p:cNvSpPr>
            <a:spLocks noGrp="1"/>
          </p:cNvSpPr>
          <p:nvPr>
            <p:ph type="ftr" sz="quarter" idx="11"/>
          </p:nvPr>
        </p:nvSpPr>
        <p:spPr/>
        <p:txBody>
          <a:bodyPr/>
          <a:lstStyle/>
          <a:p>
            <a:r>
              <a:rPr lang="en-US" altLang="en-US"/>
              <a:t>Dr. S. K. Majumdar</a:t>
            </a:r>
          </a:p>
        </p:txBody>
      </p:sp>
      <p:sp>
        <p:nvSpPr>
          <p:cNvPr id="6" name="Slide Number Placeholder 5"/>
          <p:cNvSpPr>
            <a:spLocks noGrp="1"/>
          </p:cNvSpPr>
          <p:nvPr>
            <p:ph type="sldNum" sz="quarter" idx="12"/>
          </p:nvPr>
        </p:nvSpPr>
        <p:spPr/>
        <p:txBody>
          <a:bodyPr/>
          <a:lstStyle/>
          <a:p>
            <a:fld id="{D222CBA6-1CB2-48F9-B035-662619D9ED56}" type="slidenum">
              <a:rPr lang="en-US" altLang="en-US" smtClean="0"/>
              <a:pPr/>
              <a:t>26</a:t>
            </a:fld>
            <a:endParaRPr lang="en-US" altLang="en-US"/>
          </a:p>
        </p:txBody>
      </p:sp>
    </p:spTree>
    <p:extLst>
      <p:ext uri="{BB962C8B-B14F-4D97-AF65-F5344CB8AC3E}">
        <p14:creationId xmlns:p14="http://schemas.microsoft.com/office/powerpoint/2010/main" val="3141232505"/>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0"/>
            <a:ext cx="8928991" cy="908720"/>
          </a:xfrm>
        </p:spPr>
        <p:txBody>
          <a:bodyPr/>
          <a:lstStyle/>
          <a:p>
            <a:r>
              <a:rPr lang="en-US" sz="3200" b="1" dirty="0">
                <a:solidFill>
                  <a:srgbClr val="FF0000"/>
                </a:solidFill>
                <a:effectLst>
                  <a:outerShdw blurRad="38100" dist="38100" dir="2700000" algn="tl">
                    <a:srgbClr val="000000">
                      <a:alpha val="43137"/>
                    </a:srgbClr>
                  </a:outerShdw>
                </a:effectLst>
              </a:rPr>
              <a:t>Market Competition</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85800" y="1124744"/>
            <a:ext cx="8206680" cy="4314622"/>
          </a:xfrm>
        </p:spPr>
        <p:txBody>
          <a:bodyPr anchor="ctr"/>
          <a:lstStyle/>
          <a:p>
            <a:r>
              <a:rPr lang="en-US" sz="2400" dirty="0"/>
              <a:t>MC =  0 to 1 </a:t>
            </a:r>
          </a:p>
          <a:p>
            <a:r>
              <a:rPr lang="en-US" sz="2000" dirty="0"/>
              <a:t>0 = No Competition = New Product = Low Awareness</a:t>
            </a:r>
          </a:p>
          <a:p>
            <a:r>
              <a:rPr lang="en-US" sz="1800" dirty="0"/>
              <a:t>Customers are unaware of the product and its benefits and could be difficult to convince and customers might even be reluctant to try.</a:t>
            </a:r>
          </a:p>
          <a:p>
            <a:r>
              <a:rPr lang="en-US" sz="1800" dirty="0"/>
              <a:t>Probability of success is unknown (Low to High).</a:t>
            </a:r>
          </a:p>
          <a:p>
            <a:endParaRPr lang="en-US" sz="1800" dirty="0"/>
          </a:p>
          <a:p>
            <a:r>
              <a:rPr lang="en-US" sz="2000" dirty="0"/>
              <a:t>1 = Highly Competitive </a:t>
            </a:r>
          </a:p>
          <a:p>
            <a:r>
              <a:rPr lang="en-US" sz="1800" dirty="0"/>
              <a:t>Customers are fully aware of the product and its benefits, but might be reluctant to switch.</a:t>
            </a:r>
          </a:p>
          <a:p>
            <a:r>
              <a:rPr lang="en-US" sz="1800" dirty="0"/>
              <a:t>Strategy is differentiation.</a:t>
            </a:r>
          </a:p>
          <a:p>
            <a:r>
              <a:rPr lang="en-US" sz="1800" dirty="0"/>
              <a:t>Probability of success is difficult (Low to Medium). </a:t>
            </a:r>
          </a:p>
        </p:txBody>
      </p:sp>
      <p:sp>
        <p:nvSpPr>
          <p:cNvPr id="4" name="Date Placeholder 3"/>
          <p:cNvSpPr>
            <a:spLocks noGrp="1"/>
          </p:cNvSpPr>
          <p:nvPr>
            <p:ph type="dt" sz="half" idx="10"/>
          </p:nvPr>
        </p:nvSpPr>
        <p:spPr/>
        <p:txBody>
          <a:bodyPr/>
          <a:lstStyle/>
          <a:p>
            <a:fld id="{49FA22F8-0C75-4621-A43B-680BF3AE2354}" type="datetime1">
              <a:rPr lang="en-US" altLang="en-US" smtClean="0"/>
              <a:t>4/9/2021</a:t>
            </a:fld>
            <a:endParaRPr lang="en-US" altLang="en-US" dirty="0"/>
          </a:p>
        </p:txBody>
      </p:sp>
      <p:sp>
        <p:nvSpPr>
          <p:cNvPr id="5" name="Footer Placeholder 4"/>
          <p:cNvSpPr>
            <a:spLocks noGrp="1"/>
          </p:cNvSpPr>
          <p:nvPr>
            <p:ph type="ftr" sz="quarter" idx="11"/>
          </p:nvPr>
        </p:nvSpPr>
        <p:spPr/>
        <p:txBody>
          <a:bodyPr/>
          <a:lstStyle/>
          <a:p>
            <a:r>
              <a:rPr lang="en-US" altLang="en-US"/>
              <a:t>Dr. S. K. Majumdar</a:t>
            </a:r>
          </a:p>
        </p:txBody>
      </p:sp>
      <p:sp>
        <p:nvSpPr>
          <p:cNvPr id="6" name="Slide Number Placeholder 5"/>
          <p:cNvSpPr>
            <a:spLocks noGrp="1"/>
          </p:cNvSpPr>
          <p:nvPr>
            <p:ph type="sldNum" sz="quarter" idx="12"/>
          </p:nvPr>
        </p:nvSpPr>
        <p:spPr/>
        <p:txBody>
          <a:bodyPr/>
          <a:lstStyle/>
          <a:p>
            <a:fld id="{D222CBA6-1CB2-48F9-B035-662619D9ED56}" type="slidenum">
              <a:rPr lang="en-US" altLang="en-US" smtClean="0"/>
              <a:pPr/>
              <a:t>27</a:t>
            </a:fld>
            <a:endParaRPr lang="en-US" altLang="en-US"/>
          </a:p>
        </p:txBody>
      </p:sp>
      <p:sp>
        <p:nvSpPr>
          <p:cNvPr id="9" name="Horizontal Scroll 8"/>
          <p:cNvSpPr/>
          <p:nvPr/>
        </p:nvSpPr>
        <p:spPr bwMode="auto">
          <a:xfrm>
            <a:off x="467544" y="5229200"/>
            <a:ext cx="8676456" cy="1144457"/>
          </a:xfrm>
          <a:prstGeom prst="horizontalScroll">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l"/>
            <a:r>
              <a:rPr lang="en-US" sz="1800" dirty="0">
                <a:latin typeface="Arial Black" panose="020B0A04020102020204" pitchFamily="34" charset="0"/>
              </a:rPr>
              <a:t>Entrepreneurs and Experts might differ in their Probability Estimation. A matter personal Judgment and Gut Feelings.</a:t>
            </a:r>
          </a:p>
        </p:txBody>
      </p:sp>
    </p:spTree>
    <p:extLst>
      <p:ext uri="{BB962C8B-B14F-4D97-AF65-F5344CB8AC3E}">
        <p14:creationId xmlns:p14="http://schemas.microsoft.com/office/powerpoint/2010/main" val="2851031354"/>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9144000" cy="824508"/>
          </a:xfrm>
        </p:spPr>
        <p:txBody>
          <a:bodyPr/>
          <a:lstStyle/>
          <a:p>
            <a:r>
              <a:rPr lang="en-US" sz="3200" dirty="0"/>
              <a:t>Business Development Strategy Matrix</a:t>
            </a:r>
          </a:p>
        </p:txBody>
      </p:sp>
      <p:sp>
        <p:nvSpPr>
          <p:cNvPr id="3" name="Content Placeholder 2"/>
          <p:cNvSpPr>
            <a:spLocks noGrp="1"/>
          </p:cNvSpPr>
          <p:nvPr>
            <p:ph idx="1"/>
          </p:nvPr>
        </p:nvSpPr>
        <p:spPr>
          <a:xfrm>
            <a:off x="-18256" y="639009"/>
            <a:ext cx="9036496" cy="1132066"/>
          </a:xfrm>
        </p:spPr>
        <p:txBody>
          <a:bodyPr/>
          <a:lstStyle/>
          <a:p>
            <a:r>
              <a:rPr lang="en-US" sz="1600" dirty="0"/>
              <a:t>An Entrepreneur might Enter in a Market either with a Reinvented Product/ Service or Totally a New Product/ Service. And market might be Either an Existing Market or a New Market. This leads to 4 Different Combination and calls for 4 Different Business Development (Market Penetration) Strategy:</a:t>
            </a:r>
          </a:p>
        </p:txBody>
      </p:sp>
      <p:sp>
        <p:nvSpPr>
          <p:cNvPr id="4" name="Date Placeholder 3"/>
          <p:cNvSpPr>
            <a:spLocks noGrp="1"/>
          </p:cNvSpPr>
          <p:nvPr>
            <p:ph type="dt" sz="half" idx="10"/>
          </p:nvPr>
        </p:nvSpPr>
        <p:spPr/>
        <p:txBody>
          <a:bodyPr/>
          <a:lstStyle/>
          <a:p>
            <a:fld id="{A59BBCB6-44C5-4506-BF7E-E1A024DEF53F}" type="datetime1">
              <a:rPr lang="en-US" altLang="en-US" smtClean="0"/>
              <a:t>4/9/2021</a:t>
            </a:fld>
            <a:endParaRPr lang="en-US" altLang="en-US" dirty="0"/>
          </a:p>
        </p:txBody>
      </p:sp>
      <p:sp>
        <p:nvSpPr>
          <p:cNvPr id="5" name="Footer Placeholder 4"/>
          <p:cNvSpPr>
            <a:spLocks noGrp="1"/>
          </p:cNvSpPr>
          <p:nvPr>
            <p:ph type="ftr" sz="quarter" idx="11"/>
          </p:nvPr>
        </p:nvSpPr>
        <p:spPr/>
        <p:txBody>
          <a:bodyPr/>
          <a:lstStyle/>
          <a:p>
            <a:r>
              <a:rPr lang="en-US" altLang="en-US"/>
              <a:t>Dr. S. K. Majumdar</a:t>
            </a:r>
          </a:p>
        </p:txBody>
      </p:sp>
      <p:sp>
        <p:nvSpPr>
          <p:cNvPr id="6" name="Slide Number Placeholder 5"/>
          <p:cNvSpPr>
            <a:spLocks noGrp="1"/>
          </p:cNvSpPr>
          <p:nvPr>
            <p:ph type="sldNum" sz="quarter" idx="12"/>
          </p:nvPr>
        </p:nvSpPr>
        <p:spPr/>
        <p:txBody>
          <a:bodyPr/>
          <a:lstStyle/>
          <a:p>
            <a:fld id="{D222CBA6-1CB2-48F9-B035-662619D9ED56}" type="slidenum">
              <a:rPr lang="en-US" altLang="en-US" smtClean="0"/>
              <a:pPr/>
              <a:t>28</a:t>
            </a:fld>
            <a:endParaRPr lang="en-US" altLang="en-US"/>
          </a:p>
        </p:txBody>
      </p:sp>
      <p:grpSp>
        <p:nvGrpSpPr>
          <p:cNvPr id="32" name="Group 31"/>
          <p:cNvGrpSpPr/>
          <p:nvPr/>
        </p:nvGrpSpPr>
        <p:grpSpPr>
          <a:xfrm>
            <a:off x="899592" y="1772816"/>
            <a:ext cx="6478488" cy="4248472"/>
            <a:chOff x="685800" y="1916832"/>
            <a:chExt cx="6478488" cy="4248472"/>
          </a:xfrm>
        </p:grpSpPr>
        <p:sp>
          <p:nvSpPr>
            <p:cNvPr id="7" name="Rectangle 6"/>
            <p:cNvSpPr/>
            <p:nvPr/>
          </p:nvSpPr>
          <p:spPr bwMode="auto">
            <a:xfrm>
              <a:off x="2195736" y="2910627"/>
              <a:ext cx="4320480" cy="2963416"/>
            </a:xfrm>
            <a:prstGeom prst="rect">
              <a:avLst/>
            </a:prstGeom>
            <a:noFill/>
            <a:ln w="38100" cap="flat" cmpd="sng" algn="ctr">
              <a:solidFill>
                <a:schemeClr val="tx1">
                  <a:lumMod val="95000"/>
                  <a:lumOff val="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cxnSp>
          <p:nvCxnSpPr>
            <p:cNvPr id="9" name="Straight Connector 8"/>
            <p:cNvCxnSpPr>
              <a:stCxn id="15" idx="2"/>
              <a:endCxn id="7" idx="2"/>
            </p:cNvCxnSpPr>
            <p:nvPr/>
          </p:nvCxnSpPr>
          <p:spPr bwMode="auto">
            <a:xfrm>
              <a:off x="4319972" y="2594521"/>
              <a:ext cx="36004" cy="3279522"/>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a:endCxn id="7" idx="3"/>
            </p:cNvCxnSpPr>
            <p:nvPr/>
          </p:nvCxnSpPr>
          <p:spPr bwMode="auto">
            <a:xfrm>
              <a:off x="1835696" y="4392335"/>
              <a:ext cx="4680520" cy="0"/>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a:off x="3275856" y="2132856"/>
              <a:ext cx="2088232" cy="461665"/>
            </a:xfrm>
            <a:prstGeom prst="rect">
              <a:avLst/>
            </a:prstGeom>
            <a:noFill/>
          </p:spPr>
          <p:txBody>
            <a:bodyPr wrap="square" rtlCol="0">
              <a:spAutoFit/>
            </a:bodyPr>
            <a:lstStyle/>
            <a:p>
              <a:pPr algn="ctr"/>
              <a:r>
                <a:rPr lang="en-US" spc="600" dirty="0">
                  <a:latin typeface="Arial Black" panose="020B0A04020102020204" pitchFamily="34" charset="0"/>
                </a:rPr>
                <a:t>Market</a:t>
              </a:r>
            </a:p>
          </p:txBody>
        </p:sp>
        <p:sp>
          <p:nvSpPr>
            <p:cNvPr id="16" name="TextBox 15"/>
            <p:cNvSpPr txBox="1"/>
            <p:nvPr/>
          </p:nvSpPr>
          <p:spPr>
            <a:xfrm>
              <a:off x="2685477" y="2514382"/>
              <a:ext cx="1094435" cy="338554"/>
            </a:xfrm>
            <a:prstGeom prst="rect">
              <a:avLst/>
            </a:prstGeom>
            <a:noFill/>
          </p:spPr>
          <p:txBody>
            <a:bodyPr wrap="square" rtlCol="0">
              <a:spAutoFit/>
            </a:bodyPr>
            <a:lstStyle/>
            <a:p>
              <a:r>
                <a:rPr lang="en-US" sz="1600" dirty="0">
                  <a:latin typeface="Arial Black" panose="020B0A04020102020204" pitchFamily="34" charset="0"/>
                </a:rPr>
                <a:t>Existing</a:t>
              </a:r>
            </a:p>
          </p:txBody>
        </p:sp>
        <p:sp>
          <p:nvSpPr>
            <p:cNvPr id="17" name="TextBox 16"/>
            <p:cNvSpPr txBox="1"/>
            <p:nvPr/>
          </p:nvSpPr>
          <p:spPr>
            <a:xfrm>
              <a:off x="4932040" y="2514382"/>
              <a:ext cx="1094435" cy="338554"/>
            </a:xfrm>
            <a:prstGeom prst="rect">
              <a:avLst/>
            </a:prstGeom>
            <a:noFill/>
          </p:spPr>
          <p:txBody>
            <a:bodyPr wrap="square" rtlCol="0">
              <a:spAutoFit/>
            </a:bodyPr>
            <a:lstStyle/>
            <a:p>
              <a:pPr algn="ctr"/>
              <a:r>
                <a:rPr lang="en-US" sz="1600" dirty="0">
                  <a:latin typeface="Arial Black" panose="020B0A04020102020204" pitchFamily="34" charset="0"/>
                </a:rPr>
                <a:t>New</a:t>
              </a:r>
            </a:p>
          </p:txBody>
        </p:sp>
        <p:sp>
          <p:nvSpPr>
            <p:cNvPr id="18" name="TextBox 17"/>
            <p:cNvSpPr txBox="1"/>
            <p:nvPr/>
          </p:nvSpPr>
          <p:spPr>
            <a:xfrm rot="16200000">
              <a:off x="1227213" y="5124772"/>
              <a:ext cx="1454475" cy="338554"/>
            </a:xfrm>
            <a:prstGeom prst="rect">
              <a:avLst/>
            </a:prstGeom>
            <a:noFill/>
          </p:spPr>
          <p:txBody>
            <a:bodyPr wrap="square" rtlCol="0">
              <a:spAutoFit/>
            </a:bodyPr>
            <a:lstStyle/>
            <a:p>
              <a:r>
                <a:rPr lang="en-US" sz="1600" dirty="0">
                  <a:latin typeface="Arial Black" panose="020B0A04020102020204" pitchFamily="34" charset="0"/>
                </a:rPr>
                <a:t>Renovated</a:t>
              </a:r>
            </a:p>
          </p:txBody>
        </p:sp>
        <p:sp>
          <p:nvSpPr>
            <p:cNvPr id="19" name="TextBox 18"/>
            <p:cNvSpPr txBox="1"/>
            <p:nvPr/>
          </p:nvSpPr>
          <p:spPr>
            <a:xfrm rot="16200000">
              <a:off x="1061711" y="3468589"/>
              <a:ext cx="1742508" cy="338554"/>
            </a:xfrm>
            <a:prstGeom prst="rect">
              <a:avLst/>
            </a:prstGeom>
            <a:noFill/>
          </p:spPr>
          <p:txBody>
            <a:bodyPr wrap="square" rtlCol="0">
              <a:spAutoFit/>
            </a:bodyPr>
            <a:lstStyle/>
            <a:p>
              <a:pPr algn="ctr"/>
              <a:r>
                <a:rPr lang="en-US" sz="1600" dirty="0">
                  <a:latin typeface="Arial Black" panose="020B0A04020102020204" pitchFamily="34" charset="0"/>
                </a:rPr>
                <a:t>Totally New</a:t>
              </a:r>
            </a:p>
          </p:txBody>
        </p:sp>
        <p:sp>
          <p:nvSpPr>
            <p:cNvPr id="20" name="TextBox 19"/>
            <p:cNvSpPr txBox="1"/>
            <p:nvPr/>
          </p:nvSpPr>
          <p:spPr>
            <a:xfrm rot="16200000">
              <a:off x="92696" y="3990256"/>
              <a:ext cx="2304254" cy="461665"/>
            </a:xfrm>
            <a:prstGeom prst="rect">
              <a:avLst/>
            </a:prstGeom>
            <a:noFill/>
          </p:spPr>
          <p:txBody>
            <a:bodyPr wrap="square" rtlCol="0">
              <a:spAutoFit/>
            </a:bodyPr>
            <a:lstStyle/>
            <a:p>
              <a:pPr algn="ctr"/>
              <a:r>
                <a:rPr lang="en-US" spc="600" dirty="0">
                  <a:latin typeface="Arial Black" panose="020B0A04020102020204" pitchFamily="34" charset="0"/>
                </a:rPr>
                <a:t>Product</a:t>
              </a:r>
            </a:p>
          </p:txBody>
        </p:sp>
        <p:sp>
          <p:nvSpPr>
            <p:cNvPr id="21" name="TextBox 20"/>
            <p:cNvSpPr txBox="1"/>
            <p:nvPr/>
          </p:nvSpPr>
          <p:spPr>
            <a:xfrm>
              <a:off x="2339752" y="4931876"/>
              <a:ext cx="1872208" cy="369332"/>
            </a:xfrm>
            <a:prstGeom prst="rect">
              <a:avLst/>
            </a:prstGeom>
            <a:noFill/>
          </p:spPr>
          <p:txBody>
            <a:bodyPr wrap="square" rtlCol="0">
              <a:spAutoFit/>
            </a:bodyPr>
            <a:lstStyle/>
            <a:p>
              <a:r>
                <a:rPr lang="en-US" sz="1800" dirty="0">
                  <a:latin typeface="Arial Black" panose="020B0A04020102020204" pitchFamily="34" charset="0"/>
                </a:rPr>
                <a:t>Replacement</a:t>
              </a:r>
            </a:p>
          </p:txBody>
        </p:sp>
        <p:sp>
          <p:nvSpPr>
            <p:cNvPr id="22" name="TextBox 21"/>
            <p:cNvSpPr txBox="1"/>
            <p:nvPr/>
          </p:nvSpPr>
          <p:spPr>
            <a:xfrm>
              <a:off x="4427984" y="4725144"/>
              <a:ext cx="1872208" cy="646331"/>
            </a:xfrm>
            <a:prstGeom prst="rect">
              <a:avLst/>
            </a:prstGeom>
            <a:noFill/>
          </p:spPr>
          <p:txBody>
            <a:bodyPr wrap="square" rtlCol="0">
              <a:spAutoFit/>
            </a:bodyPr>
            <a:lstStyle/>
            <a:p>
              <a:pPr algn="ctr"/>
              <a:r>
                <a:rPr lang="en-US" sz="1800" dirty="0">
                  <a:latin typeface="Arial Black" panose="020B0A04020102020204" pitchFamily="34" charset="0"/>
                </a:rPr>
                <a:t>Market Expansion</a:t>
              </a:r>
            </a:p>
          </p:txBody>
        </p:sp>
        <p:sp>
          <p:nvSpPr>
            <p:cNvPr id="24" name="TextBox 23"/>
            <p:cNvSpPr txBox="1"/>
            <p:nvPr/>
          </p:nvSpPr>
          <p:spPr>
            <a:xfrm>
              <a:off x="2339752" y="3356992"/>
              <a:ext cx="1872208" cy="646331"/>
            </a:xfrm>
            <a:prstGeom prst="rect">
              <a:avLst/>
            </a:prstGeom>
            <a:noFill/>
          </p:spPr>
          <p:txBody>
            <a:bodyPr wrap="square" rtlCol="0">
              <a:spAutoFit/>
            </a:bodyPr>
            <a:lstStyle/>
            <a:p>
              <a:pPr algn="ctr"/>
              <a:r>
                <a:rPr lang="en-US" sz="1800" dirty="0">
                  <a:latin typeface="Arial Black" panose="020B0A04020102020204" pitchFamily="34" charset="0"/>
                </a:rPr>
                <a:t>Customer Development</a:t>
              </a:r>
            </a:p>
          </p:txBody>
        </p:sp>
        <p:sp>
          <p:nvSpPr>
            <p:cNvPr id="25" name="TextBox 24"/>
            <p:cNvSpPr txBox="1"/>
            <p:nvPr/>
          </p:nvSpPr>
          <p:spPr>
            <a:xfrm>
              <a:off x="4355976" y="3851756"/>
              <a:ext cx="2096616" cy="369332"/>
            </a:xfrm>
            <a:prstGeom prst="rect">
              <a:avLst/>
            </a:prstGeom>
            <a:noFill/>
          </p:spPr>
          <p:txBody>
            <a:bodyPr wrap="square" rtlCol="0">
              <a:spAutoFit/>
            </a:bodyPr>
            <a:lstStyle/>
            <a:p>
              <a:pPr algn="ctr"/>
              <a:r>
                <a:rPr lang="en-US" sz="1800" dirty="0">
                  <a:latin typeface="Arial Black" panose="020B0A04020102020204" pitchFamily="34" charset="0"/>
                </a:rPr>
                <a:t>(Virgin Market)</a:t>
              </a:r>
            </a:p>
          </p:txBody>
        </p:sp>
        <p:sp>
          <p:nvSpPr>
            <p:cNvPr id="26" name="TextBox 25"/>
            <p:cNvSpPr txBox="1"/>
            <p:nvPr/>
          </p:nvSpPr>
          <p:spPr>
            <a:xfrm>
              <a:off x="4499992" y="3212976"/>
              <a:ext cx="1872208" cy="646331"/>
            </a:xfrm>
            <a:prstGeom prst="rect">
              <a:avLst/>
            </a:prstGeom>
            <a:noFill/>
          </p:spPr>
          <p:txBody>
            <a:bodyPr wrap="square" rtlCol="0">
              <a:spAutoFit/>
            </a:bodyPr>
            <a:lstStyle/>
            <a:p>
              <a:pPr algn="ctr"/>
              <a:r>
                <a:rPr lang="en-US" sz="1800" dirty="0">
                  <a:latin typeface="Arial Black" panose="020B0A04020102020204" pitchFamily="34" charset="0"/>
                </a:rPr>
                <a:t>Market * Development</a:t>
              </a:r>
            </a:p>
          </p:txBody>
        </p:sp>
        <p:sp>
          <p:nvSpPr>
            <p:cNvPr id="31" name="Rectangle 30"/>
            <p:cNvSpPr/>
            <p:nvPr/>
          </p:nvSpPr>
          <p:spPr bwMode="auto">
            <a:xfrm>
              <a:off x="685800" y="1916832"/>
              <a:ext cx="6478488" cy="4248472"/>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grpSp>
      <p:sp>
        <p:nvSpPr>
          <p:cNvPr id="33" name="Line Callout 1 (Border and Accent Bar) 32"/>
          <p:cNvSpPr/>
          <p:nvPr/>
        </p:nvSpPr>
        <p:spPr bwMode="auto">
          <a:xfrm>
            <a:off x="6982544" y="2175892"/>
            <a:ext cx="1837928" cy="2477244"/>
          </a:xfrm>
          <a:prstGeom prst="accentBorderCallout1">
            <a:avLst>
              <a:gd name="adj1" fmla="val 18750"/>
              <a:gd name="adj2" fmla="val -5318"/>
              <a:gd name="adj3" fmla="val 52391"/>
              <a:gd name="adj4" fmla="val -24011"/>
            </a:avLst>
          </a:prstGeom>
          <a:solidFill>
            <a:srgbClr val="FFFF99"/>
          </a:solidFill>
          <a:ln w="28575" cap="flat" cmpd="sng" algn="ctr">
            <a:solidFill>
              <a:schemeClr val="tx1">
                <a:lumMod val="95000"/>
                <a:lumOff val="5000"/>
              </a:schemeClr>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Black" panose="020B0A04020102020204" pitchFamily="34" charset="0"/>
              </a:rPr>
              <a:t>Development of Market</a:t>
            </a:r>
            <a:r>
              <a:rPr kumimoji="0" lang="en-US" sz="1400" b="0" i="0" u="none" strike="noStrike" cap="none" normalizeH="0" dirty="0">
                <a:ln>
                  <a:noFill/>
                </a:ln>
                <a:solidFill>
                  <a:schemeClr val="tx1"/>
                </a:solidFill>
                <a:effectLst/>
                <a:latin typeface="Arial Black" panose="020B0A04020102020204" pitchFamily="34" charset="0"/>
              </a:rPr>
              <a:t> </a:t>
            </a:r>
            <a:r>
              <a:rPr kumimoji="0" lang="en-US" sz="1400" b="0" i="0" u="none" strike="noStrike" cap="none" normalizeH="0" baseline="0" dirty="0">
                <a:ln>
                  <a:noFill/>
                </a:ln>
                <a:solidFill>
                  <a:schemeClr val="tx1"/>
                </a:solidFill>
                <a:effectLst/>
                <a:latin typeface="Arial Black" panose="020B0A04020102020204" pitchFamily="34" charset="0"/>
              </a:rPr>
              <a:t> Infrastructure</a:t>
            </a:r>
            <a:r>
              <a:rPr kumimoji="0" lang="en-US" sz="1400" b="0" i="0" u="none" strike="noStrike" cap="none" normalizeH="0" dirty="0">
                <a:ln>
                  <a:noFill/>
                </a:ln>
                <a:solidFill>
                  <a:schemeClr val="tx1"/>
                </a:solidFill>
                <a:effectLst/>
                <a:latin typeface="Arial Black" panose="020B0A04020102020204" pitchFamily="34" charset="0"/>
              </a:rPr>
              <a:t> + Supply and Distribution Chains</a:t>
            </a:r>
            <a:r>
              <a:rPr kumimoji="0" lang="en-US" sz="1400" b="0" i="0" u="none" strike="noStrike" cap="none" normalizeH="0" baseline="0" dirty="0">
                <a:ln>
                  <a:noFill/>
                </a:ln>
                <a:solidFill>
                  <a:schemeClr val="tx1"/>
                </a:solidFill>
                <a:effectLst/>
                <a:latin typeface="Arial Black" panose="020B0A04020102020204" pitchFamily="34" charset="0"/>
              </a:rPr>
              <a:t> + Customer Discovery &amp;  Winning</a:t>
            </a:r>
          </a:p>
        </p:txBody>
      </p:sp>
    </p:spTree>
    <p:extLst>
      <p:ext uri="{BB962C8B-B14F-4D97-AF65-F5344CB8AC3E}">
        <p14:creationId xmlns:p14="http://schemas.microsoft.com/office/powerpoint/2010/main" val="567105634"/>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48BF992-7BE2-4BFC-AA55-FC7CD51DF140}" type="datetime1">
              <a:rPr lang="en-US" smtClean="0"/>
              <a:t>4/9/2021</a:t>
            </a:fld>
            <a:endParaRPr lang="en-US"/>
          </a:p>
        </p:txBody>
      </p:sp>
      <p:sp>
        <p:nvSpPr>
          <p:cNvPr id="4" name="Footer Placeholder 3"/>
          <p:cNvSpPr>
            <a:spLocks noGrp="1"/>
          </p:cNvSpPr>
          <p:nvPr>
            <p:ph type="ftr" sz="quarter" idx="11"/>
          </p:nvPr>
        </p:nvSpPr>
        <p:spPr/>
        <p:txBody>
          <a:bodyPr/>
          <a:lstStyle/>
          <a:p>
            <a:pPr>
              <a:defRPr/>
            </a:pPr>
            <a:r>
              <a:rPr lang="en-US"/>
              <a:t>Dr. S. K. Majumdar</a:t>
            </a:r>
          </a:p>
        </p:txBody>
      </p:sp>
      <p:sp>
        <p:nvSpPr>
          <p:cNvPr id="5" name="Slide Number Placeholder 4"/>
          <p:cNvSpPr>
            <a:spLocks noGrp="1"/>
          </p:cNvSpPr>
          <p:nvPr>
            <p:ph type="sldNum" sz="quarter" idx="12"/>
          </p:nvPr>
        </p:nvSpPr>
        <p:spPr/>
        <p:txBody>
          <a:bodyPr/>
          <a:lstStyle/>
          <a:p>
            <a:fld id="{0C7B0F89-9E8A-46DD-BCC8-540B268DEEF3}" type="slidenum">
              <a:rPr lang="en-US" altLang="en-US" smtClean="0"/>
              <a:pPr/>
              <a:t>29</a:t>
            </a:fld>
            <a:endParaRPr lang="en-US" altLang="en-US"/>
          </a:p>
        </p:txBody>
      </p:sp>
      <p:sp>
        <p:nvSpPr>
          <p:cNvPr id="7" name="Title 6"/>
          <p:cNvSpPr>
            <a:spLocks noGrp="1"/>
          </p:cNvSpPr>
          <p:nvPr>
            <p:ph type="title"/>
          </p:nvPr>
        </p:nvSpPr>
        <p:spPr>
          <a:xfrm>
            <a:off x="539552" y="260648"/>
            <a:ext cx="8208912" cy="720080"/>
          </a:xfrm>
        </p:spPr>
        <p:txBody>
          <a:bodyPr/>
          <a:lstStyle/>
          <a:p>
            <a:r>
              <a:rPr lang="en-US" sz="3200" dirty="0">
                <a:latin typeface="Arial Black" panose="020B0A04020102020204" pitchFamily="34" charset="0"/>
              </a:rPr>
              <a:t>9 Blocks of Business Model Canvas</a:t>
            </a:r>
          </a:p>
        </p:txBody>
      </p:sp>
      <p:grpSp>
        <p:nvGrpSpPr>
          <p:cNvPr id="16" name="Group 15">
            <a:extLst>
              <a:ext uri="{FF2B5EF4-FFF2-40B4-BE49-F238E27FC236}">
                <a16:creationId xmlns:a16="http://schemas.microsoft.com/office/drawing/2014/main" id="{D3F2A5EB-9135-4B9B-AA5E-D73253544002}"/>
              </a:ext>
            </a:extLst>
          </p:cNvPr>
          <p:cNvGrpSpPr/>
          <p:nvPr/>
        </p:nvGrpSpPr>
        <p:grpSpPr>
          <a:xfrm>
            <a:off x="362262" y="980728"/>
            <a:ext cx="8324538" cy="5195664"/>
            <a:chOff x="362262" y="1052736"/>
            <a:chExt cx="8324538" cy="5195664"/>
          </a:xfrm>
        </p:grpSpPr>
        <p:pic>
          <p:nvPicPr>
            <p:cNvPr id="6" name="Picture 5"/>
            <p:cNvPicPr>
              <a:picLocks noChangeAspect="1"/>
            </p:cNvPicPr>
            <p:nvPr/>
          </p:nvPicPr>
          <p:blipFill>
            <a:blip r:embed="rId2"/>
            <a:stretch>
              <a:fillRect/>
            </a:stretch>
          </p:blipFill>
          <p:spPr>
            <a:xfrm>
              <a:off x="362262" y="1052736"/>
              <a:ext cx="8324538" cy="4534749"/>
            </a:xfrm>
            <a:prstGeom prst="rect">
              <a:avLst/>
            </a:prstGeom>
            <a:noFill/>
          </p:spPr>
        </p:pic>
        <p:sp>
          <p:nvSpPr>
            <p:cNvPr id="8" name="Rectangle 7">
              <a:extLst>
                <a:ext uri="{FF2B5EF4-FFF2-40B4-BE49-F238E27FC236}">
                  <a16:creationId xmlns:a16="http://schemas.microsoft.com/office/drawing/2014/main" id="{AF28EF1D-70AF-42F1-9D14-54DAAD1FB34C}"/>
                </a:ext>
              </a:extLst>
            </p:cNvPr>
            <p:cNvSpPr/>
            <p:nvPr/>
          </p:nvSpPr>
          <p:spPr bwMode="auto">
            <a:xfrm>
              <a:off x="4067944" y="2564904"/>
              <a:ext cx="1080120" cy="72383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Times New Roman" panose="02020603050405020304" pitchFamily="18" charset="0"/>
              </a:endParaRPr>
            </a:p>
          </p:txBody>
        </p:sp>
        <p:sp>
          <p:nvSpPr>
            <p:cNvPr id="2" name="TextBox 1">
              <a:extLst>
                <a:ext uri="{FF2B5EF4-FFF2-40B4-BE49-F238E27FC236}">
                  <a16:creationId xmlns:a16="http://schemas.microsoft.com/office/drawing/2014/main" id="{8460E59C-027F-4CCC-9DB7-5FBF7D4E52D2}"/>
                </a:ext>
              </a:extLst>
            </p:cNvPr>
            <p:cNvSpPr txBox="1"/>
            <p:nvPr/>
          </p:nvSpPr>
          <p:spPr>
            <a:xfrm>
              <a:off x="3707904" y="2492896"/>
              <a:ext cx="1800200" cy="707886"/>
            </a:xfrm>
            <a:prstGeom prst="rect">
              <a:avLst/>
            </a:prstGeom>
            <a:noFill/>
          </p:spPr>
          <p:txBody>
            <a:bodyPr wrap="square" rtlCol="0">
              <a:spAutoFit/>
            </a:bodyPr>
            <a:lstStyle/>
            <a:p>
              <a:pPr algn="ctr"/>
              <a:r>
                <a:rPr lang="en-IN" sz="2000" b="1" dirty="0">
                  <a:solidFill>
                    <a:srgbClr val="FF0000"/>
                  </a:solidFill>
                  <a:effectLst>
                    <a:outerShdw blurRad="38100" dist="38100" dir="2700000" algn="tl">
                      <a:srgbClr val="000000">
                        <a:alpha val="43137"/>
                      </a:srgbClr>
                    </a:outerShdw>
                  </a:effectLst>
                  <a:latin typeface="Arial Black" panose="020B0A04020102020204" pitchFamily="34" charset="0"/>
                </a:rPr>
                <a:t>Venture  Idea</a:t>
              </a:r>
            </a:p>
          </p:txBody>
        </p:sp>
        <p:sp>
          <p:nvSpPr>
            <p:cNvPr id="9" name="Scroll: Horizontal 8">
              <a:extLst>
                <a:ext uri="{FF2B5EF4-FFF2-40B4-BE49-F238E27FC236}">
                  <a16:creationId xmlns:a16="http://schemas.microsoft.com/office/drawing/2014/main" id="{320B7BDE-A7F1-4B41-9292-08F4B023D10D}"/>
                </a:ext>
              </a:extLst>
            </p:cNvPr>
            <p:cNvSpPr/>
            <p:nvPr/>
          </p:nvSpPr>
          <p:spPr bwMode="auto">
            <a:xfrm>
              <a:off x="611560" y="5517232"/>
              <a:ext cx="7992888" cy="731168"/>
            </a:xfrm>
            <a:prstGeom prst="horizontalScroll">
              <a:avLst/>
            </a:prstGeom>
            <a:solidFill>
              <a:srgbClr val="FFFF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IN" sz="2000" dirty="0">
                  <a:latin typeface="Arial Black" panose="020B0A04020102020204" pitchFamily="34" charset="0"/>
                </a:rPr>
                <a:t>The Bottom Line = Commercial Value of the Idea </a:t>
              </a:r>
              <a:endParaRPr kumimoji="0" lang="en-IN" sz="2000" b="0" i="0" u="none" strike="noStrike" cap="none" normalizeH="0" baseline="0" dirty="0">
                <a:ln>
                  <a:noFill/>
                </a:ln>
                <a:solidFill>
                  <a:schemeClr val="tx1"/>
                </a:solidFill>
                <a:effectLst/>
                <a:latin typeface="Arial Black" panose="020B0A04020102020204" pitchFamily="34" charset="0"/>
              </a:endParaRPr>
            </a:p>
          </p:txBody>
        </p:sp>
        <p:sp>
          <p:nvSpPr>
            <p:cNvPr id="15" name="Arrow: Down 14">
              <a:extLst>
                <a:ext uri="{FF2B5EF4-FFF2-40B4-BE49-F238E27FC236}">
                  <a16:creationId xmlns:a16="http://schemas.microsoft.com/office/drawing/2014/main" id="{57050B7E-DE42-483F-84D6-94707A048130}"/>
                </a:ext>
              </a:extLst>
            </p:cNvPr>
            <p:cNvSpPr/>
            <p:nvPr/>
          </p:nvSpPr>
          <p:spPr bwMode="auto">
            <a:xfrm>
              <a:off x="3491880" y="3272790"/>
              <a:ext cx="2160240" cy="1998939"/>
            </a:xfrm>
            <a:prstGeom prst="down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Times New Roman" panose="02020603050405020304" pitchFamily="18" charset="0"/>
              </a:endParaRPr>
            </a:p>
          </p:txBody>
        </p:sp>
        <p:pic>
          <p:nvPicPr>
            <p:cNvPr id="14" name="Picture 2" descr="https://www.washcoll.edu/livewhale/content/images/12/16638_why.gif">
              <a:extLst>
                <a:ext uri="{FF2B5EF4-FFF2-40B4-BE49-F238E27FC236}">
                  <a16:creationId xmlns:a16="http://schemas.microsoft.com/office/drawing/2014/main" id="{D2F2F5BD-59F5-4026-A0B5-7FA9AEEC73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3674710"/>
              <a:ext cx="1008112" cy="936104"/>
            </a:xfrm>
            <a:prstGeom prst="rect">
              <a:avLst/>
            </a:prstGeom>
            <a:solidFill>
              <a:srgbClr val="FFFF00"/>
            </a:solidFill>
          </p:spPr>
        </p:pic>
      </p:grpSp>
    </p:spTree>
    <p:extLst>
      <p:ext uri="{BB962C8B-B14F-4D97-AF65-F5344CB8AC3E}">
        <p14:creationId xmlns:p14="http://schemas.microsoft.com/office/powerpoint/2010/main" val="2316448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Disruption</a:t>
            </a:r>
          </a:p>
        </p:txBody>
      </p:sp>
      <p:sp>
        <p:nvSpPr>
          <p:cNvPr id="3" name="Content Placeholder 2"/>
          <p:cNvSpPr>
            <a:spLocks noGrp="1"/>
          </p:cNvSpPr>
          <p:nvPr>
            <p:ph idx="1"/>
          </p:nvPr>
        </p:nvSpPr>
        <p:spPr/>
        <p:txBody>
          <a:bodyPr/>
          <a:lstStyle/>
          <a:p>
            <a:r>
              <a:rPr lang="en-US" sz="3600" dirty="0">
                <a:latin typeface="Arial Black" panose="020B0A04020102020204" pitchFamily="34" charset="0"/>
              </a:rPr>
              <a:t>“Disruption” is Replacing Expensive and Cumbersome Process, Product and Services with Easy-to-Use, Affordable Superior Products and Services.</a:t>
            </a:r>
          </a:p>
          <a:p>
            <a:pPr>
              <a:buFont typeface="Wingdings" panose="05000000000000000000" pitchFamily="2" charset="2"/>
              <a:buChar char="Ø"/>
            </a:pPr>
            <a:r>
              <a:rPr lang="en-US" sz="4000" b="1" dirty="0">
                <a:solidFill>
                  <a:srgbClr val="FF0000"/>
                </a:solidFill>
                <a:effectLst>
                  <a:outerShdw blurRad="38100" dist="38100" dir="2700000" algn="tl">
                    <a:srgbClr val="000000">
                      <a:alpha val="43137"/>
                    </a:srgbClr>
                  </a:outerShdw>
                </a:effectLst>
                <a:latin typeface="Arial Black" panose="020B0A04020102020204" pitchFamily="34" charset="0"/>
              </a:rPr>
              <a:t>More with Less</a:t>
            </a:r>
          </a:p>
        </p:txBody>
      </p:sp>
      <p:sp>
        <p:nvSpPr>
          <p:cNvPr id="4" name="Date Placeholder 3"/>
          <p:cNvSpPr>
            <a:spLocks noGrp="1"/>
          </p:cNvSpPr>
          <p:nvPr>
            <p:ph type="dt" sz="half" idx="10"/>
          </p:nvPr>
        </p:nvSpPr>
        <p:spPr/>
        <p:txBody>
          <a:bodyPr/>
          <a:lstStyle/>
          <a:p>
            <a:pPr>
              <a:defRPr/>
            </a:pPr>
            <a:fld id="{F07C0BCC-86D6-4F09-95BF-8D0E00C1A191}" type="datetime1">
              <a:rPr lang="en-US" smtClean="0"/>
              <a:t>4/9/2021</a:t>
            </a:fld>
            <a:endParaRPr lang="en-US"/>
          </a:p>
        </p:txBody>
      </p:sp>
      <p:sp>
        <p:nvSpPr>
          <p:cNvPr id="5" name="Footer Placeholder 4"/>
          <p:cNvSpPr>
            <a:spLocks noGrp="1"/>
          </p:cNvSpPr>
          <p:nvPr>
            <p:ph type="ftr" sz="quarter" idx="11"/>
          </p:nvPr>
        </p:nvSpPr>
        <p:spPr/>
        <p:txBody>
          <a:bodyPr/>
          <a:lstStyle/>
          <a:p>
            <a:pPr>
              <a:defRPr/>
            </a:pPr>
            <a:r>
              <a:rPr lang="en-US"/>
              <a:t>Dr. S. K. Majumdar</a:t>
            </a:r>
          </a:p>
        </p:txBody>
      </p:sp>
      <p:sp>
        <p:nvSpPr>
          <p:cNvPr id="6" name="Slide Number Placeholder 5"/>
          <p:cNvSpPr>
            <a:spLocks noGrp="1"/>
          </p:cNvSpPr>
          <p:nvPr>
            <p:ph type="sldNum" sz="quarter" idx="12"/>
          </p:nvPr>
        </p:nvSpPr>
        <p:spPr/>
        <p:txBody>
          <a:bodyPr/>
          <a:lstStyle/>
          <a:p>
            <a:fld id="{99580407-C539-4765-838B-5EF515C36993}" type="slidenum">
              <a:rPr lang="en-US" altLang="en-US" smtClean="0"/>
              <a:pPr/>
              <a:t>3</a:t>
            </a:fld>
            <a:endParaRPr lang="en-US" altLang="en-US"/>
          </a:p>
        </p:txBody>
      </p:sp>
    </p:spTree>
    <p:extLst>
      <p:ext uri="{BB962C8B-B14F-4D97-AF65-F5344CB8AC3E}">
        <p14:creationId xmlns:p14="http://schemas.microsoft.com/office/powerpoint/2010/main" val="1026440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23528" y="44624"/>
            <a:ext cx="8712968" cy="1325563"/>
          </a:xfrm>
        </p:spPr>
        <p:txBody>
          <a:bodyPr/>
          <a:lstStyle/>
          <a:p>
            <a:r>
              <a:rPr lang="en-US" sz="3600" b="1" dirty="0"/>
              <a:t>Framework for Calculation of</a:t>
            </a:r>
            <a:br>
              <a:rPr lang="en-US" sz="3600" b="1" dirty="0"/>
            </a:br>
            <a:r>
              <a:rPr lang="en-US" sz="2000" b="1" dirty="0"/>
              <a:t>Market Size, Market Share and Commercial Prospects of Venture Idea</a:t>
            </a:r>
          </a:p>
        </p:txBody>
      </p:sp>
      <p:sp>
        <p:nvSpPr>
          <p:cNvPr id="9" name="Text Placeholder 8"/>
          <p:cNvSpPr>
            <a:spLocks noGrp="1"/>
          </p:cNvSpPr>
          <p:nvPr>
            <p:ph type="body" idx="1"/>
          </p:nvPr>
        </p:nvSpPr>
        <p:spPr>
          <a:xfrm>
            <a:off x="323528" y="1196752"/>
            <a:ext cx="8712968" cy="472928"/>
          </a:xfrm>
          <a:ln>
            <a:solidFill>
              <a:schemeClr val="tx1">
                <a:lumMod val="95000"/>
                <a:lumOff val="5000"/>
              </a:schemeClr>
            </a:solidFill>
          </a:ln>
        </p:spPr>
        <p:txBody>
          <a:bodyPr anchor="ctr"/>
          <a:lstStyle/>
          <a:p>
            <a:r>
              <a:rPr lang="en-US" sz="2000" dirty="0"/>
              <a:t>Agile Valuation Technique Requires Formulation of Multiple Hypothesis. </a:t>
            </a:r>
          </a:p>
        </p:txBody>
      </p:sp>
      <p:sp>
        <p:nvSpPr>
          <p:cNvPr id="10" name="Content Placeholder 9"/>
          <p:cNvSpPr>
            <a:spLocks noGrp="1"/>
          </p:cNvSpPr>
          <p:nvPr>
            <p:ph sz="half" idx="2"/>
          </p:nvPr>
        </p:nvSpPr>
        <p:spPr>
          <a:xfrm>
            <a:off x="323528" y="1719931"/>
            <a:ext cx="8712968" cy="4444455"/>
          </a:xfrm>
          <a:ln>
            <a:solidFill>
              <a:schemeClr val="tx1">
                <a:lumMod val="95000"/>
                <a:lumOff val="5000"/>
              </a:schemeClr>
            </a:solidFill>
          </a:ln>
        </p:spPr>
        <p:txBody>
          <a:bodyPr anchor="ctr"/>
          <a:lstStyle/>
          <a:p>
            <a:pPr>
              <a:buFont typeface="+mj-lt"/>
              <a:buAutoNum type="arabicPeriod"/>
            </a:pPr>
            <a:r>
              <a:rPr lang="en-US" sz="1400" dirty="0">
                <a:latin typeface="Arial Black" panose="020B0A04020102020204" pitchFamily="34" charset="0"/>
              </a:rPr>
              <a:t>Specify the Market / Teritory/ Country where the Products/ Services will be offered. </a:t>
            </a:r>
          </a:p>
          <a:p>
            <a:pPr>
              <a:buFont typeface="+mj-lt"/>
              <a:buAutoNum type="arabicPeriod"/>
            </a:pPr>
            <a:r>
              <a:rPr lang="en-US" sz="1400" dirty="0">
                <a:latin typeface="Arial Black" panose="020B0A04020102020204" pitchFamily="34" charset="0"/>
              </a:rPr>
              <a:t>Get Population and Demographic Data of the Country from Open Digital Sources.</a:t>
            </a:r>
          </a:p>
          <a:p>
            <a:pPr>
              <a:buFont typeface="+mj-lt"/>
              <a:buAutoNum type="arabicPeriod"/>
            </a:pPr>
            <a:r>
              <a:rPr lang="en-US" sz="1400" dirty="0">
                <a:latin typeface="Arial Black" panose="020B0A04020102020204" pitchFamily="34" charset="0"/>
              </a:rPr>
              <a:t>Find the Target Customer Segment Data from the Demographic Data of the Market. </a:t>
            </a:r>
          </a:p>
          <a:p>
            <a:pPr>
              <a:buFont typeface="+mj-lt"/>
              <a:buAutoNum type="arabicPeriod"/>
            </a:pPr>
            <a:r>
              <a:rPr lang="en-US" sz="1400" dirty="0">
                <a:latin typeface="Arial Black" panose="020B0A04020102020204" pitchFamily="34" charset="0"/>
              </a:rPr>
              <a:t>Figure out the average frequency of consumption or use of the proposed Product/ Service Per Person Per Day, Month or Year by the target customers.  </a:t>
            </a:r>
            <a:endParaRPr lang="en-US" sz="1400" dirty="0">
              <a:latin typeface="Arial Black" panose="020B0A04020102020204" pitchFamily="34" charset="0"/>
              <a:cs typeface="Arial" panose="020B0604020202020204" pitchFamily="34" charset="0"/>
            </a:endParaRPr>
          </a:p>
          <a:p>
            <a:pPr>
              <a:buFont typeface="+mj-lt"/>
              <a:buAutoNum type="arabicPeriod"/>
            </a:pPr>
            <a:r>
              <a:rPr lang="en-US" sz="1400" dirty="0">
                <a:latin typeface="Arial Black" panose="020B0A04020102020204" pitchFamily="34" charset="0"/>
                <a:cs typeface="Arial" panose="020B0604020202020204" pitchFamily="34" charset="0"/>
              </a:rPr>
              <a:t>Ideate the % the Target Customer most likely to Buy or Use your Offerings. </a:t>
            </a:r>
          </a:p>
          <a:p>
            <a:pPr>
              <a:buFont typeface="+mj-lt"/>
              <a:buAutoNum type="arabicPeriod"/>
            </a:pPr>
            <a:r>
              <a:rPr lang="en-US" sz="1400" dirty="0">
                <a:latin typeface="Arial Black" panose="020B0A04020102020204" pitchFamily="34" charset="0"/>
                <a:cs typeface="Arial" panose="020B0604020202020204" pitchFamily="34" charset="0"/>
              </a:rPr>
              <a:t>Specify the most appropriate Product Mix of your Offerings. </a:t>
            </a:r>
          </a:p>
          <a:p>
            <a:pPr>
              <a:buFont typeface="+mj-lt"/>
              <a:buAutoNum type="arabicPeriod"/>
            </a:pPr>
            <a:r>
              <a:rPr lang="en-US" sz="1400" dirty="0">
                <a:latin typeface="Arial Black" panose="020B0A04020102020204" pitchFamily="34" charset="0"/>
                <a:cs typeface="Arial" panose="020B0604020202020204" pitchFamily="34" charset="0"/>
              </a:rPr>
              <a:t>Assess the Value of Your Offerings w.r.t customers’ Pain and necessity and Decide the Price (MRP) of each variant of the offerings. </a:t>
            </a:r>
          </a:p>
          <a:p>
            <a:pPr>
              <a:buFont typeface="+mj-lt"/>
              <a:buAutoNum type="arabicPeriod"/>
            </a:pPr>
            <a:r>
              <a:rPr lang="en-US" sz="1400" dirty="0">
                <a:latin typeface="Arial Black" panose="020B0A04020102020204" pitchFamily="34" charset="0"/>
                <a:cs typeface="Arial" panose="020B0604020202020204" pitchFamily="34" charset="0"/>
              </a:rPr>
              <a:t>Decide a reasonable ₹ Margin Per Unit (MPU) of the Each Offerings.</a:t>
            </a:r>
          </a:p>
          <a:p>
            <a:pPr>
              <a:buFont typeface="+mj-lt"/>
              <a:buAutoNum type="arabicPeriod"/>
            </a:pPr>
            <a:r>
              <a:rPr lang="en-US" sz="1400" dirty="0">
                <a:latin typeface="Arial Black" panose="020B0A04020102020204" pitchFamily="34" charset="0"/>
              </a:rPr>
              <a:t>Work out the % Customer will be Willing to Pay (WTP) for the Offerings at that Price = No. of Probable Buyers of the Offerings = Market Size of the Offerings (MSO).</a:t>
            </a:r>
          </a:p>
          <a:p>
            <a:pPr>
              <a:buFont typeface="+mj-lt"/>
              <a:buAutoNum type="arabicPeriod"/>
            </a:pPr>
            <a:r>
              <a:rPr lang="en-US" sz="1400" dirty="0">
                <a:latin typeface="Arial Black" panose="020B0A04020102020204" pitchFamily="34" charset="0"/>
                <a:cs typeface="Arial" panose="020B0604020202020204" pitchFamily="34" charset="0"/>
              </a:rPr>
              <a:t>Choose a % of the MSO</a:t>
            </a:r>
            <a:r>
              <a:rPr lang="en-US" sz="1400" dirty="0">
                <a:latin typeface="Arial Black" panose="020B0A04020102020204" pitchFamily="34" charset="0"/>
              </a:rPr>
              <a:t> (No. of Probable Customer of the Offerings) that you Plan to Capture YOY (Year Over Year) = % Market Share (MS)</a:t>
            </a:r>
          </a:p>
          <a:p>
            <a:pPr>
              <a:buFont typeface="+mj-lt"/>
              <a:buAutoNum type="arabicPeriod"/>
            </a:pPr>
            <a:r>
              <a:rPr lang="en-US" sz="1400" dirty="0">
                <a:latin typeface="Arial Black" panose="020B0A04020102020204" pitchFamily="34" charset="0"/>
              </a:rPr>
              <a:t> Multiply the MSO with % of MS  = Expected No. of Buyers (ENB) of your Offerings.</a:t>
            </a:r>
          </a:p>
          <a:p>
            <a:pPr>
              <a:buFont typeface="+mj-lt"/>
              <a:buAutoNum type="arabicPeriod"/>
            </a:pPr>
            <a:r>
              <a:rPr lang="en-US" sz="1400" dirty="0">
                <a:latin typeface="Arial Black" panose="020B0A04020102020204" pitchFamily="34" charset="0"/>
                <a:cs typeface="Arial" panose="020B0604020202020204" pitchFamily="34" charset="0"/>
              </a:rPr>
              <a:t>ENB * MRP = Expected Total Revenue (ETR).</a:t>
            </a:r>
          </a:p>
          <a:p>
            <a:pPr>
              <a:buFont typeface="+mj-lt"/>
              <a:buAutoNum type="arabicPeriod"/>
            </a:pPr>
            <a:r>
              <a:rPr lang="en-US" sz="1400" dirty="0">
                <a:latin typeface="Arial Black" panose="020B0A04020102020204" pitchFamily="34" charset="0"/>
                <a:cs typeface="Arial" panose="020B0604020202020204" pitchFamily="34" charset="0"/>
              </a:rPr>
              <a:t>ENB * MPU = EBTDA of the Offerings = Gross Profit</a:t>
            </a:r>
          </a:p>
          <a:p>
            <a:pPr>
              <a:buFont typeface="+mj-lt"/>
              <a:buAutoNum type="arabicPeriod"/>
            </a:pPr>
            <a:r>
              <a:rPr lang="en-US" sz="1400" dirty="0">
                <a:latin typeface="Arial Black" panose="020B0A04020102020204" pitchFamily="34" charset="0"/>
                <a:cs typeface="Arial" panose="020B0604020202020204" pitchFamily="34" charset="0"/>
              </a:rPr>
              <a:t>EBTDA – Tax = Net Profit</a:t>
            </a:r>
          </a:p>
        </p:txBody>
      </p:sp>
      <p:sp>
        <p:nvSpPr>
          <p:cNvPr id="3" name="Date Placeholder 2"/>
          <p:cNvSpPr>
            <a:spLocks noGrp="1"/>
          </p:cNvSpPr>
          <p:nvPr>
            <p:ph type="dt" sz="half" idx="10"/>
          </p:nvPr>
        </p:nvSpPr>
        <p:spPr/>
        <p:txBody>
          <a:bodyPr/>
          <a:lstStyle/>
          <a:p>
            <a:fld id="{0EA4ED14-9D27-43FC-8CBF-F3A6713322F4}" type="datetime1">
              <a:rPr lang="en-US" altLang="en-US" smtClean="0"/>
              <a:t>4/9/2021</a:t>
            </a:fld>
            <a:endParaRPr lang="en-US" altLang="en-US"/>
          </a:p>
        </p:txBody>
      </p:sp>
      <p:sp>
        <p:nvSpPr>
          <p:cNvPr id="4" name="Footer Placeholder 3"/>
          <p:cNvSpPr>
            <a:spLocks noGrp="1"/>
          </p:cNvSpPr>
          <p:nvPr>
            <p:ph type="ftr" sz="quarter" idx="11"/>
          </p:nvPr>
        </p:nvSpPr>
        <p:spPr/>
        <p:txBody>
          <a:bodyPr/>
          <a:lstStyle/>
          <a:p>
            <a:r>
              <a:rPr lang="en-US" altLang="en-US"/>
              <a:t>Dr. S. K. Majumdar</a:t>
            </a:r>
          </a:p>
        </p:txBody>
      </p:sp>
      <p:sp>
        <p:nvSpPr>
          <p:cNvPr id="5" name="Slide Number Placeholder 4"/>
          <p:cNvSpPr>
            <a:spLocks noGrp="1"/>
          </p:cNvSpPr>
          <p:nvPr>
            <p:ph type="sldNum" sz="quarter" idx="12"/>
          </p:nvPr>
        </p:nvSpPr>
        <p:spPr/>
        <p:txBody>
          <a:bodyPr/>
          <a:lstStyle/>
          <a:p>
            <a:fld id="{358B82F0-7F90-4EE4-94C0-036F3E20C82B}" type="slidenum">
              <a:rPr lang="en-US" altLang="en-US" smtClean="0"/>
              <a:pPr/>
              <a:t>30</a:t>
            </a:fld>
            <a:endParaRPr lang="en-US" altLang="en-US" dirty="0"/>
          </a:p>
        </p:txBody>
      </p:sp>
    </p:spTree>
    <p:extLst>
      <p:ext uri="{BB962C8B-B14F-4D97-AF65-F5344CB8AC3E}">
        <p14:creationId xmlns:p14="http://schemas.microsoft.com/office/powerpoint/2010/main" val="39510863"/>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30238" y="116632"/>
            <a:ext cx="7886700" cy="1325563"/>
          </a:xfrm>
        </p:spPr>
        <p:txBody>
          <a:bodyPr/>
          <a:lstStyle/>
          <a:p>
            <a:r>
              <a:rPr lang="en-US" sz="3600" b="1" dirty="0"/>
              <a:t>Exercise 1</a:t>
            </a:r>
            <a:br>
              <a:rPr lang="en-US" sz="3600" b="1" dirty="0"/>
            </a:br>
            <a:r>
              <a:rPr lang="en-US" sz="3600" b="1" dirty="0"/>
              <a:t>Market Size to Revenue</a:t>
            </a:r>
          </a:p>
        </p:txBody>
      </p:sp>
      <p:sp>
        <p:nvSpPr>
          <p:cNvPr id="9" name="Text Placeholder 8"/>
          <p:cNvSpPr>
            <a:spLocks noGrp="1"/>
          </p:cNvSpPr>
          <p:nvPr>
            <p:ph type="body" idx="1"/>
          </p:nvPr>
        </p:nvSpPr>
        <p:spPr>
          <a:xfrm>
            <a:off x="1134294" y="1563974"/>
            <a:ext cx="7382644" cy="823912"/>
          </a:xfrm>
          <a:ln>
            <a:solidFill>
              <a:schemeClr val="tx1">
                <a:lumMod val="95000"/>
                <a:lumOff val="5000"/>
              </a:schemeClr>
            </a:solidFill>
          </a:ln>
        </p:spPr>
        <p:txBody>
          <a:bodyPr anchor="ctr"/>
          <a:lstStyle/>
          <a:p>
            <a:r>
              <a:rPr lang="en-US" dirty="0"/>
              <a:t>Venture:  A New Drinking Water Bottle For Indians </a:t>
            </a:r>
          </a:p>
        </p:txBody>
      </p:sp>
      <p:sp>
        <p:nvSpPr>
          <p:cNvPr id="10" name="Content Placeholder 9"/>
          <p:cNvSpPr>
            <a:spLocks noGrp="1"/>
          </p:cNvSpPr>
          <p:nvPr>
            <p:ph sz="half" idx="2"/>
          </p:nvPr>
        </p:nvSpPr>
        <p:spPr>
          <a:xfrm>
            <a:off x="1134294" y="2369127"/>
            <a:ext cx="7382644" cy="3704127"/>
          </a:xfrm>
          <a:ln>
            <a:solidFill>
              <a:schemeClr val="tx1">
                <a:lumMod val="95000"/>
                <a:lumOff val="5000"/>
              </a:schemeClr>
            </a:solidFill>
          </a:ln>
        </p:spPr>
        <p:txBody>
          <a:bodyPr anchor="ctr"/>
          <a:lstStyle/>
          <a:p>
            <a:pPr>
              <a:buFont typeface="+mj-lt"/>
              <a:buAutoNum type="arabicPeriod"/>
            </a:pPr>
            <a:r>
              <a:rPr lang="en-US" sz="1800" dirty="0">
                <a:latin typeface="Arial Black" panose="020B0A04020102020204" pitchFamily="34" charset="0"/>
              </a:rPr>
              <a:t>Target Market Size = 30% of </a:t>
            </a:r>
            <a:r>
              <a:rPr lang="en-US" sz="1800" dirty="0" smtClean="0">
                <a:latin typeface="Arial Black" panose="020B0A04020102020204" pitchFamily="34" charset="0"/>
              </a:rPr>
              <a:t>1.3 </a:t>
            </a:r>
            <a:r>
              <a:rPr lang="en-US" sz="1800" dirty="0">
                <a:latin typeface="Arial Black" panose="020B0A04020102020204" pitchFamily="34" charset="0"/>
              </a:rPr>
              <a:t>billion Indian Customers (Mainly Residents of Cities and Towns) </a:t>
            </a:r>
          </a:p>
          <a:p>
            <a:pPr>
              <a:buFont typeface="+mj-lt"/>
              <a:buAutoNum type="arabicPeriod"/>
            </a:pPr>
            <a:r>
              <a:rPr lang="en-US" sz="1800" dirty="0">
                <a:latin typeface="Arial Black" panose="020B0A04020102020204" pitchFamily="34" charset="0"/>
              </a:rPr>
              <a:t>Everyone Need to Drinks 2 Liters of Water / Day = Q</a:t>
            </a:r>
          </a:p>
          <a:p>
            <a:pPr>
              <a:buFont typeface="+mj-lt"/>
              <a:buAutoNum type="arabicPeriod"/>
            </a:pPr>
            <a:r>
              <a:rPr lang="en-US" sz="1800" dirty="0">
                <a:latin typeface="Arial Black" panose="020B0A04020102020204" pitchFamily="34" charset="0"/>
              </a:rPr>
              <a:t>Market Price of 1 Liter Drinking Water = </a:t>
            </a:r>
            <a:r>
              <a:rPr lang="en-US" sz="1800" dirty="0">
                <a:latin typeface="Arial Black" panose="020B0A04020102020204" pitchFamily="34" charset="0"/>
                <a:cs typeface="Arial" panose="020B0604020202020204" pitchFamily="34" charset="0"/>
              </a:rPr>
              <a:t>₹ 10  = P</a:t>
            </a:r>
          </a:p>
          <a:p>
            <a:pPr>
              <a:buFont typeface="+mj-lt"/>
              <a:buAutoNum type="arabicPeriod"/>
            </a:pPr>
            <a:r>
              <a:rPr lang="en-US" sz="1800" dirty="0">
                <a:latin typeface="Arial Black" panose="020B0A04020102020204" pitchFamily="34" charset="0"/>
                <a:cs typeface="Arial" panose="020B0604020202020204" pitchFamily="34" charset="0"/>
              </a:rPr>
              <a:t>Target Market Share = 1% of Market = </a:t>
            </a:r>
            <a:r>
              <a:rPr lang="en-US" sz="1800" dirty="0">
                <a:latin typeface="Arial Black" panose="020B0A04020102020204" pitchFamily="34" charset="0"/>
              </a:rPr>
              <a:t>F</a:t>
            </a:r>
            <a:r>
              <a:rPr lang="en-US" sz="1800" baseline="-25000" dirty="0">
                <a:latin typeface="Arial Black" panose="020B0A04020102020204" pitchFamily="34" charset="0"/>
              </a:rPr>
              <a:t>D</a:t>
            </a:r>
            <a:endParaRPr lang="en-US" sz="1800" dirty="0">
              <a:latin typeface="Arial Black" panose="020B0A04020102020204" pitchFamily="34" charset="0"/>
              <a:cs typeface="Arial" panose="020B0604020202020204" pitchFamily="34" charset="0"/>
            </a:endParaRPr>
          </a:p>
          <a:p>
            <a:pPr>
              <a:buFont typeface="+mj-lt"/>
              <a:buAutoNum type="arabicPeriod"/>
            </a:pPr>
            <a:r>
              <a:rPr lang="en-US" sz="1800" dirty="0">
                <a:latin typeface="Arial Black" panose="020B0A04020102020204" pitchFamily="34" charset="0"/>
                <a:cs typeface="Arial" panose="020B0604020202020204" pitchFamily="34" charset="0"/>
              </a:rPr>
              <a:t>You wish to have a Profit / Liter of Drinking Water = ₹ 1.0 or ₹ 0.50 </a:t>
            </a:r>
            <a:r>
              <a:rPr lang="en-US" sz="2000" dirty="0">
                <a:latin typeface="Arial Black" panose="020B0A04020102020204" pitchFamily="34" charset="0"/>
                <a:cs typeface="Arial" panose="020B0604020202020204" pitchFamily="34" charset="0"/>
              </a:rPr>
              <a:t>= </a:t>
            </a:r>
            <a:r>
              <a:rPr lang="en-US" sz="2000" dirty="0">
                <a:latin typeface="Arial Black" panose="020B0A04020102020204" pitchFamily="34" charset="0"/>
              </a:rPr>
              <a:t>M</a:t>
            </a:r>
            <a:r>
              <a:rPr lang="en-US" sz="2000" baseline="-25000" dirty="0">
                <a:latin typeface="Arial Black" panose="020B0A04020102020204" pitchFamily="34" charset="0"/>
              </a:rPr>
              <a:t>D </a:t>
            </a:r>
          </a:p>
          <a:p>
            <a:pPr>
              <a:buFont typeface="+mj-lt"/>
              <a:buAutoNum type="alphaLcParenR"/>
            </a:pPr>
            <a:r>
              <a:rPr lang="en-US" sz="1800" dirty="0">
                <a:latin typeface="Arial Black" panose="020B0A04020102020204" pitchFamily="34" charset="0"/>
                <a:cs typeface="Arial" panose="020B0604020202020204" pitchFamily="34" charset="0"/>
              </a:rPr>
              <a:t>Calculate the Market Size of Bottled Drinking Water</a:t>
            </a:r>
          </a:p>
          <a:p>
            <a:pPr>
              <a:buFont typeface="+mj-lt"/>
              <a:buAutoNum type="alphaLcParenR"/>
            </a:pPr>
            <a:r>
              <a:rPr lang="en-US" sz="1800" dirty="0">
                <a:latin typeface="Arial Black" panose="020B0A04020102020204" pitchFamily="34" charset="0"/>
                <a:cs typeface="Arial" panose="020B0604020202020204" pitchFamily="34" charset="0"/>
              </a:rPr>
              <a:t>Calculate the Size of Your Market Share in ₹</a:t>
            </a:r>
          </a:p>
          <a:p>
            <a:pPr>
              <a:buFont typeface="+mj-lt"/>
              <a:buAutoNum type="alphaLcParenR"/>
            </a:pPr>
            <a:r>
              <a:rPr lang="en-US" sz="1800" dirty="0">
                <a:latin typeface="Arial Black" panose="020B0A04020102020204" pitchFamily="34" charset="0"/>
                <a:cs typeface="Arial" panose="020B0604020202020204" pitchFamily="34" charset="0"/>
              </a:rPr>
              <a:t>Calculate Your Expected Yearly EBITDA for ₹ 0.50 Margin Per 1 Liter Bottle.</a:t>
            </a:r>
          </a:p>
        </p:txBody>
      </p:sp>
      <p:sp>
        <p:nvSpPr>
          <p:cNvPr id="3" name="Date Placeholder 2"/>
          <p:cNvSpPr>
            <a:spLocks noGrp="1"/>
          </p:cNvSpPr>
          <p:nvPr>
            <p:ph type="dt" sz="half" idx="10"/>
          </p:nvPr>
        </p:nvSpPr>
        <p:spPr/>
        <p:txBody>
          <a:bodyPr/>
          <a:lstStyle/>
          <a:p>
            <a:fld id="{48E10528-6DE9-4B46-86E4-AE0ACB4A038C}" type="datetime1">
              <a:rPr lang="en-US" altLang="en-US" smtClean="0"/>
              <a:t>4/9/2021</a:t>
            </a:fld>
            <a:endParaRPr lang="en-US" altLang="en-US"/>
          </a:p>
        </p:txBody>
      </p:sp>
      <p:sp>
        <p:nvSpPr>
          <p:cNvPr id="4" name="Footer Placeholder 3"/>
          <p:cNvSpPr>
            <a:spLocks noGrp="1"/>
          </p:cNvSpPr>
          <p:nvPr>
            <p:ph type="ftr" sz="quarter" idx="11"/>
          </p:nvPr>
        </p:nvSpPr>
        <p:spPr/>
        <p:txBody>
          <a:bodyPr/>
          <a:lstStyle/>
          <a:p>
            <a:r>
              <a:rPr lang="en-US" altLang="en-US"/>
              <a:t>Dr. S. K. Majumdar</a:t>
            </a:r>
          </a:p>
        </p:txBody>
      </p:sp>
      <p:sp>
        <p:nvSpPr>
          <p:cNvPr id="5" name="Slide Number Placeholder 4"/>
          <p:cNvSpPr>
            <a:spLocks noGrp="1"/>
          </p:cNvSpPr>
          <p:nvPr>
            <p:ph type="sldNum" sz="quarter" idx="12"/>
          </p:nvPr>
        </p:nvSpPr>
        <p:spPr/>
        <p:txBody>
          <a:bodyPr/>
          <a:lstStyle/>
          <a:p>
            <a:fld id="{358B82F0-7F90-4EE4-94C0-036F3E20C82B}" type="slidenum">
              <a:rPr lang="en-US" altLang="en-US" smtClean="0"/>
              <a:pPr/>
              <a:t>31</a:t>
            </a:fld>
            <a:endParaRPr lang="en-US" altLang="en-US"/>
          </a:p>
        </p:txBody>
      </p:sp>
    </p:spTree>
    <p:extLst>
      <p:ext uri="{BB962C8B-B14F-4D97-AF65-F5344CB8AC3E}">
        <p14:creationId xmlns:p14="http://schemas.microsoft.com/office/powerpoint/2010/main" val="894785899"/>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30238" y="116632"/>
            <a:ext cx="7886700" cy="1325563"/>
          </a:xfrm>
        </p:spPr>
        <p:txBody>
          <a:bodyPr/>
          <a:lstStyle/>
          <a:p>
            <a:r>
              <a:rPr lang="en-US" sz="3600" b="1" dirty="0"/>
              <a:t>Assessment Exercise </a:t>
            </a:r>
            <a:br>
              <a:rPr lang="en-US" sz="3600" b="1" dirty="0"/>
            </a:br>
            <a:r>
              <a:rPr lang="en-US" sz="3600" b="1" dirty="0"/>
              <a:t>Market Size to Revenue</a:t>
            </a:r>
          </a:p>
        </p:txBody>
      </p:sp>
      <p:sp>
        <p:nvSpPr>
          <p:cNvPr id="11" name="Text Placeholder 10"/>
          <p:cNvSpPr>
            <a:spLocks noGrp="1"/>
          </p:cNvSpPr>
          <p:nvPr>
            <p:ph type="body" sz="quarter" idx="3"/>
          </p:nvPr>
        </p:nvSpPr>
        <p:spPr>
          <a:xfrm>
            <a:off x="323528" y="1556792"/>
            <a:ext cx="8568952" cy="823912"/>
          </a:xfrm>
          <a:ln>
            <a:solidFill>
              <a:schemeClr val="tx1">
                <a:lumMod val="95000"/>
                <a:lumOff val="5000"/>
              </a:schemeClr>
            </a:solidFill>
          </a:ln>
        </p:spPr>
        <p:txBody>
          <a:bodyPr anchor="ctr"/>
          <a:lstStyle/>
          <a:p>
            <a:r>
              <a:rPr lang="en-US" sz="2800" dirty="0"/>
              <a:t>Estimate Your Yearly Profit?</a:t>
            </a:r>
          </a:p>
        </p:txBody>
      </p:sp>
      <p:sp>
        <p:nvSpPr>
          <p:cNvPr id="12" name="Content Placeholder 11"/>
          <p:cNvSpPr>
            <a:spLocks noGrp="1"/>
          </p:cNvSpPr>
          <p:nvPr>
            <p:ph sz="quarter" idx="4"/>
          </p:nvPr>
        </p:nvSpPr>
        <p:spPr>
          <a:xfrm>
            <a:off x="323528" y="2396836"/>
            <a:ext cx="8568952" cy="3668455"/>
          </a:xfrm>
          <a:ln>
            <a:solidFill>
              <a:schemeClr val="tx1">
                <a:lumMod val="95000"/>
                <a:lumOff val="5000"/>
              </a:schemeClr>
            </a:solidFill>
          </a:ln>
        </p:spPr>
        <p:txBody>
          <a:bodyPr anchor="ctr"/>
          <a:lstStyle/>
          <a:p>
            <a:pPr>
              <a:spcBef>
                <a:spcPts val="600"/>
              </a:spcBef>
            </a:pPr>
            <a:r>
              <a:rPr lang="en-US" sz="1600" dirty="0">
                <a:latin typeface="Arial Black" panose="020B0A04020102020204" pitchFamily="34" charset="0"/>
              </a:rPr>
              <a:t>Requirement of Drinking Water for All Indians = </a:t>
            </a:r>
            <a:r>
              <a:rPr lang="en-US" sz="1600" dirty="0" smtClean="0">
                <a:latin typeface="Arial Black" panose="020B0A04020102020204" pitchFamily="34" charset="0"/>
              </a:rPr>
              <a:t>1.3 </a:t>
            </a:r>
            <a:r>
              <a:rPr lang="en-US" sz="1600" dirty="0">
                <a:latin typeface="Arial Black" panose="020B0A04020102020204" pitchFamily="34" charset="0"/>
              </a:rPr>
              <a:t>x 2 X 10</a:t>
            </a:r>
            <a:r>
              <a:rPr lang="en-US" sz="1600" baseline="30000" dirty="0">
                <a:latin typeface="Arial Black" panose="020B0A04020102020204" pitchFamily="34" charset="0"/>
              </a:rPr>
              <a:t>9</a:t>
            </a:r>
            <a:r>
              <a:rPr lang="en-US" sz="1600" dirty="0">
                <a:latin typeface="Arial Black" panose="020B0A04020102020204" pitchFamily="34" charset="0"/>
              </a:rPr>
              <a:t> Liters/ Day</a:t>
            </a:r>
          </a:p>
          <a:p>
            <a:pPr>
              <a:spcBef>
                <a:spcPts val="600"/>
              </a:spcBef>
            </a:pPr>
            <a:r>
              <a:rPr lang="en-US" sz="1600" dirty="0">
                <a:latin typeface="Arial Black" panose="020B0A04020102020204" pitchFamily="34" charset="0"/>
              </a:rPr>
              <a:t>The Market Size of Bottled Drinking Water of India = </a:t>
            </a:r>
            <a:r>
              <a:rPr lang="en-US" sz="1600" dirty="0" smtClean="0">
                <a:latin typeface="Arial Black" panose="020B0A04020102020204" pitchFamily="34" charset="0"/>
              </a:rPr>
              <a:t>1.3 </a:t>
            </a:r>
            <a:r>
              <a:rPr lang="en-US" sz="1600" dirty="0">
                <a:latin typeface="Arial Black" panose="020B0A04020102020204" pitchFamily="34" charset="0"/>
              </a:rPr>
              <a:t>*2 * 10</a:t>
            </a:r>
            <a:r>
              <a:rPr lang="en-US" sz="1600" baseline="30000" dirty="0">
                <a:latin typeface="Arial Black" panose="020B0A04020102020204" pitchFamily="34" charset="0"/>
              </a:rPr>
              <a:t>9 </a:t>
            </a:r>
            <a:r>
              <a:rPr lang="en-US" sz="1600" dirty="0">
                <a:latin typeface="Arial Black" panose="020B0A04020102020204" pitchFamily="34" charset="0"/>
              </a:rPr>
              <a:t>* 0.3 = </a:t>
            </a:r>
            <a:r>
              <a:rPr lang="en-US" sz="1600" dirty="0" smtClean="0">
                <a:latin typeface="Arial Black" panose="020B0A04020102020204" pitchFamily="34" charset="0"/>
              </a:rPr>
              <a:t>2.6 </a:t>
            </a:r>
            <a:r>
              <a:rPr lang="en-US" sz="1600" dirty="0">
                <a:latin typeface="Arial Black" panose="020B0A04020102020204" pitchFamily="34" charset="0"/>
              </a:rPr>
              <a:t>* 0.30 * 10</a:t>
            </a:r>
            <a:r>
              <a:rPr lang="en-US" sz="1600" baseline="30000" dirty="0">
                <a:latin typeface="Arial Black" panose="020B0A04020102020204" pitchFamily="34" charset="0"/>
              </a:rPr>
              <a:t>9</a:t>
            </a:r>
            <a:r>
              <a:rPr lang="en-US" sz="1600" dirty="0">
                <a:latin typeface="Arial Black" panose="020B0A04020102020204" pitchFamily="34" charset="0"/>
              </a:rPr>
              <a:t> = </a:t>
            </a:r>
            <a:r>
              <a:rPr lang="en-US" sz="1600" dirty="0" smtClean="0">
                <a:latin typeface="Arial Black" panose="020B0A04020102020204" pitchFamily="34" charset="0"/>
              </a:rPr>
              <a:t>0.78 </a:t>
            </a:r>
            <a:r>
              <a:rPr lang="en-US" sz="1600" dirty="0">
                <a:latin typeface="Arial Black" panose="020B0A04020102020204" pitchFamily="34" charset="0"/>
              </a:rPr>
              <a:t>x 10</a:t>
            </a:r>
            <a:r>
              <a:rPr lang="en-US" sz="1600" baseline="30000" dirty="0">
                <a:latin typeface="Arial Black" panose="020B0A04020102020204" pitchFamily="34" charset="0"/>
              </a:rPr>
              <a:t>9</a:t>
            </a:r>
            <a:r>
              <a:rPr lang="en-US" sz="1600" dirty="0">
                <a:latin typeface="Arial Black" panose="020B0A04020102020204" pitchFamily="34" charset="0"/>
              </a:rPr>
              <a:t> </a:t>
            </a:r>
            <a:r>
              <a:rPr lang="en-US" sz="1600" dirty="0">
                <a:solidFill>
                  <a:srgbClr val="FF0000"/>
                </a:solidFill>
                <a:latin typeface="Arial Black" panose="020B0A04020102020204" pitchFamily="34" charset="0"/>
              </a:rPr>
              <a:t>Liters/ Day</a:t>
            </a:r>
          </a:p>
          <a:p>
            <a:pPr>
              <a:spcBef>
                <a:spcPts val="600"/>
              </a:spcBef>
            </a:pPr>
            <a:r>
              <a:rPr lang="en-US" sz="1600" dirty="0">
                <a:latin typeface="Arial Black" panose="020B0A04020102020204" pitchFamily="34" charset="0"/>
              </a:rPr>
              <a:t>Market Size </a:t>
            </a:r>
            <a:r>
              <a:rPr lang="en-US" sz="1600" dirty="0">
                <a:solidFill>
                  <a:srgbClr val="FF0000"/>
                </a:solidFill>
                <a:latin typeface="Arial Black" panose="020B0A04020102020204" pitchFamily="34" charset="0"/>
              </a:rPr>
              <a:t>in </a:t>
            </a:r>
            <a:r>
              <a:rPr lang="en-US" sz="1600" dirty="0">
                <a:solidFill>
                  <a:srgbClr val="FF0000"/>
                </a:solidFill>
                <a:latin typeface="Arial Black" panose="020B0A04020102020204" pitchFamily="34" charset="0"/>
                <a:cs typeface="Arial" panose="020B0604020202020204" pitchFamily="34" charset="0"/>
              </a:rPr>
              <a:t>₹ </a:t>
            </a:r>
            <a:r>
              <a:rPr lang="en-US" sz="1600" dirty="0">
                <a:latin typeface="Arial Black" panose="020B0A04020102020204" pitchFamily="34" charset="0"/>
                <a:cs typeface="Arial" panose="020B0604020202020204" pitchFamily="34" charset="0"/>
              </a:rPr>
              <a:t>= </a:t>
            </a:r>
            <a:r>
              <a:rPr lang="en-US" sz="1600" dirty="0" smtClean="0">
                <a:latin typeface="Arial Black" panose="020B0A04020102020204" pitchFamily="34" charset="0"/>
                <a:cs typeface="Arial" panose="020B0604020202020204" pitchFamily="34" charset="0"/>
              </a:rPr>
              <a:t>0.</a:t>
            </a:r>
            <a:r>
              <a:rPr lang="en-US" sz="1600" dirty="0" smtClean="0">
                <a:latin typeface="Arial Black" panose="020B0A04020102020204" pitchFamily="34" charset="0"/>
              </a:rPr>
              <a:t>78 </a:t>
            </a:r>
            <a:r>
              <a:rPr lang="en-US" sz="1600" dirty="0">
                <a:latin typeface="Arial Black" panose="020B0A04020102020204" pitchFamily="34" charset="0"/>
              </a:rPr>
              <a:t>x 10</a:t>
            </a:r>
            <a:r>
              <a:rPr lang="en-US" sz="1600" baseline="30000" dirty="0">
                <a:latin typeface="Arial Black" panose="020B0A04020102020204" pitchFamily="34" charset="0"/>
              </a:rPr>
              <a:t>9</a:t>
            </a:r>
            <a:r>
              <a:rPr lang="en-US" sz="1600" dirty="0">
                <a:latin typeface="Arial Black" panose="020B0A04020102020204" pitchFamily="34" charset="0"/>
                <a:cs typeface="Arial" panose="020B0604020202020204" pitchFamily="34" charset="0"/>
              </a:rPr>
              <a:t> * </a:t>
            </a:r>
            <a:r>
              <a:rPr lang="en-US" sz="1600" dirty="0">
                <a:solidFill>
                  <a:srgbClr val="FF0000"/>
                </a:solidFill>
                <a:latin typeface="Arial Black" panose="020B0A04020102020204" pitchFamily="34" charset="0"/>
                <a:cs typeface="Arial" panose="020B0604020202020204" pitchFamily="34" charset="0"/>
              </a:rPr>
              <a:t>₹ 10 </a:t>
            </a:r>
            <a:r>
              <a:rPr lang="en-US" sz="1600" dirty="0">
                <a:latin typeface="Arial Black" panose="020B0A04020102020204" pitchFamily="34" charset="0"/>
                <a:cs typeface="Arial" panose="020B0604020202020204" pitchFamily="34" charset="0"/>
              </a:rPr>
              <a:t>= ₹ </a:t>
            </a:r>
            <a:r>
              <a:rPr lang="en-US" sz="1600" dirty="0" smtClean="0">
                <a:latin typeface="Arial Black" panose="020B0A04020102020204" pitchFamily="34" charset="0"/>
                <a:cs typeface="Arial" panose="020B0604020202020204" pitchFamily="34" charset="0"/>
              </a:rPr>
              <a:t>7.8 </a:t>
            </a:r>
            <a:r>
              <a:rPr lang="en-US" sz="1600" dirty="0">
                <a:latin typeface="Arial Black" panose="020B0A04020102020204" pitchFamily="34" charset="0"/>
                <a:cs typeface="Arial" panose="020B0604020202020204" pitchFamily="34" charset="0"/>
              </a:rPr>
              <a:t>x </a:t>
            </a:r>
            <a:r>
              <a:rPr lang="en-US" sz="1600" dirty="0">
                <a:latin typeface="Arial Black" panose="020B0A04020102020204" pitchFamily="34" charset="0"/>
              </a:rPr>
              <a:t>10</a:t>
            </a:r>
            <a:r>
              <a:rPr lang="en-US" sz="1600" baseline="30000" dirty="0">
                <a:latin typeface="Arial Black" panose="020B0A04020102020204" pitchFamily="34" charset="0"/>
              </a:rPr>
              <a:t>9</a:t>
            </a:r>
            <a:r>
              <a:rPr lang="en-US" sz="1600" dirty="0">
                <a:latin typeface="Arial Black" panose="020B0A04020102020204" pitchFamily="34" charset="0"/>
                <a:cs typeface="Arial" panose="020B0604020202020204" pitchFamily="34" charset="0"/>
              </a:rPr>
              <a:t> = </a:t>
            </a:r>
            <a:r>
              <a:rPr lang="en-US" sz="1600" dirty="0" smtClean="0">
                <a:latin typeface="Arial Black" panose="020B0A04020102020204" pitchFamily="34" charset="0"/>
                <a:cs typeface="Arial" panose="020B0604020202020204" pitchFamily="34" charset="0"/>
              </a:rPr>
              <a:t>780 </a:t>
            </a:r>
            <a:r>
              <a:rPr lang="en-US" sz="1600" dirty="0">
                <a:latin typeface="Arial Black" panose="020B0A04020102020204" pitchFamily="34" charset="0"/>
                <a:cs typeface="Arial" panose="020B0604020202020204" pitchFamily="34" charset="0"/>
              </a:rPr>
              <a:t>Cr./ Day</a:t>
            </a:r>
          </a:p>
          <a:p>
            <a:pPr>
              <a:spcBef>
                <a:spcPts val="600"/>
              </a:spcBef>
            </a:pPr>
            <a:r>
              <a:rPr lang="en-US" sz="1600" dirty="0">
                <a:latin typeface="Arial Black" panose="020B0A04020102020204" pitchFamily="34" charset="0"/>
                <a:cs typeface="Arial" panose="020B0604020202020204" pitchFamily="34" charset="0"/>
              </a:rPr>
              <a:t>Yearly Market Size in ₹ = </a:t>
            </a:r>
            <a:r>
              <a:rPr lang="en-US" sz="1600" dirty="0" smtClean="0">
                <a:latin typeface="Arial Black" panose="020B0A04020102020204" pitchFamily="34" charset="0"/>
                <a:cs typeface="Arial" panose="020B0604020202020204" pitchFamily="34" charset="0"/>
              </a:rPr>
              <a:t>780 </a:t>
            </a:r>
            <a:r>
              <a:rPr lang="en-US" sz="1600" dirty="0">
                <a:latin typeface="Arial Black" panose="020B0A04020102020204" pitchFamily="34" charset="0"/>
                <a:cs typeface="Arial" panose="020B0604020202020204" pitchFamily="34" charset="0"/>
              </a:rPr>
              <a:t>* 30 * 12 = ₹ </a:t>
            </a:r>
            <a:r>
              <a:rPr lang="en-US" sz="1600" dirty="0" smtClean="0">
                <a:latin typeface="Arial Black" panose="020B0A04020102020204" pitchFamily="34" charset="0"/>
                <a:cs typeface="Arial" panose="020B0604020202020204" pitchFamily="34" charset="0"/>
              </a:rPr>
              <a:t>2,80800 </a:t>
            </a:r>
            <a:r>
              <a:rPr lang="en-US" sz="1600" dirty="0">
                <a:latin typeface="Arial Black" panose="020B0A04020102020204" pitchFamily="34" charset="0"/>
                <a:cs typeface="Arial" panose="020B0604020202020204" pitchFamily="34" charset="0"/>
              </a:rPr>
              <a:t>Cr. / Year </a:t>
            </a:r>
          </a:p>
          <a:p>
            <a:pPr>
              <a:spcBef>
                <a:spcPts val="600"/>
              </a:spcBef>
            </a:pPr>
            <a:r>
              <a:rPr lang="en-US" sz="1600" dirty="0">
                <a:latin typeface="Arial Black" panose="020B0A04020102020204" pitchFamily="34" charset="0"/>
                <a:cs typeface="Arial" panose="020B0604020202020204" pitchFamily="34" charset="0"/>
              </a:rPr>
              <a:t>1% of Market Share </a:t>
            </a:r>
            <a:r>
              <a:rPr lang="en-US" sz="1600" dirty="0" smtClean="0">
                <a:latin typeface="Arial Black" panose="020B0A04020102020204" pitchFamily="34" charset="0"/>
                <a:cs typeface="Arial" panose="020B0604020202020204" pitchFamily="34" charset="0"/>
              </a:rPr>
              <a:t>280800 </a:t>
            </a:r>
            <a:r>
              <a:rPr lang="en-US" sz="1600" dirty="0">
                <a:latin typeface="Arial Black" panose="020B0A04020102020204" pitchFamily="34" charset="0"/>
                <a:cs typeface="Arial" panose="020B0604020202020204" pitchFamily="34" charset="0"/>
              </a:rPr>
              <a:t>Cr./ Yr. = </a:t>
            </a:r>
            <a:r>
              <a:rPr lang="en-US" sz="1600" dirty="0" smtClean="0">
                <a:latin typeface="Arial Black" panose="020B0A04020102020204" pitchFamily="34" charset="0"/>
                <a:cs typeface="Arial" panose="020B0604020202020204" pitchFamily="34" charset="0"/>
              </a:rPr>
              <a:t>2808 </a:t>
            </a:r>
            <a:r>
              <a:rPr lang="en-US" sz="1600" dirty="0">
                <a:latin typeface="Arial Black" panose="020B0A04020102020204" pitchFamily="34" charset="0"/>
                <a:cs typeface="Arial" panose="020B0604020202020204" pitchFamily="34" charset="0"/>
              </a:rPr>
              <a:t>Cr/ Yr.</a:t>
            </a:r>
          </a:p>
          <a:p>
            <a:pPr>
              <a:spcBef>
                <a:spcPts val="600"/>
              </a:spcBef>
            </a:pPr>
            <a:r>
              <a:rPr lang="en-US" sz="1600" dirty="0">
                <a:latin typeface="Arial Black" panose="020B0A04020102020204" pitchFamily="34" charset="0"/>
                <a:cs typeface="Arial" panose="020B0604020202020204" pitchFamily="34" charset="0"/>
              </a:rPr>
              <a:t>Total Revenue/ Yr.  = </a:t>
            </a:r>
            <a:r>
              <a:rPr lang="en-US" sz="1600" dirty="0" smtClean="0">
                <a:latin typeface="Arial Black" panose="020B0A04020102020204" pitchFamily="34" charset="0"/>
                <a:cs typeface="Arial" panose="020B0604020202020204" pitchFamily="34" charset="0"/>
              </a:rPr>
              <a:t>2808 </a:t>
            </a:r>
            <a:r>
              <a:rPr lang="en-US" sz="1600" dirty="0">
                <a:latin typeface="Arial Black" panose="020B0A04020102020204" pitchFamily="34" charset="0"/>
                <a:cs typeface="Arial" panose="020B0604020202020204" pitchFamily="34" charset="0"/>
              </a:rPr>
              <a:t>Cr./ Yr.</a:t>
            </a:r>
          </a:p>
          <a:p>
            <a:pPr>
              <a:spcBef>
                <a:spcPts val="600"/>
              </a:spcBef>
            </a:pPr>
            <a:r>
              <a:rPr lang="en-US" sz="1600" dirty="0">
                <a:latin typeface="Arial Black" panose="020B0A04020102020204" pitchFamily="34" charset="0"/>
                <a:cs typeface="Arial" panose="020B0604020202020204" pitchFamily="34" charset="0"/>
              </a:rPr>
              <a:t>Your Market Share in Quantity = </a:t>
            </a:r>
            <a:r>
              <a:rPr lang="en-US" sz="1600" dirty="0" smtClean="0">
                <a:latin typeface="Arial Black" panose="020B0A04020102020204" pitchFamily="34" charset="0"/>
                <a:cs typeface="Arial" panose="020B0604020202020204" pitchFamily="34" charset="0"/>
              </a:rPr>
              <a:t>2,808,000,000  </a:t>
            </a:r>
            <a:r>
              <a:rPr lang="en-US" sz="1600" dirty="0">
                <a:latin typeface="Arial Black" panose="020B0A04020102020204" pitchFamily="34" charset="0"/>
                <a:cs typeface="Arial" panose="020B0604020202020204" pitchFamily="34" charset="0"/>
              </a:rPr>
              <a:t>Liters </a:t>
            </a:r>
          </a:p>
          <a:p>
            <a:pPr>
              <a:spcBef>
                <a:spcPts val="600"/>
              </a:spcBef>
            </a:pPr>
            <a:r>
              <a:rPr lang="en-US" sz="1600" dirty="0">
                <a:latin typeface="Arial Black" panose="020B0A04020102020204" pitchFamily="34" charset="0"/>
                <a:cs typeface="Arial" panose="020B0604020202020204" pitchFamily="34" charset="0"/>
              </a:rPr>
              <a:t>Your EBITDA at ₹ 0.5 Margin/ Litter = </a:t>
            </a:r>
            <a:r>
              <a:rPr lang="en-US" sz="1600" dirty="0" smtClean="0">
                <a:latin typeface="Arial Black" panose="020B0A04020102020204" pitchFamily="34" charset="0"/>
                <a:cs typeface="Arial" panose="020B0604020202020204" pitchFamily="34" charset="0"/>
              </a:rPr>
              <a:t>140.4 </a:t>
            </a:r>
            <a:r>
              <a:rPr lang="en-US" sz="1600" dirty="0">
                <a:latin typeface="Arial Black" panose="020B0A04020102020204" pitchFamily="34" charset="0"/>
                <a:cs typeface="Arial" panose="020B0604020202020204" pitchFamily="34" charset="0"/>
              </a:rPr>
              <a:t>Cr/ Yr. </a:t>
            </a:r>
          </a:p>
          <a:p>
            <a:pPr>
              <a:spcBef>
                <a:spcPts val="600"/>
              </a:spcBef>
            </a:pPr>
            <a:r>
              <a:rPr lang="en-US" sz="1600" dirty="0">
                <a:latin typeface="Arial Black" panose="020B0A04020102020204" pitchFamily="34" charset="0"/>
                <a:cs typeface="Arial" panose="020B0604020202020204" pitchFamily="34" charset="0"/>
              </a:rPr>
              <a:t>If Probability of Success = 40%</a:t>
            </a:r>
          </a:p>
          <a:p>
            <a:pPr>
              <a:spcBef>
                <a:spcPts val="600"/>
              </a:spcBef>
            </a:pPr>
            <a:r>
              <a:rPr lang="en-US" sz="1600" dirty="0">
                <a:latin typeface="Arial Black" panose="020B0A04020102020204" pitchFamily="34" charset="0"/>
                <a:cs typeface="Arial" panose="020B0604020202020204" pitchFamily="34" charset="0"/>
              </a:rPr>
              <a:t>Your Risk is = 60%</a:t>
            </a:r>
          </a:p>
        </p:txBody>
      </p:sp>
      <p:sp>
        <p:nvSpPr>
          <p:cNvPr id="3" name="Date Placeholder 2"/>
          <p:cNvSpPr>
            <a:spLocks noGrp="1"/>
          </p:cNvSpPr>
          <p:nvPr>
            <p:ph type="dt" sz="half" idx="10"/>
          </p:nvPr>
        </p:nvSpPr>
        <p:spPr/>
        <p:txBody>
          <a:bodyPr/>
          <a:lstStyle/>
          <a:p>
            <a:fld id="{77285AE6-2C6C-4270-87F7-FDDC132E8632}" type="datetime1">
              <a:rPr lang="en-US" altLang="en-US" smtClean="0"/>
              <a:t>4/9/2021</a:t>
            </a:fld>
            <a:endParaRPr lang="en-US" altLang="en-US"/>
          </a:p>
        </p:txBody>
      </p:sp>
      <p:sp>
        <p:nvSpPr>
          <p:cNvPr id="4" name="Footer Placeholder 3"/>
          <p:cNvSpPr>
            <a:spLocks noGrp="1"/>
          </p:cNvSpPr>
          <p:nvPr>
            <p:ph type="ftr" sz="quarter" idx="11"/>
          </p:nvPr>
        </p:nvSpPr>
        <p:spPr/>
        <p:txBody>
          <a:bodyPr/>
          <a:lstStyle/>
          <a:p>
            <a:r>
              <a:rPr lang="en-US" altLang="en-US"/>
              <a:t>Dr. S. K. Majumdar</a:t>
            </a:r>
          </a:p>
        </p:txBody>
      </p:sp>
      <p:sp>
        <p:nvSpPr>
          <p:cNvPr id="5" name="Slide Number Placeholder 4"/>
          <p:cNvSpPr>
            <a:spLocks noGrp="1"/>
          </p:cNvSpPr>
          <p:nvPr>
            <p:ph type="sldNum" sz="quarter" idx="12"/>
          </p:nvPr>
        </p:nvSpPr>
        <p:spPr/>
        <p:txBody>
          <a:bodyPr/>
          <a:lstStyle/>
          <a:p>
            <a:fld id="{358B82F0-7F90-4EE4-94C0-036F3E20C82B}" type="slidenum">
              <a:rPr lang="en-US" altLang="en-US" smtClean="0"/>
              <a:pPr/>
              <a:t>32</a:t>
            </a:fld>
            <a:endParaRPr lang="en-US" altLang="en-US"/>
          </a:p>
        </p:txBody>
      </p:sp>
      <p:sp>
        <p:nvSpPr>
          <p:cNvPr id="2" name="TextBox 1"/>
          <p:cNvSpPr txBox="1"/>
          <p:nvPr/>
        </p:nvSpPr>
        <p:spPr>
          <a:xfrm>
            <a:off x="6662759" y="5507940"/>
            <a:ext cx="1725665" cy="369332"/>
          </a:xfrm>
          <a:prstGeom prst="rect">
            <a:avLst/>
          </a:prstGeom>
          <a:noFill/>
          <a:ln>
            <a:solidFill>
              <a:schemeClr val="tx1">
                <a:lumMod val="95000"/>
                <a:lumOff val="5000"/>
              </a:schemeClr>
            </a:solidFill>
          </a:ln>
        </p:spPr>
        <p:txBody>
          <a:bodyPr wrap="none" rtlCol="0">
            <a:spAutoFit/>
          </a:bodyPr>
          <a:lstStyle/>
          <a:p>
            <a:r>
              <a:rPr lang="en-US" sz="1800" dirty="0">
                <a:latin typeface="Arial Black" panose="020B0A04020102020204" pitchFamily="34" charset="0"/>
              </a:rPr>
              <a:t>1 Core = 10</a:t>
            </a:r>
            <a:r>
              <a:rPr lang="en-US" sz="1800" baseline="30000" dirty="0">
                <a:latin typeface="Arial Black" panose="020B0A04020102020204" pitchFamily="34" charset="0"/>
              </a:rPr>
              <a:t>7</a:t>
            </a:r>
            <a:endParaRPr lang="en-US" sz="1800" dirty="0">
              <a:latin typeface="Arial Black" panose="020B0A04020102020204" pitchFamily="34" charset="0"/>
            </a:endParaRPr>
          </a:p>
        </p:txBody>
      </p:sp>
    </p:spTree>
    <p:extLst>
      <p:ext uri="{BB962C8B-B14F-4D97-AF65-F5344CB8AC3E}">
        <p14:creationId xmlns:p14="http://schemas.microsoft.com/office/powerpoint/2010/main" val="2839036581"/>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67544" y="116632"/>
            <a:ext cx="8049394" cy="1325563"/>
          </a:xfrm>
        </p:spPr>
        <p:txBody>
          <a:bodyPr/>
          <a:lstStyle/>
          <a:p>
            <a:r>
              <a:rPr lang="en-US" sz="3600" b="1" dirty="0"/>
              <a:t>Exercise 2</a:t>
            </a:r>
            <a:br>
              <a:rPr lang="en-US" sz="3600" b="1" dirty="0"/>
            </a:br>
            <a:r>
              <a:rPr lang="en-US" sz="2400" b="1" dirty="0"/>
              <a:t>Calculate Market Size and Market Share and EBITDA/ Yr.</a:t>
            </a:r>
          </a:p>
        </p:txBody>
      </p:sp>
      <p:sp>
        <p:nvSpPr>
          <p:cNvPr id="9" name="Text Placeholder 8"/>
          <p:cNvSpPr>
            <a:spLocks noGrp="1"/>
          </p:cNvSpPr>
          <p:nvPr>
            <p:ph type="body" idx="1"/>
          </p:nvPr>
        </p:nvSpPr>
        <p:spPr>
          <a:xfrm>
            <a:off x="323528" y="1563974"/>
            <a:ext cx="8712968" cy="823912"/>
          </a:xfrm>
          <a:ln>
            <a:solidFill>
              <a:schemeClr val="tx1">
                <a:lumMod val="95000"/>
                <a:lumOff val="5000"/>
              </a:schemeClr>
            </a:solidFill>
          </a:ln>
        </p:spPr>
        <p:txBody>
          <a:bodyPr anchor="ctr"/>
          <a:lstStyle/>
          <a:p>
            <a:r>
              <a:rPr lang="en-US" sz="2000" dirty="0"/>
              <a:t>Venture:  A New Affordable Smart Mobile Phone with Solar Battery. Mobile Phone will always be on. No Recharge is required.   </a:t>
            </a:r>
          </a:p>
        </p:txBody>
      </p:sp>
      <p:sp>
        <p:nvSpPr>
          <p:cNvPr id="10" name="Content Placeholder 9"/>
          <p:cNvSpPr>
            <a:spLocks noGrp="1"/>
          </p:cNvSpPr>
          <p:nvPr>
            <p:ph sz="half" idx="2"/>
          </p:nvPr>
        </p:nvSpPr>
        <p:spPr>
          <a:xfrm>
            <a:off x="323528" y="2369127"/>
            <a:ext cx="8712968" cy="3704127"/>
          </a:xfrm>
          <a:ln>
            <a:solidFill>
              <a:schemeClr val="tx1">
                <a:lumMod val="95000"/>
                <a:lumOff val="5000"/>
              </a:schemeClr>
            </a:solidFill>
          </a:ln>
        </p:spPr>
        <p:txBody>
          <a:bodyPr anchor="ctr"/>
          <a:lstStyle/>
          <a:p>
            <a:pPr>
              <a:buFont typeface="+mj-lt"/>
              <a:buAutoNum type="arabicPeriod"/>
            </a:pPr>
            <a:r>
              <a:rPr lang="en-US" sz="1400" dirty="0">
                <a:latin typeface="Arial Black" panose="020B0A04020102020204" pitchFamily="34" charset="0"/>
              </a:rPr>
              <a:t>Target Market is India. (Residents </a:t>
            </a:r>
            <a:r>
              <a:rPr lang="en-US" sz="1400">
                <a:latin typeface="Arial Black" panose="020B0A04020102020204" pitchFamily="34" charset="0"/>
              </a:rPr>
              <a:t>of Cities, </a:t>
            </a:r>
            <a:r>
              <a:rPr lang="en-US" sz="1400" dirty="0">
                <a:latin typeface="Arial Black" panose="020B0A04020102020204" pitchFamily="34" charset="0"/>
              </a:rPr>
              <a:t>Towns and Villages) </a:t>
            </a:r>
          </a:p>
          <a:p>
            <a:pPr>
              <a:buFont typeface="+mj-lt"/>
              <a:buAutoNum type="arabicPeriod"/>
            </a:pPr>
            <a:r>
              <a:rPr lang="en-US" sz="1400" dirty="0">
                <a:latin typeface="Arial Black" panose="020B0A04020102020204" pitchFamily="34" charset="0"/>
              </a:rPr>
              <a:t>30% Indian Lives in Cities and 70% in Towns and Villages.</a:t>
            </a:r>
          </a:p>
          <a:p>
            <a:pPr>
              <a:buFont typeface="+mj-lt"/>
              <a:buAutoNum type="arabicPeriod"/>
            </a:pPr>
            <a:r>
              <a:rPr lang="en-US" sz="1400" dirty="0">
                <a:latin typeface="Arial Black" panose="020B0A04020102020204" pitchFamily="34" charset="0"/>
              </a:rPr>
              <a:t>Every Indian wish to have a Mobile Phone, but only 70% can afford it.  </a:t>
            </a:r>
            <a:endParaRPr lang="en-US" sz="1400" dirty="0">
              <a:latin typeface="Arial Black" panose="020B0A04020102020204" pitchFamily="34" charset="0"/>
              <a:cs typeface="Arial" panose="020B0604020202020204" pitchFamily="34" charset="0"/>
            </a:endParaRPr>
          </a:p>
          <a:p>
            <a:pPr>
              <a:buFont typeface="+mj-lt"/>
              <a:buAutoNum type="arabicPeriod"/>
            </a:pPr>
            <a:r>
              <a:rPr lang="en-US" sz="1400" dirty="0">
                <a:latin typeface="Arial Black" panose="020B0A04020102020204" pitchFamily="34" charset="0"/>
                <a:cs typeface="Arial" panose="020B0604020202020204" pitchFamily="34" charset="0"/>
              </a:rPr>
              <a:t>30% Indians’ Average Income is equivalent to an US Citizen. 40% of Indian are middle income group. </a:t>
            </a:r>
          </a:p>
          <a:p>
            <a:pPr>
              <a:buFont typeface="+mj-lt"/>
              <a:buAutoNum type="arabicPeriod"/>
            </a:pPr>
            <a:r>
              <a:rPr lang="en-US" sz="1400" dirty="0">
                <a:latin typeface="Arial Black" panose="020B0A04020102020204" pitchFamily="34" charset="0"/>
                <a:cs typeface="Arial" panose="020B0604020202020204" pitchFamily="34" charset="0"/>
              </a:rPr>
              <a:t>Middle income groups are very ambitious and try to follow the lifestyle of upper income groups. </a:t>
            </a:r>
          </a:p>
          <a:p>
            <a:pPr>
              <a:buFont typeface="+mj-lt"/>
              <a:buAutoNum type="arabicPeriod"/>
            </a:pPr>
            <a:r>
              <a:rPr lang="en-US" sz="1400" dirty="0">
                <a:latin typeface="Arial Black" panose="020B0A04020102020204" pitchFamily="34" charset="0"/>
                <a:cs typeface="Arial" panose="020B0604020202020204" pitchFamily="34" charset="0"/>
              </a:rPr>
              <a:t>You decided to launch 2 variants [Eureka X (Advanced) and Eureka – B (Basics)]</a:t>
            </a:r>
          </a:p>
          <a:p>
            <a:pPr>
              <a:buFont typeface="+mj-lt"/>
              <a:buAutoNum type="alphaLcParenR"/>
            </a:pPr>
            <a:r>
              <a:rPr lang="en-US" sz="1400" dirty="0">
                <a:latin typeface="Arial Black" panose="020B0A04020102020204" pitchFamily="34" charset="0"/>
                <a:cs typeface="Arial" panose="020B0604020202020204" pitchFamily="34" charset="0"/>
              </a:rPr>
              <a:t>How do you wish to Price (</a:t>
            </a:r>
            <a:r>
              <a:rPr lang="en-US" sz="1400" b="1" dirty="0">
                <a:solidFill>
                  <a:srgbClr val="FF000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P</a:t>
            </a:r>
            <a:r>
              <a:rPr lang="en-US" sz="1400" b="1" baseline="-25000" dirty="0">
                <a:solidFill>
                  <a:srgbClr val="FF000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A</a:t>
            </a:r>
            <a:r>
              <a:rPr lang="en-US" sz="1400" dirty="0">
                <a:latin typeface="Arial Black" panose="020B0A04020102020204" pitchFamily="34" charset="0"/>
                <a:cs typeface="Arial" panose="020B0604020202020204" pitchFamily="34" charset="0"/>
              </a:rPr>
              <a:t>) the two variants of Eureka? </a:t>
            </a:r>
          </a:p>
          <a:p>
            <a:pPr>
              <a:buFont typeface="+mj-lt"/>
              <a:buAutoNum type="alphaLcParenR"/>
            </a:pPr>
            <a:r>
              <a:rPr lang="en-US" sz="1400" dirty="0">
                <a:latin typeface="Arial Black" panose="020B0A04020102020204" pitchFamily="34" charset="0"/>
                <a:cs typeface="Arial" panose="020B0604020202020204" pitchFamily="34" charset="0"/>
              </a:rPr>
              <a:t>Calculate the Market Size (</a:t>
            </a:r>
            <a:r>
              <a:rPr lang="en-US" sz="1400" b="1" dirty="0">
                <a:solidFill>
                  <a:srgbClr val="FF0000"/>
                </a:solidFill>
                <a:effectLst>
                  <a:outerShdw blurRad="38100" dist="38100" dir="2700000" algn="tl">
                    <a:srgbClr val="000000">
                      <a:alpha val="43137"/>
                    </a:srgbClr>
                  </a:outerShdw>
                </a:effectLst>
                <a:latin typeface="Arial Black" panose="020B0A04020102020204" pitchFamily="34" charset="0"/>
              </a:rPr>
              <a:t>Q</a:t>
            </a:r>
            <a:r>
              <a:rPr lang="en-US" sz="1400" b="1" baseline="-25000" dirty="0">
                <a:solidFill>
                  <a:srgbClr val="FF0000"/>
                </a:solidFill>
                <a:effectLst>
                  <a:outerShdw blurRad="38100" dist="38100" dir="2700000" algn="tl">
                    <a:srgbClr val="000000">
                      <a:alpha val="43137"/>
                    </a:srgbClr>
                  </a:outerShdw>
                </a:effectLst>
                <a:latin typeface="Arial Black" panose="020B0A04020102020204" pitchFamily="34" charset="0"/>
              </a:rPr>
              <a:t>A</a:t>
            </a:r>
            <a:r>
              <a:rPr lang="en-US" sz="1400" dirty="0">
                <a:latin typeface="Arial Black" panose="020B0A04020102020204" pitchFamily="34" charset="0"/>
                <a:cs typeface="Arial" panose="020B0604020202020204" pitchFamily="34" charset="0"/>
              </a:rPr>
              <a:t>)of “Eureka” in Quantity &amp; ₹ based on proposed Price.</a:t>
            </a:r>
          </a:p>
          <a:p>
            <a:pPr>
              <a:buFont typeface="+mj-lt"/>
              <a:buAutoNum type="alphaLcParenR"/>
            </a:pPr>
            <a:r>
              <a:rPr lang="en-US" sz="1400" dirty="0">
                <a:latin typeface="Arial Black" panose="020B0A04020102020204" pitchFamily="34" charset="0"/>
                <a:cs typeface="Arial" panose="020B0604020202020204" pitchFamily="34" charset="0"/>
              </a:rPr>
              <a:t>What % of Urban and Rural Market Share (</a:t>
            </a:r>
            <a:r>
              <a:rPr lang="en-US" sz="1400" b="1" dirty="0">
                <a:solidFill>
                  <a:srgbClr val="FF0000"/>
                </a:solidFill>
                <a:effectLst>
                  <a:outerShdw blurRad="38100" dist="38100" dir="2700000" algn="tl">
                    <a:srgbClr val="000000">
                      <a:alpha val="43137"/>
                    </a:srgbClr>
                  </a:outerShdw>
                </a:effectLst>
                <a:latin typeface="Arial Black" panose="020B0A04020102020204" pitchFamily="34" charset="0"/>
              </a:rPr>
              <a:t>F</a:t>
            </a:r>
            <a:r>
              <a:rPr lang="en-US" sz="1400" b="1" baseline="-25000" dirty="0">
                <a:solidFill>
                  <a:srgbClr val="FF0000"/>
                </a:solidFill>
                <a:effectLst>
                  <a:outerShdw blurRad="38100" dist="38100" dir="2700000" algn="tl">
                    <a:srgbClr val="000000">
                      <a:alpha val="43137"/>
                    </a:srgbClr>
                  </a:outerShdw>
                </a:effectLst>
                <a:latin typeface="Arial Black" panose="020B0A04020102020204" pitchFamily="34" charset="0"/>
              </a:rPr>
              <a:t>A</a:t>
            </a:r>
            <a:r>
              <a:rPr lang="en-US" sz="1400" dirty="0">
                <a:latin typeface="Arial Black" panose="020B0A04020102020204" pitchFamily="34" charset="0"/>
                <a:cs typeface="Arial" panose="020B0604020202020204" pitchFamily="34" charset="0"/>
              </a:rPr>
              <a:t>) You Propose to Capture?</a:t>
            </a:r>
          </a:p>
          <a:p>
            <a:pPr>
              <a:buFont typeface="+mj-lt"/>
              <a:buAutoNum type="alphaLcParenR"/>
            </a:pPr>
            <a:r>
              <a:rPr lang="en-US" sz="1400" dirty="0">
                <a:latin typeface="Arial Black" panose="020B0A04020102020204" pitchFamily="34" charset="0"/>
                <a:cs typeface="Arial" panose="020B0604020202020204" pitchFamily="34" charset="0"/>
              </a:rPr>
              <a:t>Calculate the Size of Your Market Share in ₹ (</a:t>
            </a:r>
            <a:r>
              <a:rPr lang="en-US" sz="1400" b="1" dirty="0">
                <a:solidFill>
                  <a:srgbClr val="FF0000"/>
                </a:solidFill>
                <a:effectLst>
                  <a:outerShdw blurRad="38100" dist="38100" dir="2700000" algn="tl">
                    <a:srgbClr val="000000">
                      <a:alpha val="43137"/>
                    </a:srgbClr>
                  </a:outerShdw>
                </a:effectLst>
                <a:latin typeface="Arial Black" panose="020B0A04020102020204" pitchFamily="34" charset="0"/>
              </a:rPr>
              <a:t>V</a:t>
            </a:r>
            <a:r>
              <a:rPr lang="en-US" sz="1400" b="1" baseline="-25000" dirty="0">
                <a:solidFill>
                  <a:srgbClr val="FF0000"/>
                </a:solidFill>
                <a:effectLst>
                  <a:outerShdw blurRad="38100" dist="38100" dir="2700000" algn="tl">
                    <a:srgbClr val="000000">
                      <a:alpha val="43137"/>
                    </a:srgbClr>
                  </a:outerShdw>
                </a:effectLst>
                <a:latin typeface="Arial Black" panose="020B0A04020102020204" pitchFamily="34" charset="0"/>
              </a:rPr>
              <a:t>A</a:t>
            </a:r>
            <a:r>
              <a:rPr lang="en-US" sz="1400" dirty="0">
                <a:latin typeface="Arial Black" panose="020B0A04020102020204" pitchFamily="34" charset="0"/>
                <a:cs typeface="Arial" panose="020B0604020202020204" pitchFamily="34" charset="0"/>
              </a:rPr>
              <a:t>) for Eureka-X and Eureka-B</a:t>
            </a:r>
          </a:p>
          <a:p>
            <a:pPr>
              <a:buFont typeface="+mj-lt"/>
              <a:buAutoNum type="alphaLcParenR"/>
            </a:pPr>
            <a:r>
              <a:rPr lang="en-US" sz="1400" dirty="0">
                <a:latin typeface="Arial Black" panose="020B0A04020102020204" pitchFamily="34" charset="0"/>
                <a:cs typeface="Arial" panose="020B0604020202020204" pitchFamily="34" charset="0"/>
              </a:rPr>
              <a:t>Calculate Your Expected Yearly EBITDA for ₹ 3000 Margin Per Unit of Eureka X and 2000 Per Unit of Eureka - B.</a:t>
            </a:r>
          </a:p>
        </p:txBody>
      </p:sp>
      <p:sp>
        <p:nvSpPr>
          <p:cNvPr id="3" name="Date Placeholder 2"/>
          <p:cNvSpPr>
            <a:spLocks noGrp="1"/>
          </p:cNvSpPr>
          <p:nvPr>
            <p:ph type="dt" sz="half" idx="10"/>
          </p:nvPr>
        </p:nvSpPr>
        <p:spPr/>
        <p:txBody>
          <a:bodyPr/>
          <a:lstStyle/>
          <a:p>
            <a:fld id="{039092A9-C482-4201-8578-0AFBF04634FB}" type="datetime1">
              <a:rPr lang="en-US" altLang="en-US" smtClean="0"/>
              <a:t>4/9/2021</a:t>
            </a:fld>
            <a:endParaRPr lang="en-US" altLang="en-US"/>
          </a:p>
        </p:txBody>
      </p:sp>
      <p:sp>
        <p:nvSpPr>
          <p:cNvPr id="4" name="Footer Placeholder 3"/>
          <p:cNvSpPr>
            <a:spLocks noGrp="1"/>
          </p:cNvSpPr>
          <p:nvPr>
            <p:ph type="ftr" sz="quarter" idx="11"/>
          </p:nvPr>
        </p:nvSpPr>
        <p:spPr/>
        <p:txBody>
          <a:bodyPr/>
          <a:lstStyle/>
          <a:p>
            <a:r>
              <a:rPr lang="en-US" altLang="en-US"/>
              <a:t>Dr. S. K. Majumdar</a:t>
            </a:r>
          </a:p>
        </p:txBody>
      </p:sp>
      <p:sp>
        <p:nvSpPr>
          <p:cNvPr id="5" name="Slide Number Placeholder 4"/>
          <p:cNvSpPr>
            <a:spLocks noGrp="1"/>
          </p:cNvSpPr>
          <p:nvPr>
            <p:ph type="sldNum" sz="quarter" idx="12"/>
          </p:nvPr>
        </p:nvSpPr>
        <p:spPr/>
        <p:txBody>
          <a:bodyPr/>
          <a:lstStyle/>
          <a:p>
            <a:fld id="{358B82F0-7F90-4EE4-94C0-036F3E20C82B}" type="slidenum">
              <a:rPr lang="en-US" altLang="en-US" smtClean="0"/>
              <a:pPr/>
              <a:t>33</a:t>
            </a:fld>
            <a:endParaRPr lang="en-US" altLang="en-US" dirty="0"/>
          </a:p>
        </p:txBody>
      </p:sp>
    </p:spTree>
    <p:extLst>
      <p:ext uri="{BB962C8B-B14F-4D97-AF65-F5344CB8AC3E}">
        <p14:creationId xmlns:p14="http://schemas.microsoft.com/office/powerpoint/2010/main" val="3615962121"/>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67544" y="116632"/>
            <a:ext cx="8049394" cy="1325563"/>
          </a:xfrm>
        </p:spPr>
        <p:txBody>
          <a:bodyPr/>
          <a:lstStyle/>
          <a:p>
            <a:r>
              <a:rPr lang="en-US" sz="3600" b="1" dirty="0"/>
              <a:t>Exercise 3</a:t>
            </a:r>
            <a:br>
              <a:rPr lang="en-US" sz="3600" b="1" dirty="0"/>
            </a:br>
            <a:r>
              <a:rPr lang="en-US" sz="2400" b="1" dirty="0"/>
              <a:t>Calculate Market Size and Market Share and EBITDA/ Yr.</a:t>
            </a:r>
          </a:p>
        </p:txBody>
      </p:sp>
      <p:sp>
        <p:nvSpPr>
          <p:cNvPr id="9" name="Text Placeholder 8"/>
          <p:cNvSpPr>
            <a:spLocks noGrp="1"/>
          </p:cNvSpPr>
          <p:nvPr>
            <p:ph type="body" idx="1"/>
          </p:nvPr>
        </p:nvSpPr>
        <p:spPr>
          <a:xfrm>
            <a:off x="323528" y="1340769"/>
            <a:ext cx="8712968" cy="853212"/>
          </a:xfrm>
          <a:ln>
            <a:solidFill>
              <a:schemeClr val="tx1">
                <a:lumMod val="95000"/>
                <a:lumOff val="5000"/>
              </a:schemeClr>
            </a:solidFill>
          </a:ln>
        </p:spPr>
        <p:txBody>
          <a:bodyPr anchor="ctr"/>
          <a:lstStyle/>
          <a:p>
            <a:r>
              <a:rPr lang="en-US" sz="1800" dirty="0"/>
              <a:t>Venture:  An Affordable Electric Bike, ‘</a:t>
            </a:r>
            <a:r>
              <a:rPr lang="en-US" sz="1800" dirty="0" err="1"/>
              <a:t>SuperBike</a:t>
            </a:r>
            <a:r>
              <a:rPr lang="en-US" sz="1800" dirty="0"/>
              <a:t>’ with Solar Battery Charger. Solar Battery Charger. No electricity cost, only 2hrs of charging is required.  </a:t>
            </a:r>
          </a:p>
        </p:txBody>
      </p:sp>
      <p:sp>
        <p:nvSpPr>
          <p:cNvPr id="10" name="Content Placeholder 9"/>
          <p:cNvSpPr>
            <a:spLocks noGrp="1"/>
          </p:cNvSpPr>
          <p:nvPr>
            <p:ph sz="half" idx="2"/>
          </p:nvPr>
        </p:nvSpPr>
        <p:spPr>
          <a:xfrm>
            <a:off x="323528" y="2193981"/>
            <a:ext cx="8712968" cy="3899315"/>
          </a:xfrm>
          <a:ln>
            <a:solidFill>
              <a:schemeClr val="tx1">
                <a:lumMod val="95000"/>
                <a:lumOff val="5000"/>
              </a:schemeClr>
            </a:solidFill>
          </a:ln>
        </p:spPr>
        <p:txBody>
          <a:bodyPr anchor="ctr"/>
          <a:lstStyle/>
          <a:p>
            <a:pPr>
              <a:buFont typeface="+mj-lt"/>
              <a:buAutoNum type="arabicPeriod"/>
            </a:pPr>
            <a:r>
              <a:rPr lang="en-US" sz="1400" dirty="0">
                <a:latin typeface="Arial Black" panose="020B0A04020102020204" pitchFamily="34" charset="0"/>
              </a:rPr>
              <a:t>Target Market is India. (Residents of Cities and Towns) </a:t>
            </a:r>
          </a:p>
          <a:p>
            <a:pPr>
              <a:buFont typeface="+mj-lt"/>
              <a:buAutoNum type="arabicPeriod"/>
            </a:pPr>
            <a:r>
              <a:rPr lang="en-US" sz="1400" dirty="0">
                <a:latin typeface="Arial Black" panose="020B0A04020102020204" pitchFamily="34" charset="0"/>
              </a:rPr>
              <a:t>30% Indian (1.2 billion) Lives in Cities and 40% in Towns.</a:t>
            </a:r>
          </a:p>
          <a:p>
            <a:pPr>
              <a:buFont typeface="+mj-lt"/>
              <a:buAutoNum type="arabicPeriod"/>
            </a:pPr>
            <a:r>
              <a:rPr lang="en-US" sz="1400" dirty="0">
                <a:latin typeface="Arial Black" panose="020B0A04020102020204" pitchFamily="34" charset="0"/>
              </a:rPr>
              <a:t>20% of City Youth Age between 20 -36 (i.e. 40% of Urban Population) wish to have a transport of their own, but only 50% can afford it.  </a:t>
            </a:r>
            <a:endParaRPr lang="en-US" sz="1400" dirty="0">
              <a:latin typeface="Arial Black" panose="020B0A04020102020204" pitchFamily="34" charset="0"/>
              <a:cs typeface="Arial" panose="020B0604020202020204" pitchFamily="34" charset="0"/>
            </a:endParaRPr>
          </a:p>
          <a:p>
            <a:pPr>
              <a:buFont typeface="+mj-lt"/>
              <a:buAutoNum type="arabicPeriod"/>
            </a:pPr>
            <a:r>
              <a:rPr lang="en-US" sz="1400" dirty="0">
                <a:latin typeface="Arial Black" panose="020B0A04020102020204" pitchFamily="34" charset="0"/>
                <a:cs typeface="Arial" panose="020B0604020202020204" pitchFamily="34" charset="0"/>
              </a:rPr>
              <a:t>40% of Indian Youths Living in Indian Towns </a:t>
            </a:r>
            <a:r>
              <a:rPr lang="en-US" sz="1400" dirty="0">
                <a:latin typeface="Arial Black" panose="020B0A04020102020204" pitchFamily="34" charset="0"/>
              </a:rPr>
              <a:t>(i.e. 50% of Town Population) wish to have a transport of their own, but only 20% can afford it.  </a:t>
            </a:r>
            <a:endParaRPr lang="en-US" sz="1400" dirty="0">
              <a:latin typeface="Arial Black" panose="020B0A04020102020204" pitchFamily="34" charset="0"/>
              <a:cs typeface="Arial" panose="020B0604020202020204" pitchFamily="34" charset="0"/>
            </a:endParaRPr>
          </a:p>
          <a:p>
            <a:pPr>
              <a:buFont typeface="+mj-lt"/>
              <a:buAutoNum type="arabicPeriod"/>
            </a:pPr>
            <a:r>
              <a:rPr lang="en-US" sz="1400" dirty="0">
                <a:latin typeface="Arial Black" panose="020B0A04020102020204" pitchFamily="34" charset="0"/>
                <a:cs typeface="Arial" panose="020B0604020202020204" pitchFamily="34" charset="0"/>
              </a:rPr>
              <a:t>Young Indian are very ambitious like freedom of movement at affordable Costs. </a:t>
            </a:r>
          </a:p>
          <a:p>
            <a:pPr>
              <a:buFont typeface="+mj-lt"/>
              <a:buAutoNum type="arabicPeriod"/>
            </a:pPr>
            <a:r>
              <a:rPr lang="en-US" sz="1400" dirty="0">
                <a:latin typeface="Arial Black" panose="020B0A04020102020204" pitchFamily="34" charset="0"/>
                <a:cs typeface="Arial" panose="020B0604020202020204" pitchFamily="34" charset="0"/>
              </a:rPr>
              <a:t>You decided to launch the </a:t>
            </a:r>
            <a:r>
              <a:rPr lang="en-US" sz="1400" dirty="0" err="1">
                <a:latin typeface="Arial Black" panose="020B0A04020102020204" pitchFamily="34" charset="0"/>
                <a:cs typeface="Arial" panose="020B0604020202020204" pitchFamily="34" charset="0"/>
              </a:rPr>
              <a:t>SuperBike</a:t>
            </a:r>
            <a:r>
              <a:rPr lang="en-US" sz="1400" dirty="0">
                <a:latin typeface="Arial Black" panose="020B0A04020102020204" pitchFamily="34" charset="0"/>
                <a:cs typeface="Arial" panose="020B0604020202020204" pitchFamily="34" charset="0"/>
              </a:rPr>
              <a:t> in major Indian Cities and Towns </a:t>
            </a:r>
          </a:p>
          <a:p>
            <a:pPr>
              <a:buFont typeface="+mj-lt"/>
              <a:buAutoNum type="arabicPeriod"/>
            </a:pPr>
            <a:r>
              <a:rPr lang="en-US" sz="1400" dirty="0">
                <a:latin typeface="Arial Black" panose="020B0A04020102020204" pitchFamily="34" charset="0"/>
                <a:cs typeface="Arial" panose="020B0604020202020204" pitchFamily="34" charset="0"/>
              </a:rPr>
              <a:t>You decided to offer 30% dealership discount on MRP to your authorized dealers.</a:t>
            </a:r>
          </a:p>
          <a:p>
            <a:pPr>
              <a:buFont typeface="+mj-lt"/>
              <a:buAutoNum type="alphaLcParenR"/>
            </a:pPr>
            <a:r>
              <a:rPr lang="en-US" sz="1400" dirty="0">
                <a:latin typeface="Arial Black" panose="020B0A04020102020204" pitchFamily="34" charset="0"/>
                <a:cs typeface="Arial" panose="020B0604020202020204" pitchFamily="34" charset="0"/>
              </a:rPr>
              <a:t>How do you wish to Price (</a:t>
            </a:r>
            <a:r>
              <a:rPr lang="en-US" sz="1400" b="1" dirty="0">
                <a:solidFill>
                  <a:srgbClr val="FF000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P</a:t>
            </a:r>
            <a:r>
              <a:rPr lang="en-US" sz="1400" b="1" baseline="-25000" dirty="0">
                <a:solidFill>
                  <a:srgbClr val="FF000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A</a:t>
            </a:r>
            <a:r>
              <a:rPr lang="en-US" sz="1400" dirty="0">
                <a:latin typeface="Arial Black" panose="020B0A04020102020204" pitchFamily="34" charset="0"/>
                <a:cs typeface="Arial" panose="020B0604020202020204" pitchFamily="34" charset="0"/>
              </a:rPr>
              <a:t>) the </a:t>
            </a:r>
            <a:r>
              <a:rPr lang="en-US" sz="1400" dirty="0" err="1">
                <a:latin typeface="Arial Black" panose="020B0A04020102020204" pitchFamily="34" charset="0"/>
                <a:cs typeface="Arial" panose="020B0604020202020204" pitchFamily="34" charset="0"/>
              </a:rPr>
              <a:t>SuperBike</a:t>
            </a:r>
            <a:r>
              <a:rPr lang="en-US" sz="1400" dirty="0">
                <a:latin typeface="Arial Black" panose="020B0A04020102020204" pitchFamily="34" charset="0"/>
                <a:cs typeface="Arial" panose="020B0604020202020204" pitchFamily="34" charset="0"/>
              </a:rPr>
              <a:t> + Solar Charger? </a:t>
            </a:r>
          </a:p>
          <a:p>
            <a:pPr>
              <a:buFont typeface="+mj-lt"/>
              <a:buAutoNum type="alphaLcParenR"/>
            </a:pPr>
            <a:r>
              <a:rPr lang="en-US" sz="1400" dirty="0">
                <a:latin typeface="Arial Black" panose="020B0A04020102020204" pitchFamily="34" charset="0"/>
                <a:cs typeface="Arial" panose="020B0604020202020204" pitchFamily="34" charset="0"/>
              </a:rPr>
              <a:t>Calculate the Market Size (</a:t>
            </a:r>
            <a:r>
              <a:rPr lang="en-US" sz="1400" b="1" dirty="0">
                <a:solidFill>
                  <a:srgbClr val="FF0000"/>
                </a:solidFill>
                <a:effectLst>
                  <a:outerShdw blurRad="38100" dist="38100" dir="2700000" algn="tl">
                    <a:srgbClr val="000000">
                      <a:alpha val="43137"/>
                    </a:srgbClr>
                  </a:outerShdw>
                </a:effectLst>
                <a:latin typeface="Arial Black" panose="020B0A04020102020204" pitchFamily="34" charset="0"/>
              </a:rPr>
              <a:t>Q</a:t>
            </a:r>
            <a:r>
              <a:rPr lang="en-US" sz="1400" b="1" baseline="-25000" dirty="0">
                <a:solidFill>
                  <a:srgbClr val="FF0000"/>
                </a:solidFill>
                <a:effectLst>
                  <a:outerShdw blurRad="38100" dist="38100" dir="2700000" algn="tl">
                    <a:srgbClr val="000000">
                      <a:alpha val="43137"/>
                    </a:srgbClr>
                  </a:outerShdw>
                </a:effectLst>
                <a:latin typeface="Arial Black" panose="020B0A04020102020204" pitchFamily="34" charset="0"/>
              </a:rPr>
              <a:t>A</a:t>
            </a:r>
            <a:r>
              <a:rPr lang="en-US" sz="1400" dirty="0">
                <a:latin typeface="Arial Black" panose="020B0A04020102020204" pitchFamily="34" charset="0"/>
                <a:cs typeface="Arial" panose="020B0604020202020204" pitchFamily="34" charset="0"/>
              </a:rPr>
              <a:t>)of “</a:t>
            </a:r>
            <a:r>
              <a:rPr lang="en-US" sz="1400" dirty="0" err="1">
                <a:latin typeface="Arial Black" panose="020B0A04020102020204" pitchFamily="34" charset="0"/>
                <a:cs typeface="Arial" panose="020B0604020202020204" pitchFamily="34" charset="0"/>
              </a:rPr>
              <a:t>SuperBike</a:t>
            </a:r>
            <a:r>
              <a:rPr lang="en-US" sz="1400" dirty="0">
                <a:latin typeface="Arial Black" panose="020B0A04020102020204" pitchFamily="34" charset="0"/>
                <a:cs typeface="Arial" panose="020B0604020202020204" pitchFamily="34" charset="0"/>
              </a:rPr>
              <a:t>” in Quantity &amp; ₹ on proposed Price.</a:t>
            </a:r>
          </a:p>
          <a:p>
            <a:pPr>
              <a:buFont typeface="+mj-lt"/>
              <a:buAutoNum type="alphaLcParenR"/>
            </a:pPr>
            <a:r>
              <a:rPr lang="en-US" sz="1400" dirty="0">
                <a:latin typeface="Arial Black" panose="020B0A04020102020204" pitchFamily="34" charset="0"/>
                <a:cs typeface="Arial" panose="020B0604020202020204" pitchFamily="34" charset="0"/>
              </a:rPr>
              <a:t>What % of Urban and Rural Market Share (</a:t>
            </a:r>
            <a:r>
              <a:rPr lang="en-US" sz="1400" b="1" dirty="0">
                <a:solidFill>
                  <a:srgbClr val="FF0000"/>
                </a:solidFill>
                <a:effectLst>
                  <a:outerShdw blurRad="38100" dist="38100" dir="2700000" algn="tl">
                    <a:srgbClr val="000000">
                      <a:alpha val="43137"/>
                    </a:srgbClr>
                  </a:outerShdw>
                </a:effectLst>
                <a:latin typeface="Arial Black" panose="020B0A04020102020204" pitchFamily="34" charset="0"/>
              </a:rPr>
              <a:t>F</a:t>
            </a:r>
            <a:r>
              <a:rPr lang="en-US" sz="1400" b="1" baseline="-25000" dirty="0">
                <a:solidFill>
                  <a:srgbClr val="FF0000"/>
                </a:solidFill>
                <a:effectLst>
                  <a:outerShdw blurRad="38100" dist="38100" dir="2700000" algn="tl">
                    <a:srgbClr val="000000">
                      <a:alpha val="43137"/>
                    </a:srgbClr>
                  </a:outerShdw>
                </a:effectLst>
                <a:latin typeface="Arial Black" panose="020B0A04020102020204" pitchFamily="34" charset="0"/>
              </a:rPr>
              <a:t>A</a:t>
            </a:r>
            <a:r>
              <a:rPr lang="en-US" sz="1400" dirty="0">
                <a:latin typeface="Arial Black" panose="020B0A04020102020204" pitchFamily="34" charset="0"/>
                <a:cs typeface="Arial" panose="020B0604020202020204" pitchFamily="34" charset="0"/>
              </a:rPr>
              <a:t>) You Propose to Capture?</a:t>
            </a:r>
          </a:p>
          <a:p>
            <a:pPr>
              <a:buFont typeface="+mj-lt"/>
              <a:buAutoNum type="alphaLcParenR"/>
            </a:pPr>
            <a:r>
              <a:rPr lang="en-US" sz="1400" dirty="0">
                <a:latin typeface="Arial Black" panose="020B0A04020102020204" pitchFamily="34" charset="0"/>
                <a:cs typeface="Arial" panose="020B0604020202020204" pitchFamily="34" charset="0"/>
              </a:rPr>
              <a:t>Calculate the Size of Your Market Share in ₹ (</a:t>
            </a:r>
            <a:r>
              <a:rPr lang="en-US" sz="1400" b="1" dirty="0">
                <a:solidFill>
                  <a:srgbClr val="FF0000"/>
                </a:solidFill>
                <a:effectLst>
                  <a:outerShdw blurRad="38100" dist="38100" dir="2700000" algn="tl">
                    <a:srgbClr val="000000">
                      <a:alpha val="43137"/>
                    </a:srgbClr>
                  </a:outerShdw>
                </a:effectLst>
                <a:latin typeface="Arial Black" panose="020B0A04020102020204" pitchFamily="34" charset="0"/>
              </a:rPr>
              <a:t>V</a:t>
            </a:r>
            <a:r>
              <a:rPr lang="en-US" sz="1400" b="1" baseline="-25000" dirty="0">
                <a:solidFill>
                  <a:srgbClr val="FF0000"/>
                </a:solidFill>
                <a:effectLst>
                  <a:outerShdw blurRad="38100" dist="38100" dir="2700000" algn="tl">
                    <a:srgbClr val="000000">
                      <a:alpha val="43137"/>
                    </a:srgbClr>
                  </a:outerShdw>
                </a:effectLst>
                <a:latin typeface="Arial Black" panose="020B0A04020102020204" pitchFamily="34" charset="0"/>
              </a:rPr>
              <a:t>A</a:t>
            </a:r>
            <a:r>
              <a:rPr lang="en-US" sz="1400" dirty="0">
                <a:latin typeface="Arial Black" panose="020B0A04020102020204" pitchFamily="34" charset="0"/>
                <a:cs typeface="Arial" panose="020B0604020202020204" pitchFamily="34" charset="0"/>
              </a:rPr>
              <a:t>) for </a:t>
            </a:r>
            <a:r>
              <a:rPr lang="en-US" sz="1400" dirty="0" err="1">
                <a:latin typeface="Arial Black" panose="020B0A04020102020204" pitchFamily="34" charset="0"/>
                <a:cs typeface="Arial" panose="020B0604020202020204" pitchFamily="34" charset="0"/>
              </a:rPr>
              <a:t>SuperBike</a:t>
            </a:r>
            <a:r>
              <a:rPr lang="en-US" sz="1400" dirty="0">
                <a:latin typeface="Arial Black" panose="020B0A04020102020204" pitchFamily="34" charset="0"/>
                <a:cs typeface="Arial" panose="020B0604020202020204" pitchFamily="34" charset="0"/>
              </a:rPr>
              <a:t> – Cities and Towns</a:t>
            </a:r>
          </a:p>
          <a:p>
            <a:pPr>
              <a:buFont typeface="+mj-lt"/>
              <a:buAutoNum type="alphaLcParenR"/>
            </a:pPr>
            <a:r>
              <a:rPr lang="en-US" sz="1400" dirty="0">
                <a:latin typeface="Arial Black" panose="020B0A04020102020204" pitchFamily="34" charset="0"/>
                <a:cs typeface="Arial" panose="020B0604020202020204" pitchFamily="34" charset="0"/>
              </a:rPr>
              <a:t>Calculate Your Expected Yearly EBITDA for ₹ 3000 Margin Per Unit of </a:t>
            </a:r>
            <a:r>
              <a:rPr lang="en-US" sz="1400" dirty="0" err="1">
                <a:latin typeface="Arial Black" panose="020B0A04020102020204" pitchFamily="34" charset="0"/>
                <a:cs typeface="Arial" panose="020B0604020202020204" pitchFamily="34" charset="0"/>
              </a:rPr>
              <a:t>SuperBike</a:t>
            </a:r>
            <a:r>
              <a:rPr lang="en-US" sz="1400" dirty="0">
                <a:latin typeface="Arial Black" panose="020B0A04020102020204" pitchFamily="34" charset="0"/>
                <a:cs typeface="Arial" panose="020B0604020202020204" pitchFamily="34" charset="0"/>
              </a:rPr>
              <a:t> – C for Cities and 2000 Per Unit of </a:t>
            </a:r>
            <a:r>
              <a:rPr lang="en-US" sz="1400" dirty="0" err="1">
                <a:latin typeface="Arial Black" panose="020B0A04020102020204" pitchFamily="34" charset="0"/>
                <a:cs typeface="Arial" panose="020B0604020202020204" pitchFamily="34" charset="0"/>
              </a:rPr>
              <a:t>SuperBike</a:t>
            </a:r>
            <a:r>
              <a:rPr lang="en-US" sz="1400" dirty="0">
                <a:latin typeface="Arial Black" panose="020B0A04020102020204" pitchFamily="34" charset="0"/>
                <a:cs typeface="Arial" panose="020B0604020202020204" pitchFamily="34" charset="0"/>
              </a:rPr>
              <a:t> – T for Towns.</a:t>
            </a:r>
          </a:p>
        </p:txBody>
      </p:sp>
      <p:sp>
        <p:nvSpPr>
          <p:cNvPr id="3" name="Date Placeholder 2"/>
          <p:cNvSpPr>
            <a:spLocks noGrp="1"/>
          </p:cNvSpPr>
          <p:nvPr>
            <p:ph type="dt" sz="half" idx="10"/>
          </p:nvPr>
        </p:nvSpPr>
        <p:spPr/>
        <p:txBody>
          <a:bodyPr/>
          <a:lstStyle/>
          <a:p>
            <a:fld id="{E0B47B22-1FC4-460F-B0C4-78FBBF1DBD1F}" type="datetime1">
              <a:rPr lang="en-US" altLang="en-US" smtClean="0"/>
              <a:t>4/9/2021</a:t>
            </a:fld>
            <a:endParaRPr lang="en-US" altLang="en-US"/>
          </a:p>
        </p:txBody>
      </p:sp>
      <p:sp>
        <p:nvSpPr>
          <p:cNvPr id="4" name="Footer Placeholder 3"/>
          <p:cNvSpPr>
            <a:spLocks noGrp="1"/>
          </p:cNvSpPr>
          <p:nvPr>
            <p:ph type="ftr" sz="quarter" idx="11"/>
          </p:nvPr>
        </p:nvSpPr>
        <p:spPr/>
        <p:txBody>
          <a:bodyPr/>
          <a:lstStyle/>
          <a:p>
            <a:r>
              <a:rPr lang="en-US" altLang="en-US"/>
              <a:t>Dr. S. K. Majumdar</a:t>
            </a:r>
          </a:p>
        </p:txBody>
      </p:sp>
      <p:sp>
        <p:nvSpPr>
          <p:cNvPr id="5" name="Slide Number Placeholder 4"/>
          <p:cNvSpPr>
            <a:spLocks noGrp="1"/>
          </p:cNvSpPr>
          <p:nvPr>
            <p:ph type="sldNum" sz="quarter" idx="12"/>
          </p:nvPr>
        </p:nvSpPr>
        <p:spPr/>
        <p:txBody>
          <a:bodyPr/>
          <a:lstStyle/>
          <a:p>
            <a:fld id="{358B82F0-7F90-4EE4-94C0-036F3E20C82B}" type="slidenum">
              <a:rPr lang="en-US" altLang="en-US" smtClean="0"/>
              <a:pPr/>
              <a:t>34</a:t>
            </a:fld>
            <a:endParaRPr lang="en-US" altLang="en-US"/>
          </a:p>
        </p:txBody>
      </p:sp>
    </p:spTree>
    <p:extLst>
      <p:ext uri="{BB962C8B-B14F-4D97-AF65-F5344CB8AC3E}">
        <p14:creationId xmlns:p14="http://schemas.microsoft.com/office/powerpoint/2010/main" val="2100824993"/>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685800" y="44624"/>
            <a:ext cx="7772400" cy="1143000"/>
          </a:xfrm>
        </p:spPr>
        <p:txBody>
          <a:bodyPr/>
          <a:lstStyle/>
          <a:p>
            <a:r>
              <a:rPr lang="en-US" dirty="0"/>
              <a:t>Exercise 4</a:t>
            </a:r>
          </a:p>
        </p:txBody>
      </p:sp>
      <p:sp>
        <p:nvSpPr>
          <p:cNvPr id="7" name="Date Placeholder 6"/>
          <p:cNvSpPr>
            <a:spLocks noGrp="1"/>
          </p:cNvSpPr>
          <p:nvPr>
            <p:ph type="dt" sz="half" idx="10"/>
          </p:nvPr>
        </p:nvSpPr>
        <p:spPr/>
        <p:txBody>
          <a:bodyPr/>
          <a:lstStyle/>
          <a:p>
            <a:fld id="{F8829EC4-9E97-48CA-8BF0-6C2DE512FE72}" type="datetime1">
              <a:rPr lang="en-US" altLang="en-US" smtClean="0"/>
              <a:t>4/9/2021</a:t>
            </a:fld>
            <a:endParaRPr lang="en-US" altLang="en-US"/>
          </a:p>
        </p:txBody>
      </p:sp>
      <p:sp>
        <p:nvSpPr>
          <p:cNvPr id="8" name="Footer Placeholder 7"/>
          <p:cNvSpPr>
            <a:spLocks noGrp="1"/>
          </p:cNvSpPr>
          <p:nvPr>
            <p:ph type="ftr" sz="quarter" idx="11"/>
          </p:nvPr>
        </p:nvSpPr>
        <p:spPr/>
        <p:txBody>
          <a:bodyPr/>
          <a:lstStyle/>
          <a:p>
            <a:r>
              <a:rPr lang="en-US" altLang="en-US"/>
              <a:t>Dr. S. K. Majumdar</a:t>
            </a:r>
          </a:p>
        </p:txBody>
      </p:sp>
      <p:sp>
        <p:nvSpPr>
          <p:cNvPr id="9" name="Slide Number Placeholder 8"/>
          <p:cNvSpPr>
            <a:spLocks noGrp="1"/>
          </p:cNvSpPr>
          <p:nvPr>
            <p:ph type="sldNum" sz="quarter" idx="12"/>
          </p:nvPr>
        </p:nvSpPr>
        <p:spPr/>
        <p:txBody>
          <a:bodyPr/>
          <a:lstStyle/>
          <a:p>
            <a:fld id="{A8745F55-EF9D-45B2-BCCC-BF7C83FAA979}" type="slidenum">
              <a:rPr lang="en-US" altLang="en-US" smtClean="0"/>
              <a:pPr/>
              <a:t>35</a:t>
            </a:fld>
            <a:endParaRPr lang="en-US" altLang="en-US"/>
          </a:p>
        </p:txBody>
      </p:sp>
      <p:sp>
        <p:nvSpPr>
          <p:cNvPr id="12" name="Content Placeholder 9"/>
          <p:cNvSpPr>
            <a:spLocks noGrp="1"/>
          </p:cNvSpPr>
          <p:nvPr>
            <p:ph idx="1"/>
          </p:nvPr>
        </p:nvSpPr>
        <p:spPr>
          <a:xfrm>
            <a:off x="468313" y="2483594"/>
            <a:ext cx="8351837" cy="3609702"/>
          </a:xfrm>
          <a:ln>
            <a:solidFill>
              <a:schemeClr val="tx1">
                <a:lumMod val="95000"/>
                <a:lumOff val="5000"/>
              </a:schemeClr>
            </a:solidFill>
          </a:ln>
        </p:spPr>
        <p:txBody>
          <a:bodyPr anchor="ctr"/>
          <a:lstStyle/>
          <a:p>
            <a:pPr>
              <a:buFont typeface="+mj-lt"/>
              <a:buAutoNum type="arabicPeriod"/>
            </a:pPr>
            <a:r>
              <a:rPr lang="en-US" sz="1800" dirty="0">
                <a:latin typeface="Arial Black" panose="020B0A04020102020204" pitchFamily="34" charset="0"/>
              </a:rPr>
              <a:t>Target Market Size = </a:t>
            </a:r>
            <a:r>
              <a:rPr lang="en-US" sz="1800" dirty="0"/>
              <a:t>4</a:t>
            </a:r>
            <a:r>
              <a:rPr lang="en-US" sz="1800" dirty="0">
                <a:latin typeface="Arial Black" panose="020B0A04020102020204" pitchFamily="34" charset="0"/>
              </a:rPr>
              <a:t>0% of </a:t>
            </a:r>
            <a:r>
              <a:rPr lang="en-US" sz="1800" dirty="0"/>
              <a:t>1.35 billion </a:t>
            </a:r>
            <a:r>
              <a:rPr lang="en-US" sz="1800" dirty="0">
                <a:latin typeface="Arial Black" panose="020B0A04020102020204" pitchFamily="34" charset="0"/>
              </a:rPr>
              <a:t>Indian Customers (Mainly Residents of Cities and Towns, Av. Family size = 5) </a:t>
            </a:r>
          </a:p>
          <a:p>
            <a:pPr>
              <a:buFont typeface="+mj-lt"/>
              <a:buAutoNum type="arabicPeriod"/>
            </a:pPr>
            <a:r>
              <a:rPr lang="en-US" sz="1800" dirty="0">
                <a:latin typeface="Arial Black" panose="020B0A04020102020204" pitchFamily="34" charset="0"/>
              </a:rPr>
              <a:t>Every Family Needs at least three </a:t>
            </a:r>
            <a:r>
              <a:rPr lang="en-US" sz="1800" dirty="0"/>
              <a:t>Silicon Bottles </a:t>
            </a:r>
            <a:r>
              <a:rPr lang="en-US" sz="1800" dirty="0">
                <a:latin typeface="Arial Black" panose="020B0A04020102020204" pitchFamily="34" charset="0"/>
              </a:rPr>
              <a:t>to Carry Drinking Water to school or work /Year= Q</a:t>
            </a:r>
          </a:p>
          <a:p>
            <a:pPr>
              <a:buFont typeface="+mj-lt"/>
              <a:buAutoNum type="arabicPeriod"/>
            </a:pPr>
            <a:r>
              <a:rPr lang="en-US" sz="1800" dirty="0">
                <a:latin typeface="Arial Black" panose="020B0A04020102020204" pitchFamily="34" charset="0"/>
              </a:rPr>
              <a:t>Price of one 1 Liter Silicon Bottle = </a:t>
            </a:r>
            <a:r>
              <a:rPr lang="en-US" sz="1800" dirty="0">
                <a:latin typeface="Arial Black" panose="020B0A04020102020204" pitchFamily="34" charset="0"/>
                <a:cs typeface="Arial" panose="020B0604020202020204" pitchFamily="34" charset="0"/>
              </a:rPr>
              <a:t>₹ 20  = P1</a:t>
            </a:r>
          </a:p>
          <a:p>
            <a:pPr>
              <a:buFont typeface="+mj-lt"/>
              <a:buAutoNum type="arabicPeriod"/>
            </a:pPr>
            <a:r>
              <a:rPr lang="en-US" sz="1800" dirty="0">
                <a:cs typeface="Arial" panose="020B0604020202020204" pitchFamily="34" charset="0"/>
              </a:rPr>
              <a:t>Price of Pack of 3 Silicon Bottle = ₹ 50  = P2</a:t>
            </a:r>
            <a:endParaRPr lang="en-US" sz="1800" dirty="0">
              <a:latin typeface="Arial Black" panose="020B0A04020102020204" pitchFamily="34" charset="0"/>
              <a:cs typeface="Arial" panose="020B0604020202020204" pitchFamily="34" charset="0"/>
            </a:endParaRPr>
          </a:p>
          <a:p>
            <a:pPr>
              <a:buFont typeface="+mj-lt"/>
              <a:buAutoNum type="arabicPeriod"/>
            </a:pPr>
            <a:r>
              <a:rPr lang="en-US" sz="1800" dirty="0">
                <a:latin typeface="Arial Black" panose="020B0A04020102020204" pitchFamily="34" charset="0"/>
                <a:cs typeface="Arial" panose="020B0604020202020204" pitchFamily="34" charset="0"/>
              </a:rPr>
              <a:t>Planned Target Market Share = 10% of Market = </a:t>
            </a:r>
            <a:r>
              <a:rPr lang="en-US" sz="1800" dirty="0">
                <a:latin typeface="Arial Black" panose="020B0A04020102020204" pitchFamily="34" charset="0"/>
              </a:rPr>
              <a:t>F</a:t>
            </a:r>
            <a:r>
              <a:rPr lang="en-US" sz="1800" baseline="-25000" dirty="0">
                <a:latin typeface="Arial Black" panose="020B0A04020102020204" pitchFamily="34" charset="0"/>
              </a:rPr>
              <a:t>D</a:t>
            </a:r>
            <a:endParaRPr lang="en-US" sz="1800" dirty="0">
              <a:latin typeface="Arial Black" panose="020B0A04020102020204" pitchFamily="34" charset="0"/>
              <a:cs typeface="Arial" panose="020B0604020202020204" pitchFamily="34" charset="0"/>
            </a:endParaRPr>
          </a:p>
          <a:p>
            <a:pPr>
              <a:buFont typeface="+mj-lt"/>
              <a:buAutoNum type="arabicPeriod"/>
            </a:pPr>
            <a:r>
              <a:rPr lang="en-US" sz="1800" dirty="0">
                <a:latin typeface="Arial Black" panose="020B0A04020102020204" pitchFamily="34" charset="0"/>
                <a:cs typeface="Arial" panose="020B0604020202020204" pitchFamily="34" charset="0"/>
              </a:rPr>
              <a:t>Expected Profit / Pack of 3 = ₹ </a:t>
            </a:r>
            <a:r>
              <a:rPr lang="en-US" sz="1800" dirty="0">
                <a:cs typeface="Arial" panose="020B0604020202020204" pitchFamily="34" charset="0"/>
              </a:rPr>
              <a:t>5</a:t>
            </a:r>
            <a:r>
              <a:rPr lang="en-US" sz="1800" dirty="0">
                <a:latin typeface="Arial Black" panose="020B0A04020102020204" pitchFamily="34" charset="0"/>
                <a:cs typeface="Arial" panose="020B0604020202020204" pitchFamily="34" charset="0"/>
              </a:rPr>
              <a:t>.0 or ₹ 2.0/ Bottle </a:t>
            </a:r>
            <a:r>
              <a:rPr lang="en-US" sz="2000" dirty="0">
                <a:latin typeface="Arial Black" panose="020B0A04020102020204" pitchFamily="34" charset="0"/>
                <a:cs typeface="Arial" panose="020B0604020202020204" pitchFamily="34" charset="0"/>
              </a:rPr>
              <a:t>= </a:t>
            </a:r>
            <a:r>
              <a:rPr lang="en-US" sz="2000" dirty="0">
                <a:latin typeface="Arial Black" panose="020B0A04020102020204" pitchFamily="34" charset="0"/>
              </a:rPr>
              <a:t>M</a:t>
            </a:r>
            <a:r>
              <a:rPr lang="en-US" sz="2000" baseline="-25000" dirty="0">
                <a:latin typeface="Arial Black" panose="020B0A04020102020204" pitchFamily="34" charset="0"/>
              </a:rPr>
              <a:t>D </a:t>
            </a:r>
          </a:p>
          <a:p>
            <a:pPr>
              <a:buFont typeface="+mj-lt"/>
              <a:buAutoNum type="alphaLcParenR"/>
            </a:pPr>
            <a:r>
              <a:rPr lang="en-US" sz="1800" dirty="0">
                <a:latin typeface="Arial Black" panose="020B0A04020102020204" pitchFamily="34" charset="0"/>
                <a:cs typeface="Arial" panose="020B0604020202020204" pitchFamily="34" charset="0"/>
              </a:rPr>
              <a:t>Calculate the Market Size of Silicon Water Bottle.</a:t>
            </a:r>
          </a:p>
          <a:p>
            <a:pPr>
              <a:buFont typeface="+mj-lt"/>
              <a:buAutoNum type="alphaLcParenR"/>
            </a:pPr>
            <a:r>
              <a:rPr lang="en-US" sz="1800" dirty="0">
                <a:latin typeface="Arial Black" panose="020B0A04020102020204" pitchFamily="34" charset="0"/>
                <a:cs typeface="Arial" panose="020B0604020202020204" pitchFamily="34" charset="0"/>
              </a:rPr>
              <a:t>Calculate the Size of Your Market Share in ₹</a:t>
            </a:r>
          </a:p>
          <a:p>
            <a:pPr>
              <a:buFont typeface="+mj-lt"/>
              <a:buAutoNum type="alphaLcParenR"/>
            </a:pPr>
            <a:r>
              <a:rPr lang="en-US" sz="1800" dirty="0">
                <a:latin typeface="Arial Black" panose="020B0A04020102020204" pitchFamily="34" charset="0"/>
                <a:cs typeface="Arial" panose="020B0604020202020204" pitchFamily="34" charset="0"/>
              </a:rPr>
              <a:t>Calculate Yearly EBITDA for ₹ 1.00 Margin Per 1 Liter Bottle.</a:t>
            </a:r>
          </a:p>
        </p:txBody>
      </p:sp>
      <p:sp>
        <p:nvSpPr>
          <p:cNvPr id="13" name="Text Placeholder 8"/>
          <p:cNvSpPr txBox="1">
            <a:spLocks/>
          </p:cNvSpPr>
          <p:nvPr/>
        </p:nvSpPr>
        <p:spPr bwMode="auto">
          <a:xfrm>
            <a:off x="468313" y="980728"/>
            <a:ext cx="8351837" cy="1407158"/>
          </a:xfrm>
          <a:prstGeom prst="rect">
            <a:avLst/>
          </a:prstGeom>
          <a:noFill/>
          <a:ln>
            <a:solidFill>
              <a:schemeClr val="tx1">
                <a:lumMod val="95000"/>
                <a:lumOff val="5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Arial Black" panose="020B0A04020102020204" pitchFamily="34" charset="0"/>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Arial Black" panose="020B0A04020102020204" pitchFamily="34" charset="0"/>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Arial Black" panose="020B0A040201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Black" panose="020B0A040201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Black" panose="020B0A04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Venture:  Govt. of India has banned use of Single Plastic. It is causing problem to Drinking Water Bottling Industry. You have developed a non-breakable transparent Food-Grade Silicon bottle, which can be used for multiple refill of water from drinking water Dispensers.  </a:t>
            </a:r>
          </a:p>
        </p:txBody>
      </p:sp>
    </p:spTree>
    <p:extLst>
      <p:ext uri="{BB962C8B-B14F-4D97-AF65-F5344CB8AC3E}">
        <p14:creationId xmlns:p14="http://schemas.microsoft.com/office/powerpoint/2010/main" val="2514139782"/>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685800" y="44624"/>
            <a:ext cx="7772400" cy="1143000"/>
          </a:xfrm>
        </p:spPr>
        <p:txBody>
          <a:bodyPr/>
          <a:lstStyle/>
          <a:p>
            <a:r>
              <a:rPr lang="en-US" dirty="0"/>
              <a:t>Exercise 5</a:t>
            </a:r>
          </a:p>
        </p:txBody>
      </p:sp>
      <p:sp>
        <p:nvSpPr>
          <p:cNvPr id="7" name="Date Placeholder 6"/>
          <p:cNvSpPr>
            <a:spLocks noGrp="1"/>
          </p:cNvSpPr>
          <p:nvPr>
            <p:ph type="dt" sz="half" idx="10"/>
          </p:nvPr>
        </p:nvSpPr>
        <p:spPr/>
        <p:txBody>
          <a:bodyPr/>
          <a:lstStyle/>
          <a:p>
            <a:fld id="{A32A7A08-2B7F-43B5-82AE-DBAE1A0DD1CF}" type="datetime1">
              <a:rPr lang="en-US" altLang="en-US" smtClean="0"/>
              <a:t>4/9/2021</a:t>
            </a:fld>
            <a:endParaRPr lang="en-US" altLang="en-US"/>
          </a:p>
        </p:txBody>
      </p:sp>
      <p:sp>
        <p:nvSpPr>
          <p:cNvPr id="8" name="Footer Placeholder 7"/>
          <p:cNvSpPr>
            <a:spLocks noGrp="1"/>
          </p:cNvSpPr>
          <p:nvPr>
            <p:ph type="ftr" sz="quarter" idx="11"/>
          </p:nvPr>
        </p:nvSpPr>
        <p:spPr/>
        <p:txBody>
          <a:bodyPr/>
          <a:lstStyle/>
          <a:p>
            <a:r>
              <a:rPr lang="en-US" altLang="en-US"/>
              <a:t>Dr. S. K. Majumdar</a:t>
            </a:r>
          </a:p>
        </p:txBody>
      </p:sp>
      <p:sp>
        <p:nvSpPr>
          <p:cNvPr id="9" name="Slide Number Placeholder 8"/>
          <p:cNvSpPr>
            <a:spLocks noGrp="1"/>
          </p:cNvSpPr>
          <p:nvPr>
            <p:ph type="sldNum" sz="quarter" idx="12"/>
          </p:nvPr>
        </p:nvSpPr>
        <p:spPr/>
        <p:txBody>
          <a:bodyPr/>
          <a:lstStyle/>
          <a:p>
            <a:fld id="{A8745F55-EF9D-45B2-BCCC-BF7C83FAA979}" type="slidenum">
              <a:rPr lang="en-US" altLang="en-US" smtClean="0"/>
              <a:pPr/>
              <a:t>36</a:t>
            </a:fld>
            <a:endParaRPr lang="en-US" altLang="en-US"/>
          </a:p>
        </p:txBody>
      </p:sp>
      <p:sp>
        <p:nvSpPr>
          <p:cNvPr id="12" name="Content Placeholder 9"/>
          <p:cNvSpPr>
            <a:spLocks noGrp="1"/>
          </p:cNvSpPr>
          <p:nvPr>
            <p:ph idx="1"/>
          </p:nvPr>
        </p:nvSpPr>
        <p:spPr>
          <a:xfrm>
            <a:off x="488984" y="2689412"/>
            <a:ext cx="8331166" cy="3403884"/>
          </a:xfrm>
          <a:ln>
            <a:solidFill>
              <a:schemeClr val="tx1">
                <a:lumMod val="95000"/>
                <a:lumOff val="5000"/>
              </a:schemeClr>
            </a:solidFill>
          </a:ln>
        </p:spPr>
        <p:txBody>
          <a:bodyPr anchor="ctr"/>
          <a:lstStyle/>
          <a:p>
            <a:pPr>
              <a:spcBef>
                <a:spcPts val="600"/>
              </a:spcBef>
              <a:buFont typeface="+mj-lt"/>
              <a:buAutoNum type="arabicPeriod"/>
            </a:pPr>
            <a:r>
              <a:rPr lang="en-US" sz="1200" dirty="0"/>
              <a:t>Target Market Segments are Indian Shops, Malls, Restaurants, Hospitals, Hotels, Private Clinics, Public and Private Buses and Cars School and College Classrooms, Urban Residential Houses, Public and Private Offices and Public Meeting Places. </a:t>
            </a:r>
          </a:p>
          <a:p>
            <a:pPr>
              <a:spcBef>
                <a:spcPts val="600"/>
              </a:spcBef>
              <a:buFont typeface="+mj-lt"/>
              <a:buAutoNum type="arabicPeriod"/>
            </a:pPr>
            <a:r>
              <a:rPr lang="en-US" sz="1200" dirty="0"/>
              <a:t>CP19 will be available in 4 sizes:</a:t>
            </a:r>
          </a:p>
          <a:p>
            <a:pPr lvl="1">
              <a:buFont typeface="+mj-lt"/>
              <a:buAutoNum type="arabicPeriod"/>
            </a:pPr>
            <a:r>
              <a:rPr lang="en-US" sz="1200" dirty="0"/>
              <a:t>0.3 Tons for 40 SQFT closed space suitable for Small to Mid-Sized Passenger Vehicle</a:t>
            </a:r>
          </a:p>
          <a:p>
            <a:pPr lvl="1">
              <a:buFont typeface="+mj-lt"/>
              <a:buAutoNum type="arabicPeriod"/>
            </a:pPr>
            <a:r>
              <a:rPr lang="en-US" sz="1200" dirty="0"/>
              <a:t>0.75 Tons for 100 SQFT area suitable for Small Sized Room (SSR)</a:t>
            </a:r>
          </a:p>
          <a:p>
            <a:pPr lvl="1">
              <a:buFont typeface="+mj-lt"/>
              <a:buAutoNum type="arabicPeriod"/>
            </a:pPr>
            <a:r>
              <a:rPr lang="en-US" sz="1200" dirty="0"/>
              <a:t>1.0 Tons for 150 SQFT area suitable for Medium Sized Room (MSR)</a:t>
            </a:r>
          </a:p>
          <a:p>
            <a:pPr lvl="1">
              <a:buFont typeface="+mj-lt"/>
              <a:buAutoNum type="arabicPeriod"/>
            </a:pPr>
            <a:r>
              <a:rPr lang="en-US" sz="1200" dirty="0"/>
              <a:t>1.5 Tons for 200 SQFT suitable for Large Sized Room (LSR).</a:t>
            </a:r>
          </a:p>
          <a:p>
            <a:pPr>
              <a:buFont typeface="+mj-lt"/>
              <a:buAutoNum type="arabicPeriod"/>
            </a:pPr>
            <a:r>
              <a:rPr lang="en-US" sz="1200" dirty="0"/>
              <a:t>Every mid-size Shop unit needs at least </a:t>
            </a:r>
            <a:r>
              <a:rPr lang="en-US" sz="1200" u="sng" dirty="0"/>
              <a:t>One</a:t>
            </a:r>
            <a:r>
              <a:rPr lang="en-US" sz="1200" dirty="0"/>
              <a:t> 1.0 Ton CP19,</a:t>
            </a:r>
          </a:p>
          <a:p>
            <a:pPr>
              <a:buFont typeface="+mj-lt"/>
              <a:buAutoNum type="arabicPeriod"/>
            </a:pPr>
            <a:r>
              <a:rPr lang="en-US" sz="1200" dirty="0"/>
              <a:t>Every residential unit needs at least </a:t>
            </a:r>
            <a:r>
              <a:rPr lang="en-US" sz="1200" u="sng" dirty="0"/>
              <a:t>One</a:t>
            </a:r>
            <a:r>
              <a:rPr lang="en-US" sz="1200" dirty="0"/>
              <a:t> 1.0 Ton CP19 for their drawing room (10ft x12ft). (Note: 40% of 1.40 billion Indian leave in Cities and Town. Average  Family Size = 5) = Q</a:t>
            </a:r>
          </a:p>
          <a:p>
            <a:pPr>
              <a:buFont typeface="+mj-lt"/>
              <a:buAutoNum type="arabicPeriod"/>
            </a:pPr>
            <a:r>
              <a:rPr lang="en-US" sz="1200" dirty="0"/>
              <a:t>Every Bus requires Two (Front and Back) 1.0 Ton CP19.</a:t>
            </a:r>
          </a:p>
          <a:p>
            <a:pPr>
              <a:buFont typeface="+mj-lt"/>
              <a:buAutoNum type="arabicPeriod"/>
            </a:pPr>
            <a:r>
              <a:rPr lang="en-US" sz="1200" dirty="0"/>
              <a:t>Every Hotel Room Need One 0.75 Tone CP19.</a:t>
            </a:r>
          </a:p>
          <a:p>
            <a:pPr>
              <a:buFont typeface="+mj-lt"/>
              <a:buAutoNum type="arabicPeriod"/>
            </a:pPr>
            <a:r>
              <a:rPr lang="en-US" sz="1200" dirty="0"/>
              <a:t>Every Sigle Bedded Hospital Room need One 1.0 Ton CP19</a:t>
            </a:r>
          </a:p>
          <a:p>
            <a:pPr>
              <a:buFont typeface="+mj-lt"/>
              <a:buAutoNum type="arabicPeriod"/>
            </a:pPr>
            <a:r>
              <a:rPr lang="en-US" sz="1200" dirty="0"/>
              <a:t>Every Large Classroom need al least Two (Front + Back) 1.5 Ton CP19</a:t>
            </a:r>
          </a:p>
        </p:txBody>
      </p:sp>
      <p:sp>
        <p:nvSpPr>
          <p:cNvPr id="13" name="Text Placeholder 8"/>
          <p:cNvSpPr txBox="1">
            <a:spLocks/>
          </p:cNvSpPr>
          <p:nvPr/>
        </p:nvSpPr>
        <p:spPr bwMode="auto">
          <a:xfrm>
            <a:off x="468313" y="836712"/>
            <a:ext cx="8351837" cy="1944216"/>
          </a:xfrm>
          <a:prstGeom prst="rect">
            <a:avLst/>
          </a:prstGeom>
          <a:noFill/>
          <a:ln>
            <a:solidFill>
              <a:schemeClr val="tx1">
                <a:lumMod val="95000"/>
                <a:lumOff val="5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Arial Black" panose="020B0A04020102020204" pitchFamily="34" charset="0"/>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Arial Black" panose="020B0A04020102020204" pitchFamily="34" charset="0"/>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Arial Black" panose="020B0A040201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Black" panose="020B0A040201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Black" panose="020B0A04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5000"/>
              </a:lnSpc>
              <a:spcAft>
                <a:spcPts val="300"/>
              </a:spcAft>
              <a:buNone/>
            </a:pPr>
            <a:r>
              <a:rPr lang="en-US" sz="1400" dirty="0"/>
              <a:t>Venture:  </a:t>
            </a:r>
            <a:r>
              <a:rPr lang="en-US" sz="1400" dirty="0">
                <a:effectLst/>
                <a:ea typeface="Times New Roman" panose="02020603050405020304" pitchFamily="18" charset="0"/>
                <a:cs typeface="Times New Roman" panose="02020603050405020304" pitchFamily="18" charset="0"/>
              </a:rPr>
              <a:t>You in collaboration with IISc Bangalore and Eureka Forbes have developed a ‘Covid19-Purifier’ (CP19), which can kill 99.99% of Covid19 virus and keeps room free from Air pollution and enriches with high Oxygen content. Prototype (MVP) of the product is ready. The same has been placed for inspection and approval of ICMR’s and FDA’s. Commercial production and distribution will start soon after the receipt of ICMR’s and FDA’s approval. </a:t>
            </a:r>
          </a:p>
          <a:p>
            <a:pPr marL="0" indent="0" algn="just">
              <a:spcAft>
                <a:spcPts val="0"/>
              </a:spcAft>
              <a:buNone/>
            </a:pPr>
            <a:r>
              <a:rPr lang="en-US" sz="1100" dirty="0">
                <a:effectLst/>
                <a:ea typeface="Times New Roman" panose="02020603050405020304" pitchFamily="18" charset="0"/>
                <a:cs typeface="Times New Roman" panose="02020603050405020304" pitchFamily="18" charset="0"/>
              </a:rPr>
              <a:t>ICMR = Indian Council of Medical Research; FDA = Food and Drug Administration.</a:t>
            </a:r>
            <a:endParaRPr lang="en-IN" sz="110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6444029"/>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7546F-EF45-4EC0-B166-BDF59330187E}"/>
              </a:ext>
            </a:extLst>
          </p:cNvPr>
          <p:cNvSpPr>
            <a:spLocks noGrp="1"/>
          </p:cNvSpPr>
          <p:nvPr>
            <p:ph type="title"/>
          </p:nvPr>
        </p:nvSpPr>
        <p:spPr>
          <a:xfrm>
            <a:off x="685800" y="188640"/>
            <a:ext cx="7772400" cy="1143000"/>
          </a:xfrm>
        </p:spPr>
        <p:txBody>
          <a:bodyPr/>
          <a:lstStyle/>
          <a:p>
            <a:pPr marL="228600">
              <a:lnSpc>
                <a:spcPct val="115000"/>
              </a:lnSpc>
              <a:spcAft>
                <a:spcPts val="1000"/>
              </a:spcAft>
            </a:pPr>
            <a:r>
              <a:rPr lang="en-IN" sz="2400" dirty="0">
                <a:ea typeface="Times New Roman" panose="02020603050405020304" pitchFamily="18" charset="0"/>
                <a:cs typeface="Times New Roman" panose="02020603050405020304" pitchFamily="18" charset="0"/>
              </a:rPr>
              <a:t>Q</a:t>
            </a:r>
            <a:r>
              <a:rPr lang="en-IN" sz="2400" dirty="0">
                <a:effectLst/>
                <a:ea typeface="Times New Roman" panose="02020603050405020304" pitchFamily="18" charset="0"/>
                <a:cs typeface="Times New Roman" panose="02020603050405020304" pitchFamily="18" charset="0"/>
              </a:rPr>
              <a:t>uick Google Search Reveals the </a:t>
            </a:r>
            <a:r>
              <a:rPr lang="en-IN" sz="2400" dirty="0">
                <a:ea typeface="Times New Roman" panose="02020603050405020304" pitchFamily="18" charset="0"/>
                <a:cs typeface="Times New Roman" panose="02020603050405020304" pitchFamily="18" charset="0"/>
              </a:rPr>
              <a:t>F</a:t>
            </a:r>
            <a:r>
              <a:rPr lang="en-IN" sz="2400" dirty="0">
                <a:effectLst/>
                <a:ea typeface="Times New Roman" panose="02020603050405020304" pitchFamily="18" charset="0"/>
                <a:cs typeface="Times New Roman" panose="02020603050405020304" pitchFamily="18" charset="0"/>
              </a:rPr>
              <a:t>ollowings:</a:t>
            </a:r>
          </a:p>
        </p:txBody>
      </p:sp>
      <p:sp>
        <p:nvSpPr>
          <p:cNvPr id="3" name="Content Placeholder 2">
            <a:extLst>
              <a:ext uri="{FF2B5EF4-FFF2-40B4-BE49-F238E27FC236}">
                <a16:creationId xmlns:a16="http://schemas.microsoft.com/office/drawing/2014/main" id="{E423C64C-1EF6-41C1-AB99-28CDCBF6AED7}"/>
              </a:ext>
            </a:extLst>
          </p:cNvPr>
          <p:cNvSpPr>
            <a:spLocks noGrp="1"/>
          </p:cNvSpPr>
          <p:nvPr>
            <p:ph idx="1"/>
          </p:nvPr>
        </p:nvSpPr>
        <p:spPr>
          <a:xfrm>
            <a:off x="685800" y="1484784"/>
            <a:ext cx="7772400" cy="4611216"/>
          </a:xfrm>
        </p:spPr>
        <p:txBody>
          <a:bodyPr/>
          <a:lstStyle/>
          <a:p>
            <a:pPr marL="228600" algn="just">
              <a:lnSpc>
                <a:spcPct val="115000"/>
              </a:lnSpc>
              <a:spcAft>
                <a:spcPts val="1000"/>
              </a:spcAft>
            </a:pPr>
            <a:r>
              <a:rPr lang="en-IN" sz="1200" dirty="0">
                <a:effectLst/>
                <a:ea typeface="Times New Roman" panose="02020603050405020304" pitchFamily="18" charset="0"/>
                <a:cs typeface="Times New Roman" panose="02020603050405020304" pitchFamily="18" charset="0"/>
              </a:rPr>
              <a:t>The quick Google search reveals the followings:</a:t>
            </a:r>
            <a:endParaRPr lang="en-IN" sz="1100" dirty="0">
              <a:effectLst/>
              <a:ea typeface="Times New Roman" panose="02020603050405020304" pitchFamily="18" charset="0"/>
              <a:cs typeface="Times New Roman" panose="02020603050405020304" pitchFamily="18" charset="0"/>
            </a:endParaRPr>
          </a:p>
          <a:p>
            <a:pPr marL="742950" lvl="1" indent="-285750" algn="just">
              <a:lnSpc>
                <a:spcPct val="115000"/>
              </a:lnSpc>
              <a:tabLst>
                <a:tab pos="914400" algn="l"/>
              </a:tabLst>
            </a:pPr>
            <a:r>
              <a:rPr lang="en-IN" sz="1200" dirty="0">
                <a:effectLst/>
                <a:ea typeface="Times New Roman" panose="02020603050405020304" pitchFamily="18" charset="0"/>
                <a:cs typeface="Times New Roman" panose="02020603050405020304" pitchFamily="18" charset="0"/>
              </a:rPr>
              <a:t>India has 13 million grocery outlets (shops)</a:t>
            </a:r>
            <a:endParaRPr lang="en-IN" sz="1100" dirty="0">
              <a:effectLst/>
              <a:ea typeface="Times New Roman" panose="02020603050405020304" pitchFamily="18" charset="0"/>
              <a:cs typeface="Times New Roman" panose="02020603050405020304" pitchFamily="18" charset="0"/>
            </a:endParaRPr>
          </a:p>
          <a:p>
            <a:pPr marL="742950" lvl="1" indent="-285750" algn="just">
              <a:lnSpc>
                <a:spcPct val="115000"/>
              </a:lnSpc>
              <a:tabLst>
                <a:tab pos="914400" algn="l"/>
              </a:tabLst>
            </a:pPr>
            <a:r>
              <a:rPr lang="en-IN" sz="1200" dirty="0">
                <a:effectLst/>
                <a:ea typeface="Times New Roman" panose="02020603050405020304" pitchFamily="18" charset="0"/>
                <a:cs typeface="Times New Roman" panose="02020603050405020304" pitchFamily="18" charset="0"/>
              </a:rPr>
              <a:t>India has 2.5 million Hotel Rooms</a:t>
            </a:r>
            <a:endParaRPr lang="en-IN" sz="1100" dirty="0">
              <a:effectLst/>
              <a:ea typeface="Times New Roman" panose="02020603050405020304" pitchFamily="18" charset="0"/>
              <a:cs typeface="Times New Roman" panose="02020603050405020304" pitchFamily="18" charset="0"/>
            </a:endParaRPr>
          </a:p>
          <a:p>
            <a:pPr marL="742950" lvl="1" indent="-285750" algn="just">
              <a:lnSpc>
                <a:spcPct val="115000"/>
              </a:lnSpc>
              <a:tabLst>
                <a:tab pos="914400" algn="l"/>
              </a:tabLst>
            </a:pPr>
            <a:r>
              <a:rPr lang="en-IN" sz="1200" dirty="0">
                <a:effectLst/>
                <a:ea typeface="Times New Roman" panose="02020603050405020304" pitchFamily="18" charset="0"/>
                <a:cs typeface="Times New Roman" panose="02020603050405020304" pitchFamily="18" charset="0"/>
              </a:rPr>
              <a:t>India has 2.0 million Hospital Beds </a:t>
            </a:r>
            <a:endParaRPr lang="en-IN" sz="1100" dirty="0">
              <a:effectLst/>
              <a:ea typeface="Times New Roman" panose="02020603050405020304" pitchFamily="18" charset="0"/>
              <a:cs typeface="Times New Roman" panose="02020603050405020304" pitchFamily="18" charset="0"/>
            </a:endParaRPr>
          </a:p>
          <a:p>
            <a:pPr marL="742950" lvl="1" indent="-285750" algn="just">
              <a:lnSpc>
                <a:spcPct val="115000"/>
              </a:lnSpc>
              <a:tabLst>
                <a:tab pos="914400" algn="l"/>
              </a:tabLst>
            </a:pPr>
            <a:r>
              <a:rPr lang="en-IN" sz="1200" dirty="0">
                <a:effectLst/>
                <a:ea typeface="Times New Roman" panose="02020603050405020304" pitchFamily="18" charset="0"/>
                <a:cs typeface="Times New Roman" panose="02020603050405020304" pitchFamily="18" charset="0"/>
              </a:rPr>
              <a:t>India has 0.7 million Restaurants (Organized) &amp; 23 million in (Unorganized sector).</a:t>
            </a:r>
            <a:endParaRPr lang="en-IN" sz="1100" dirty="0">
              <a:effectLst/>
              <a:ea typeface="Times New Roman" panose="02020603050405020304" pitchFamily="18" charset="0"/>
              <a:cs typeface="Times New Roman" panose="02020603050405020304" pitchFamily="18" charset="0"/>
            </a:endParaRPr>
          </a:p>
          <a:p>
            <a:pPr marL="742950" lvl="1" indent="-285750" algn="just">
              <a:lnSpc>
                <a:spcPct val="115000"/>
              </a:lnSpc>
              <a:tabLst>
                <a:tab pos="914400" algn="l"/>
              </a:tabLst>
            </a:pPr>
            <a:r>
              <a:rPr lang="en-IN" sz="1200" dirty="0">
                <a:effectLst/>
                <a:ea typeface="Times New Roman" panose="02020603050405020304" pitchFamily="18" charset="0"/>
                <a:cs typeface="Times New Roman" panose="02020603050405020304" pitchFamily="18" charset="0"/>
              </a:rPr>
              <a:t>India has 40 million SQFT Office Space</a:t>
            </a:r>
            <a:endParaRPr lang="en-IN" sz="1100" dirty="0">
              <a:effectLst/>
              <a:ea typeface="Times New Roman" panose="02020603050405020304" pitchFamily="18" charset="0"/>
              <a:cs typeface="Times New Roman" panose="02020603050405020304" pitchFamily="18" charset="0"/>
            </a:endParaRPr>
          </a:p>
          <a:p>
            <a:pPr marL="742950" lvl="1" indent="-285750" algn="just">
              <a:lnSpc>
                <a:spcPct val="115000"/>
              </a:lnSpc>
              <a:tabLst>
                <a:tab pos="914400" algn="l"/>
              </a:tabLst>
            </a:pPr>
            <a:r>
              <a:rPr lang="en-IN" sz="1200" dirty="0">
                <a:effectLst/>
                <a:ea typeface="Times New Roman" panose="02020603050405020304" pitchFamily="18" charset="0"/>
                <a:cs typeface="Times New Roman" panose="02020603050405020304" pitchFamily="18" charset="0"/>
              </a:rPr>
              <a:t>India has 3.4 million Passenger Vehicles </a:t>
            </a:r>
            <a:endParaRPr lang="en-IN" sz="1100" dirty="0">
              <a:effectLst/>
              <a:ea typeface="Times New Roman" panose="02020603050405020304" pitchFamily="18" charset="0"/>
              <a:cs typeface="Times New Roman" panose="02020603050405020304" pitchFamily="18" charset="0"/>
            </a:endParaRPr>
          </a:p>
          <a:p>
            <a:pPr marL="742950" lvl="1" indent="-285750" algn="just">
              <a:lnSpc>
                <a:spcPct val="115000"/>
              </a:lnSpc>
              <a:tabLst>
                <a:tab pos="914400" algn="l"/>
              </a:tabLst>
            </a:pPr>
            <a:r>
              <a:rPr lang="en-IN" sz="1200" dirty="0">
                <a:effectLst/>
                <a:ea typeface="Times New Roman" panose="02020603050405020304" pitchFamily="18" charset="0"/>
                <a:cs typeface="Times New Roman" panose="02020603050405020304" pitchFamily="18" charset="0"/>
              </a:rPr>
              <a:t>India has 1.0 million Buses</a:t>
            </a:r>
            <a:endParaRPr lang="en-IN" sz="1100" dirty="0">
              <a:effectLst/>
              <a:ea typeface="Times New Roman" panose="02020603050405020304" pitchFamily="18" charset="0"/>
              <a:cs typeface="Times New Roman" panose="02020603050405020304" pitchFamily="18" charset="0"/>
            </a:endParaRPr>
          </a:p>
          <a:p>
            <a:pPr marL="742950" lvl="1" indent="-285750" algn="just">
              <a:lnSpc>
                <a:spcPct val="115000"/>
              </a:lnSpc>
              <a:tabLst>
                <a:tab pos="914400" algn="l"/>
              </a:tabLst>
            </a:pPr>
            <a:r>
              <a:rPr lang="en-IN" sz="1200" dirty="0">
                <a:effectLst/>
                <a:ea typeface="Times New Roman" panose="02020603050405020304" pitchFamily="18" charset="0"/>
                <a:cs typeface="Times New Roman" panose="02020603050405020304" pitchFamily="18" charset="0"/>
              </a:rPr>
              <a:t>India Railway has 13,500 Passenger Trains, 7,349 Stations and 120,000 Coaches.</a:t>
            </a:r>
            <a:endParaRPr lang="en-IN" sz="1100" dirty="0">
              <a:effectLst/>
              <a:ea typeface="Times New Roman" panose="02020603050405020304" pitchFamily="18" charset="0"/>
              <a:cs typeface="Times New Roman" panose="02020603050405020304" pitchFamily="18" charset="0"/>
            </a:endParaRPr>
          </a:p>
          <a:p>
            <a:pPr marL="742950" lvl="1" indent="-285750" algn="just">
              <a:lnSpc>
                <a:spcPct val="115000"/>
              </a:lnSpc>
              <a:tabLst>
                <a:tab pos="914400" algn="l"/>
              </a:tabLst>
            </a:pPr>
            <a:r>
              <a:rPr lang="en-IN" sz="1200" dirty="0">
                <a:effectLst/>
                <a:ea typeface="Times New Roman" panose="02020603050405020304" pitchFamily="18" charset="0"/>
                <a:cs typeface="Times New Roman" panose="02020603050405020304" pitchFamily="18" charset="0"/>
              </a:rPr>
              <a:t>Indian Metro Rail has 2,505 Coaches </a:t>
            </a:r>
            <a:endParaRPr lang="en-IN" sz="1100" dirty="0">
              <a:effectLst/>
              <a:ea typeface="Times New Roman" panose="02020603050405020304" pitchFamily="18" charset="0"/>
              <a:cs typeface="Times New Roman" panose="02020603050405020304" pitchFamily="18" charset="0"/>
            </a:endParaRPr>
          </a:p>
          <a:p>
            <a:pPr marL="742950" lvl="1" indent="-285750" algn="just">
              <a:lnSpc>
                <a:spcPct val="115000"/>
              </a:lnSpc>
              <a:spcAft>
                <a:spcPts val="1000"/>
              </a:spcAft>
              <a:tabLst>
                <a:tab pos="914400" algn="l"/>
              </a:tabLst>
            </a:pPr>
            <a:r>
              <a:rPr lang="en-IN" sz="1200" dirty="0">
                <a:effectLst/>
                <a:ea typeface="Times New Roman" panose="02020603050405020304" pitchFamily="18" charset="0"/>
                <a:cs typeface="Times New Roman" panose="02020603050405020304" pitchFamily="18" charset="0"/>
              </a:rPr>
              <a:t>India has 123 Commercial Airports, of which 34 are International Airports.</a:t>
            </a:r>
            <a:endParaRPr lang="en-IN" sz="1100" dirty="0">
              <a:effectLst/>
              <a:ea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987BB8F6-01A2-4D2F-9DF6-E3620D82E6E3}"/>
              </a:ext>
            </a:extLst>
          </p:cNvPr>
          <p:cNvSpPr>
            <a:spLocks noGrp="1"/>
          </p:cNvSpPr>
          <p:nvPr>
            <p:ph type="dt" sz="half" idx="10"/>
          </p:nvPr>
        </p:nvSpPr>
        <p:spPr/>
        <p:txBody>
          <a:bodyPr/>
          <a:lstStyle/>
          <a:p>
            <a:fld id="{B01B44E3-A04B-4B32-BA5D-C49801BE54BD}" type="datetime1">
              <a:rPr lang="en-US" altLang="en-US" smtClean="0"/>
              <a:t>4/9/2021</a:t>
            </a:fld>
            <a:endParaRPr lang="en-US" altLang="en-US" dirty="0"/>
          </a:p>
        </p:txBody>
      </p:sp>
      <p:sp>
        <p:nvSpPr>
          <p:cNvPr id="5" name="Footer Placeholder 4">
            <a:extLst>
              <a:ext uri="{FF2B5EF4-FFF2-40B4-BE49-F238E27FC236}">
                <a16:creationId xmlns:a16="http://schemas.microsoft.com/office/drawing/2014/main" id="{1FE60F0A-79A5-4E96-A57B-2291160C78CB}"/>
              </a:ext>
            </a:extLst>
          </p:cNvPr>
          <p:cNvSpPr>
            <a:spLocks noGrp="1"/>
          </p:cNvSpPr>
          <p:nvPr>
            <p:ph type="ftr" sz="quarter" idx="11"/>
          </p:nvPr>
        </p:nvSpPr>
        <p:spPr/>
        <p:txBody>
          <a:bodyPr/>
          <a:lstStyle/>
          <a:p>
            <a:r>
              <a:rPr lang="en-US" altLang="en-US"/>
              <a:t>Dr. S. K. Majumdar</a:t>
            </a:r>
          </a:p>
        </p:txBody>
      </p:sp>
      <p:sp>
        <p:nvSpPr>
          <p:cNvPr id="6" name="Slide Number Placeholder 5">
            <a:extLst>
              <a:ext uri="{FF2B5EF4-FFF2-40B4-BE49-F238E27FC236}">
                <a16:creationId xmlns:a16="http://schemas.microsoft.com/office/drawing/2014/main" id="{038833C4-C5A9-4A9C-83D2-C976C34F6DA7}"/>
              </a:ext>
            </a:extLst>
          </p:cNvPr>
          <p:cNvSpPr>
            <a:spLocks noGrp="1"/>
          </p:cNvSpPr>
          <p:nvPr>
            <p:ph type="sldNum" sz="quarter" idx="12"/>
          </p:nvPr>
        </p:nvSpPr>
        <p:spPr/>
        <p:txBody>
          <a:bodyPr/>
          <a:lstStyle/>
          <a:p>
            <a:fld id="{D222CBA6-1CB2-48F9-B035-662619D9ED56}" type="slidenum">
              <a:rPr lang="en-US" altLang="en-US" smtClean="0"/>
              <a:pPr/>
              <a:t>37</a:t>
            </a:fld>
            <a:endParaRPr lang="en-US" altLang="en-US"/>
          </a:p>
        </p:txBody>
      </p:sp>
    </p:spTree>
    <p:extLst>
      <p:ext uri="{BB962C8B-B14F-4D97-AF65-F5344CB8AC3E}">
        <p14:creationId xmlns:p14="http://schemas.microsoft.com/office/powerpoint/2010/main" val="1071988986"/>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685800" y="44624"/>
            <a:ext cx="7772400" cy="1143000"/>
          </a:xfrm>
        </p:spPr>
        <p:txBody>
          <a:bodyPr/>
          <a:lstStyle/>
          <a:p>
            <a:r>
              <a:rPr lang="en-US" dirty="0"/>
              <a:t>Exercise 5 … </a:t>
            </a:r>
            <a:r>
              <a:rPr lang="en-US" dirty="0" err="1"/>
              <a:t>Contd</a:t>
            </a:r>
            <a:endParaRPr lang="en-US" dirty="0"/>
          </a:p>
        </p:txBody>
      </p:sp>
      <p:sp>
        <p:nvSpPr>
          <p:cNvPr id="7" name="Date Placeholder 6"/>
          <p:cNvSpPr>
            <a:spLocks noGrp="1"/>
          </p:cNvSpPr>
          <p:nvPr>
            <p:ph type="dt" sz="half" idx="10"/>
          </p:nvPr>
        </p:nvSpPr>
        <p:spPr/>
        <p:txBody>
          <a:bodyPr/>
          <a:lstStyle/>
          <a:p>
            <a:fld id="{300E8B83-A855-494A-98FC-45A41639D1A0}" type="datetime1">
              <a:rPr lang="en-US" altLang="en-US" smtClean="0"/>
              <a:t>4/9/2021</a:t>
            </a:fld>
            <a:endParaRPr lang="en-US" altLang="en-US"/>
          </a:p>
        </p:txBody>
      </p:sp>
      <p:sp>
        <p:nvSpPr>
          <p:cNvPr id="8" name="Footer Placeholder 7"/>
          <p:cNvSpPr>
            <a:spLocks noGrp="1"/>
          </p:cNvSpPr>
          <p:nvPr>
            <p:ph type="ftr" sz="quarter" idx="11"/>
          </p:nvPr>
        </p:nvSpPr>
        <p:spPr>
          <a:xfrm>
            <a:off x="3448075" y="6237312"/>
            <a:ext cx="2895600" cy="457200"/>
          </a:xfrm>
        </p:spPr>
        <p:txBody>
          <a:bodyPr/>
          <a:lstStyle/>
          <a:p>
            <a:r>
              <a:rPr lang="en-US" altLang="en-US"/>
              <a:t>Dr. S. K. Majumdar</a:t>
            </a:r>
          </a:p>
        </p:txBody>
      </p:sp>
      <p:sp>
        <p:nvSpPr>
          <p:cNvPr id="9" name="Slide Number Placeholder 8"/>
          <p:cNvSpPr>
            <a:spLocks noGrp="1"/>
          </p:cNvSpPr>
          <p:nvPr>
            <p:ph type="sldNum" sz="quarter" idx="12"/>
          </p:nvPr>
        </p:nvSpPr>
        <p:spPr/>
        <p:txBody>
          <a:bodyPr/>
          <a:lstStyle/>
          <a:p>
            <a:fld id="{A8745F55-EF9D-45B2-BCCC-BF7C83FAA979}" type="slidenum">
              <a:rPr lang="en-US" altLang="en-US" smtClean="0"/>
              <a:pPr/>
              <a:t>38</a:t>
            </a:fld>
            <a:endParaRPr lang="en-US" altLang="en-US"/>
          </a:p>
        </p:txBody>
      </p:sp>
      <p:sp>
        <p:nvSpPr>
          <p:cNvPr id="12" name="Content Placeholder 9"/>
          <p:cNvSpPr>
            <a:spLocks noGrp="1"/>
          </p:cNvSpPr>
          <p:nvPr>
            <p:ph idx="1"/>
          </p:nvPr>
        </p:nvSpPr>
        <p:spPr>
          <a:xfrm>
            <a:off x="488983" y="1556793"/>
            <a:ext cx="8263829" cy="4565286"/>
          </a:xfrm>
          <a:ln>
            <a:solidFill>
              <a:schemeClr val="tx1">
                <a:lumMod val="95000"/>
                <a:lumOff val="5000"/>
              </a:schemeClr>
            </a:solidFill>
          </a:ln>
        </p:spPr>
        <p:txBody>
          <a:bodyPr anchor="t"/>
          <a:lstStyle/>
          <a:p>
            <a:pPr>
              <a:spcBef>
                <a:spcPts val="0"/>
              </a:spcBef>
              <a:buFont typeface="+mj-lt"/>
              <a:buAutoNum type="arabicPeriod"/>
            </a:pPr>
            <a:r>
              <a:rPr lang="en-US" sz="1400" dirty="0"/>
              <a:t>Calculate the Market Size of the following Market Segments:</a:t>
            </a:r>
          </a:p>
          <a:p>
            <a:pPr lvl="1">
              <a:spcBef>
                <a:spcPts val="0"/>
              </a:spcBef>
              <a:buFont typeface="+mj-lt"/>
              <a:buAutoNum type="arabicPeriod"/>
            </a:pPr>
            <a:r>
              <a:rPr lang="en-US" sz="1200" dirty="0"/>
              <a:t>Shops</a:t>
            </a:r>
          </a:p>
          <a:p>
            <a:pPr lvl="1">
              <a:spcBef>
                <a:spcPts val="0"/>
              </a:spcBef>
              <a:buFont typeface="+mj-lt"/>
              <a:buAutoNum type="arabicPeriod"/>
            </a:pPr>
            <a:r>
              <a:rPr lang="en-US" sz="1200" dirty="0"/>
              <a:t>Restaurants (400 SQFT), </a:t>
            </a:r>
          </a:p>
          <a:p>
            <a:pPr lvl="1">
              <a:spcBef>
                <a:spcPts val="0"/>
              </a:spcBef>
              <a:buFont typeface="+mj-lt"/>
              <a:buAutoNum type="arabicPeriod"/>
            </a:pPr>
            <a:r>
              <a:rPr lang="en-US" sz="1200" dirty="0"/>
              <a:t>Hospitals, </a:t>
            </a:r>
          </a:p>
          <a:p>
            <a:pPr lvl="1">
              <a:spcBef>
                <a:spcPts val="0"/>
              </a:spcBef>
              <a:buFont typeface="+mj-lt"/>
              <a:buAutoNum type="arabicPeriod"/>
            </a:pPr>
            <a:r>
              <a:rPr lang="en-US" sz="1200" dirty="0"/>
              <a:t>Hotels, </a:t>
            </a:r>
          </a:p>
          <a:p>
            <a:pPr lvl="1">
              <a:spcBef>
                <a:spcPts val="0"/>
              </a:spcBef>
              <a:buFont typeface="+mj-lt"/>
              <a:buAutoNum type="arabicPeriod"/>
            </a:pPr>
            <a:r>
              <a:rPr lang="en-US" sz="1200" dirty="0"/>
              <a:t>Private Clinics, </a:t>
            </a:r>
          </a:p>
          <a:p>
            <a:pPr lvl="1">
              <a:spcBef>
                <a:spcPts val="0"/>
              </a:spcBef>
              <a:buFont typeface="+mj-lt"/>
              <a:buAutoNum type="arabicPeriod"/>
            </a:pPr>
            <a:r>
              <a:rPr lang="en-US" sz="1200" dirty="0"/>
              <a:t>Public and Private Buses</a:t>
            </a:r>
          </a:p>
          <a:p>
            <a:pPr lvl="1">
              <a:spcBef>
                <a:spcPts val="0"/>
              </a:spcBef>
              <a:buFont typeface="+mj-lt"/>
              <a:buAutoNum type="arabicPeriod"/>
            </a:pPr>
            <a:r>
              <a:rPr lang="en-US" sz="1200" dirty="0"/>
              <a:t>Cars </a:t>
            </a:r>
          </a:p>
          <a:p>
            <a:pPr lvl="1">
              <a:spcBef>
                <a:spcPts val="0"/>
              </a:spcBef>
              <a:buFont typeface="+mj-lt"/>
              <a:buAutoNum type="arabicPeriod"/>
            </a:pPr>
            <a:r>
              <a:rPr lang="en-US" sz="1200" dirty="0"/>
              <a:t>School and College Classrooms, </a:t>
            </a:r>
          </a:p>
          <a:p>
            <a:pPr lvl="1">
              <a:spcBef>
                <a:spcPts val="0"/>
              </a:spcBef>
              <a:buFont typeface="+mj-lt"/>
              <a:buAutoNum type="arabicPeriod"/>
            </a:pPr>
            <a:r>
              <a:rPr lang="en-US" sz="1200" dirty="0"/>
              <a:t>Urban Residential Houses, </a:t>
            </a:r>
          </a:p>
          <a:p>
            <a:pPr lvl="1">
              <a:spcBef>
                <a:spcPts val="0"/>
              </a:spcBef>
              <a:buFont typeface="+mj-lt"/>
              <a:buAutoNum type="arabicPeriod"/>
            </a:pPr>
            <a:r>
              <a:rPr lang="en-US" sz="1200" dirty="0"/>
              <a:t>Large Public and Private Offices and Public Meeting Places. </a:t>
            </a:r>
          </a:p>
          <a:p>
            <a:pPr>
              <a:spcBef>
                <a:spcPts val="600"/>
              </a:spcBef>
              <a:spcAft>
                <a:spcPts val="600"/>
              </a:spcAft>
              <a:buFont typeface="+mj-lt"/>
              <a:buAutoNum type="arabicPeriod"/>
            </a:pPr>
            <a:r>
              <a:rPr lang="en-US" sz="1200" dirty="0">
                <a:latin typeface="Arial Black" panose="020B0A04020102020204" pitchFamily="34" charset="0"/>
                <a:cs typeface="Arial" panose="020B0604020202020204" pitchFamily="34" charset="0"/>
              </a:rPr>
              <a:t>Calculate the Size of Your Market Share in ₹ </a:t>
            </a:r>
            <a:r>
              <a:rPr lang="en-US" sz="1400" dirty="0"/>
              <a:t>for all the Market Segments:</a:t>
            </a:r>
            <a:endParaRPr lang="en-US" sz="1200" dirty="0">
              <a:latin typeface="Arial Black" panose="020B0A04020102020204" pitchFamily="34" charset="0"/>
              <a:cs typeface="Arial" panose="020B0604020202020204" pitchFamily="34" charset="0"/>
            </a:endParaRPr>
          </a:p>
          <a:p>
            <a:pPr>
              <a:spcBef>
                <a:spcPts val="600"/>
              </a:spcBef>
              <a:buFont typeface="+mj-lt"/>
              <a:buAutoNum type="arabicPeriod"/>
            </a:pPr>
            <a:r>
              <a:rPr lang="en-US" sz="1200" dirty="0">
                <a:latin typeface="Arial Black" panose="020B0A04020102020204" pitchFamily="34" charset="0"/>
                <a:cs typeface="Arial" panose="020B0604020202020204" pitchFamily="34" charset="0"/>
              </a:rPr>
              <a:t>Calculate Yearly EBITDA for </a:t>
            </a:r>
            <a:r>
              <a:rPr lang="en-US" sz="1200" dirty="0"/>
              <a:t>all the Market Segments. The Price (after trade discount) and Margin of each of 4 sizes are as follows:</a:t>
            </a:r>
          </a:p>
          <a:p>
            <a:pPr>
              <a:spcBef>
                <a:spcPts val="600"/>
              </a:spcBef>
              <a:buFont typeface="+mj-lt"/>
              <a:buAutoNum type="arabicPeriod"/>
            </a:pPr>
            <a:endParaRPr lang="en-US" sz="1200" dirty="0"/>
          </a:p>
          <a:p>
            <a:pPr marL="0" indent="0">
              <a:spcBef>
                <a:spcPts val="600"/>
              </a:spcBef>
              <a:buNone/>
            </a:pPr>
            <a:endParaRPr lang="en-US" dirty="0"/>
          </a:p>
          <a:p>
            <a:pPr>
              <a:spcBef>
                <a:spcPts val="600"/>
              </a:spcBef>
              <a:buFont typeface="+mj-lt"/>
              <a:buAutoNum type="arabicPeriod"/>
            </a:pPr>
            <a:endParaRPr lang="en-US" sz="1200" dirty="0"/>
          </a:p>
          <a:p>
            <a:pPr lvl="1">
              <a:buFont typeface="+mj-lt"/>
              <a:buAutoNum type="arabicPeriod"/>
            </a:pPr>
            <a:endParaRPr lang="en-US" sz="1200" dirty="0"/>
          </a:p>
        </p:txBody>
      </p:sp>
      <p:sp>
        <p:nvSpPr>
          <p:cNvPr id="13" name="Text Placeholder 8"/>
          <p:cNvSpPr txBox="1">
            <a:spLocks/>
          </p:cNvSpPr>
          <p:nvPr/>
        </p:nvSpPr>
        <p:spPr bwMode="auto">
          <a:xfrm>
            <a:off x="468313" y="980728"/>
            <a:ext cx="8284499" cy="432048"/>
          </a:xfrm>
          <a:prstGeom prst="rect">
            <a:avLst/>
          </a:prstGeom>
          <a:noFill/>
          <a:ln>
            <a:solidFill>
              <a:schemeClr val="tx1">
                <a:lumMod val="95000"/>
                <a:lumOff val="5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Arial Black" panose="020B0A04020102020204" pitchFamily="34" charset="0"/>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Arial Black" panose="020B0A04020102020204" pitchFamily="34" charset="0"/>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Arial Black" panose="020B0A040201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Black" panose="020B0A040201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Black" panose="020B0A04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Please Do the Followings: </a:t>
            </a:r>
          </a:p>
        </p:txBody>
      </p:sp>
      <p:graphicFrame>
        <p:nvGraphicFramePr>
          <p:cNvPr id="2" name="Table 2">
            <a:extLst>
              <a:ext uri="{FF2B5EF4-FFF2-40B4-BE49-F238E27FC236}">
                <a16:creationId xmlns:a16="http://schemas.microsoft.com/office/drawing/2014/main" id="{3E57735B-158C-4DB3-96D2-D95207281F2A}"/>
              </a:ext>
            </a:extLst>
          </p:cNvPr>
          <p:cNvGraphicFramePr>
            <a:graphicFrameLocks noGrp="1"/>
          </p:cNvGraphicFramePr>
          <p:nvPr>
            <p:extLst>
              <p:ext uri="{D42A27DB-BD31-4B8C-83A1-F6EECF244321}">
                <p14:modId xmlns:p14="http://schemas.microsoft.com/office/powerpoint/2010/main" val="3309894509"/>
              </p:ext>
            </p:extLst>
          </p:nvPr>
        </p:nvGraphicFramePr>
        <p:xfrm>
          <a:off x="1043609" y="4581128"/>
          <a:ext cx="4968551" cy="1296145"/>
        </p:xfrm>
        <a:graphic>
          <a:graphicData uri="http://schemas.openxmlformats.org/drawingml/2006/table">
            <a:tbl>
              <a:tblPr>
                <a:tableStyleId>{5C22544A-7EE6-4342-B048-85BDC9FD1C3A}</a:tableStyleId>
              </a:tblPr>
              <a:tblGrid>
                <a:gridCol w="527084">
                  <a:extLst>
                    <a:ext uri="{9D8B030D-6E8A-4147-A177-3AD203B41FA5}">
                      <a16:colId xmlns:a16="http://schemas.microsoft.com/office/drawing/2014/main" val="2874871803"/>
                    </a:ext>
                  </a:extLst>
                </a:gridCol>
                <a:gridCol w="2137211">
                  <a:extLst>
                    <a:ext uri="{9D8B030D-6E8A-4147-A177-3AD203B41FA5}">
                      <a16:colId xmlns:a16="http://schemas.microsoft.com/office/drawing/2014/main" val="3888597040"/>
                    </a:ext>
                  </a:extLst>
                </a:gridCol>
                <a:gridCol w="1008112">
                  <a:extLst>
                    <a:ext uri="{9D8B030D-6E8A-4147-A177-3AD203B41FA5}">
                      <a16:colId xmlns:a16="http://schemas.microsoft.com/office/drawing/2014/main" val="1298000328"/>
                    </a:ext>
                  </a:extLst>
                </a:gridCol>
                <a:gridCol w="1296144">
                  <a:extLst>
                    <a:ext uri="{9D8B030D-6E8A-4147-A177-3AD203B41FA5}">
                      <a16:colId xmlns:a16="http://schemas.microsoft.com/office/drawing/2014/main" val="3665202456"/>
                    </a:ext>
                  </a:extLst>
                </a:gridCol>
              </a:tblGrid>
              <a:tr h="259229">
                <a:tc>
                  <a:txBody>
                    <a:bodyPr/>
                    <a:lstStyle/>
                    <a:p>
                      <a:pPr algn="ctr"/>
                      <a:r>
                        <a:rPr lang="en-IN" sz="1100" dirty="0">
                          <a:solidFill>
                            <a:schemeClr val="tx1">
                              <a:lumMod val="95000"/>
                              <a:lumOff val="5000"/>
                            </a:schemeClr>
                          </a:solidFill>
                          <a:latin typeface="Arial Black" panose="020B0A04020102020204" pitchFamily="34" charset="0"/>
                        </a:rPr>
                        <a:t>#</a:t>
                      </a: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100" dirty="0">
                          <a:latin typeface="Arial Black" panose="020B0A04020102020204" pitchFamily="34" charset="0"/>
                        </a:rPr>
                        <a:t>Size of CP19</a:t>
                      </a: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100" dirty="0">
                          <a:latin typeface="Arial Black" panose="020B0A04020102020204" pitchFamily="34" charset="0"/>
                        </a:rPr>
                        <a:t>Price</a:t>
                      </a: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IN" sz="1100" dirty="0">
                          <a:latin typeface="Arial Black" panose="020B0A04020102020204" pitchFamily="34" charset="0"/>
                        </a:rPr>
                        <a:t>Margin</a:t>
                      </a: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82925598"/>
                  </a:ext>
                </a:extLst>
              </a:tr>
              <a:tr h="259229">
                <a:tc>
                  <a:txBody>
                    <a:bodyPr/>
                    <a:lstStyle/>
                    <a:p>
                      <a:pPr algn="ctr"/>
                      <a:r>
                        <a:rPr lang="en-IN" sz="1100" dirty="0">
                          <a:latin typeface="Arial Black" panose="020B0A04020102020204" pitchFamily="34" charset="0"/>
                        </a:rPr>
                        <a:t>1</a:t>
                      </a: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latin typeface="Arial Black" panose="020B0A04020102020204" pitchFamily="34" charset="0"/>
                        </a:rPr>
                        <a:t>0.3 Ton for 40 SQFT</a:t>
                      </a: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dirty="0">
                          <a:latin typeface="Arial Black" panose="020B0A04020102020204" pitchFamily="34" charset="0"/>
                          <a:cs typeface="Arial" panose="020B0604020202020204" pitchFamily="34" charset="0"/>
                        </a:rPr>
                        <a:t>₹</a:t>
                      </a:r>
                      <a:r>
                        <a:rPr lang="en-IN" sz="1100" dirty="0">
                          <a:latin typeface="Arial Black" panose="020B0A04020102020204" pitchFamily="34" charset="0"/>
                        </a:rPr>
                        <a:t>15,000</a:t>
                      </a: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Arial Black" panose="020B0A04020102020204" pitchFamily="34" charset="0"/>
                          <a:cs typeface="Arial" panose="020B0604020202020204" pitchFamily="34" charset="0"/>
                        </a:rPr>
                        <a:t>₹</a:t>
                      </a:r>
                      <a:r>
                        <a:rPr lang="en-IN" sz="1100" dirty="0">
                          <a:latin typeface="Arial Black" panose="020B0A04020102020204" pitchFamily="34" charset="0"/>
                          <a:cs typeface="Arial" panose="020B0604020202020204" pitchFamily="34" charset="0"/>
                        </a:rPr>
                        <a:t> </a:t>
                      </a:r>
                      <a:r>
                        <a:rPr lang="en-IN" sz="1100" dirty="0">
                          <a:latin typeface="Arial Black" panose="020B0A04020102020204" pitchFamily="34" charset="0"/>
                        </a:rPr>
                        <a:t>5,000</a:t>
                      </a: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69016622"/>
                  </a:ext>
                </a:extLst>
              </a:tr>
              <a:tr h="259229">
                <a:tc>
                  <a:txBody>
                    <a:bodyPr/>
                    <a:lstStyle/>
                    <a:p>
                      <a:pPr algn="ctr"/>
                      <a:r>
                        <a:rPr lang="en-IN" sz="1100" dirty="0">
                          <a:latin typeface="Arial Black" panose="020B0A04020102020204" pitchFamily="34" charset="0"/>
                        </a:rPr>
                        <a:t>2</a:t>
                      </a: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latin typeface="Arial Black" panose="020B0A04020102020204" pitchFamily="34" charset="0"/>
                        </a:rPr>
                        <a:t>0.75 Ton for 90 SQFT</a:t>
                      </a: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Arial Black" panose="020B0A04020102020204" pitchFamily="34" charset="0"/>
                          <a:cs typeface="Arial" panose="020B0604020202020204" pitchFamily="34" charset="0"/>
                        </a:rPr>
                        <a:t>₹</a:t>
                      </a:r>
                      <a:r>
                        <a:rPr lang="en-IN" sz="1100" dirty="0">
                          <a:latin typeface="Arial Black" panose="020B0A04020102020204" pitchFamily="34" charset="0"/>
                          <a:cs typeface="Arial" panose="020B0604020202020204" pitchFamily="34" charset="0"/>
                        </a:rPr>
                        <a:t>20,</a:t>
                      </a:r>
                      <a:r>
                        <a:rPr lang="en-IN" sz="1100" dirty="0">
                          <a:latin typeface="Arial Black" panose="020B0A04020102020204" pitchFamily="34" charset="0"/>
                        </a:rPr>
                        <a:t>000</a:t>
                      </a: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Arial Black" panose="020B0A04020102020204" pitchFamily="34" charset="0"/>
                          <a:cs typeface="Arial" panose="020B0604020202020204" pitchFamily="34" charset="0"/>
                        </a:rPr>
                        <a:t>₹ </a:t>
                      </a:r>
                      <a:r>
                        <a:rPr lang="en-IN" sz="1100" dirty="0">
                          <a:latin typeface="Arial Black" panose="020B0A04020102020204" pitchFamily="34" charset="0"/>
                          <a:cs typeface="Arial" panose="020B0604020202020204" pitchFamily="34" charset="0"/>
                        </a:rPr>
                        <a:t>8</a:t>
                      </a:r>
                      <a:r>
                        <a:rPr lang="en-IN" sz="1100" dirty="0">
                          <a:latin typeface="Arial Black" panose="020B0A04020102020204" pitchFamily="34" charset="0"/>
                        </a:rPr>
                        <a:t>,000</a:t>
                      </a: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3088808"/>
                  </a:ext>
                </a:extLst>
              </a:tr>
              <a:tr h="259229">
                <a:tc>
                  <a:txBody>
                    <a:bodyPr/>
                    <a:lstStyle/>
                    <a:p>
                      <a:pPr algn="ctr"/>
                      <a:r>
                        <a:rPr lang="en-IN" sz="1100" dirty="0">
                          <a:latin typeface="Arial Black" panose="020B0A04020102020204" pitchFamily="34" charset="0"/>
                        </a:rPr>
                        <a:t>3</a:t>
                      </a: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latin typeface="Arial Black" panose="020B0A04020102020204" pitchFamily="34" charset="0"/>
                        </a:rPr>
                        <a:t>1.0 Ton for 120 SQFT</a:t>
                      </a: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Arial Black" panose="020B0A04020102020204" pitchFamily="34" charset="0"/>
                          <a:cs typeface="Arial" panose="020B0604020202020204" pitchFamily="34" charset="0"/>
                        </a:rPr>
                        <a:t>₹</a:t>
                      </a:r>
                      <a:r>
                        <a:rPr lang="en-IN" sz="1100" dirty="0">
                          <a:latin typeface="Arial Black" panose="020B0A04020102020204" pitchFamily="34" charset="0"/>
                          <a:cs typeface="Arial" panose="020B0604020202020204" pitchFamily="34" charset="0"/>
                        </a:rPr>
                        <a:t>2</a:t>
                      </a:r>
                      <a:r>
                        <a:rPr lang="en-IN" sz="1100" dirty="0">
                          <a:latin typeface="Arial Black" panose="020B0A04020102020204" pitchFamily="34" charset="0"/>
                        </a:rPr>
                        <a:t>5,000</a:t>
                      </a: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Arial Black" panose="020B0A04020102020204" pitchFamily="34" charset="0"/>
                          <a:cs typeface="Arial" panose="020B0604020202020204" pitchFamily="34" charset="0"/>
                        </a:rPr>
                        <a:t>₹</a:t>
                      </a:r>
                      <a:r>
                        <a:rPr lang="en-IN" sz="1100" dirty="0">
                          <a:latin typeface="Arial Black" panose="020B0A04020102020204" pitchFamily="34" charset="0"/>
                        </a:rPr>
                        <a:t>10,000</a:t>
                      </a: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26264572"/>
                  </a:ext>
                </a:extLst>
              </a:tr>
              <a:tr h="259229">
                <a:tc>
                  <a:txBody>
                    <a:bodyPr/>
                    <a:lstStyle/>
                    <a:p>
                      <a:pPr algn="ctr"/>
                      <a:r>
                        <a:rPr lang="en-IN" sz="1100" dirty="0">
                          <a:latin typeface="Arial Black" panose="020B0A04020102020204" pitchFamily="34" charset="0"/>
                        </a:rPr>
                        <a:t>4</a:t>
                      </a: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latin typeface="Arial Black" panose="020B0A04020102020204" pitchFamily="34" charset="0"/>
                        </a:rPr>
                        <a:t>1.5 Ton for 200 SQFT</a:t>
                      </a: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Arial Black" panose="020B0A04020102020204" pitchFamily="34" charset="0"/>
                          <a:cs typeface="Arial" panose="020B0604020202020204" pitchFamily="34" charset="0"/>
                        </a:rPr>
                        <a:t>₹</a:t>
                      </a:r>
                      <a:r>
                        <a:rPr lang="en-IN" sz="1100" dirty="0">
                          <a:latin typeface="Arial Black" panose="020B0A04020102020204" pitchFamily="34" charset="0"/>
                        </a:rPr>
                        <a:t>30,000</a:t>
                      </a: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Arial Black" panose="020B0A04020102020204" pitchFamily="34" charset="0"/>
                          <a:cs typeface="Arial" panose="020B0604020202020204" pitchFamily="34" charset="0"/>
                        </a:rPr>
                        <a:t>₹</a:t>
                      </a:r>
                      <a:r>
                        <a:rPr lang="en-IN" sz="1100" dirty="0">
                          <a:latin typeface="Arial Black" panose="020B0A04020102020204" pitchFamily="34" charset="0"/>
                        </a:rPr>
                        <a:t>12,000</a:t>
                      </a: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0165500"/>
                  </a:ext>
                </a:extLst>
              </a:tr>
            </a:tbl>
          </a:graphicData>
        </a:graphic>
      </p:graphicFrame>
    </p:spTree>
    <p:extLst>
      <p:ext uri="{BB962C8B-B14F-4D97-AF65-F5344CB8AC3E}">
        <p14:creationId xmlns:p14="http://schemas.microsoft.com/office/powerpoint/2010/main" val="2840183293"/>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869160"/>
            <a:ext cx="7772400" cy="1440160"/>
          </a:xfrm>
        </p:spPr>
        <p:txBody>
          <a:bodyPr/>
          <a:lstStyle/>
          <a:p>
            <a:r>
              <a:rPr lang="en-US" dirty="0">
                <a:latin typeface="Arial Black" panose="020B0A04020102020204" pitchFamily="34" charset="0"/>
              </a:rPr>
              <a:t>Question Please</a:t>
            </a:r>
          </a:p>
        </p:txBody>
      </p:sp>
      <p:sp>
        <p:nvSpPr>
          <p:cNvPr id="3" name="Date Placeholder 2"/>
          <p:cNvSpPr>
            <a:spLocks noGrp="1"/>
          </p:cNvSpPr>
          <p:nvPr>
            <p:ph type="dt" sz="half" idx="10"/>
          </p:nvPr>
        </p:nvSpPr>
        <p:spPr/>
        <p:txBody>
          <a:bodyPr/>
          <a:lstStyle/>
          <a:p>
            <a:fld id="{11084C1B-9182-44CC-A214-4B3DD6CA5D4D}" type="datetime1">
              <a:rPr lang="en-US" altLang="en-US" smtClean="0"/>
              <a:t>4/9/2021</a:t>
            </a:fld>
            <a:endParaRPr lang="en-US" altLang="en-US"/>
          </a:p>
        </p:txBody>
      </p:sp>
      <p:sp>
        <p:nvSpPr>
          <p:cNvPr id="4" name="Footer Placeholder 3"/>
          <p:cNvSpPr>
            <a:spLocks noGrp="1"/>
          </p:cNvSpPr>
          <p:nvPr>
            <p:ph type="ftr" sz="quarter" idx="11"/>
          </p:nvPr>
        </p:nvSpPr>
        <p:spPr/>
        <p:txBody>
          <a:bodyPr/>
          <a:lstStyle/>
          <a:p>
            <a:r>
              <a:rPr lang="en-US" altLang="en-US"/>
              <a:t>Dr. S. K. Majumdar</a:t>
            </a:r>
          </a:p>
        </p:txBody>
      </p:sp>
      <p:sp>
        <p:nvSpPr>
          <p:cNvPr id="5" name="Slide Number Placeholder 4"/>
          <p:cNvSpPr>
            <a:spLocks noGrp="1"/>
          </p:cNvSpPr>
          <p:nvPr>
            <p:ph type="sldNum" sz="quarter" idx="12"/>
          </p:nvPr>
        </p:nvSpPr>
        <p:spPr/>
        <p:txBody>
          <a:bodyPr/>
          <a:lstStyle/>
          <a:p>
            <a:fld id="{358B82F0-7F90-4EE4-94C0-036F3E20C82B}" type="slidenum">
              <a:rPr lang="en-US" altLang="en-US" smtClean="0"/>
              <a:pPr/>
              <a:t>39</a:t>
            </a:fld>
            <a:endParaRPr lang="en-US" altLang="en-US"/>
          </a:p>
        </p:txBody>
      </p:sp>
      <p:grpSp>
        <p:nvGrpSpPr>
          <p:cNvPr id="6" name="Group 5"/>
          <p:cNvGrpSpPr/>
          <p:nvPr/>
        </p:nvGrpSpPr>
        <p:grpSpPr>
          <a:xfrm>
            <a:off x="467544" y="260648"/>
            <a:ext cx="8424936" cy="4968552"/>
            <a:chOff x="395536" y="1359024"/>
            <a:chExt cx="8424936" cy="3870176"/>
          </a:xfrm>
        </p:grpSpPr>
        <p:pic>
          <p:nvPicPr>
            <p:cNvPr id="254978" name="Picture 2" descr="Image result for question pictu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387098"/>
              <a:ext cx="4320480" cy="382196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www.washcoll.edu/livewhale/content/images/12/16638_why.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1359024"/>
              <a:ext cx="4032448" cy="387017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88231260"/>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E3F2-F8C5-4416-9966-7D10F7888EEF}"/>
              </a:ext>
            </a:extLst>
          </p:cNvPr>
          <p:cNvSpPr>
            <a:spLocks noGrp="1"/>
          </p:cNvSpPr>
          <p:nvPr>
            <p:ph type="title"/>
          </p:nvPr>
        </p:nvSpPr>
        <p:spPr>
          <a:xfrm>
            <a:off x="457200" y="76200"/>
            <a:ext cx="8229600" cy="1143000"/>
          </a:xfrm>
          <a:solidFill>
            <a:srgbClr val="CCFF99"/>
          </a:solidFill>
        </p:spPr>
        <p:txBody>
          <a:bodyPr/>
          <a:lstStyle/>
          <a:p>
            <a:r>
              <a:rPr lang="en-IN" dirty="0">
                <a:latin typeface="Arial Black" panose="020B0A04020102020204" pitchFamily="34" charset="0"/>
              </a:rPr>
              <a:t>Disruptive Innovation</a:t>
            </a:r>
          </a:p>
        </p:txBody>
      </p:sp>
      <p:sp>
        <p:nvSpPr>
          <p:cNvPr id="3" name="Date Placeholder 2">
            <a:extLst>
              <a:ext uri="{FF2B5EF4-FFF2-40B4-BE49-F238E27FC236}">
                <a16:creationId xmlns:a16="http://schemas.microsoft.com/office/drawing/2014/main" id="{4293E6DC-455A-4557-89B1-C80211304993}"/>
              </a:ext>
            </a:extLst>
          </p:cNvPr>
          <p:cNvSpPr>
            <a:spLocks noGrp="1"/>
          </p:cNvSpPr>
          <p:nvPr>
            <p:ph type="dt" sz="half" idx="10"/>
          </p:nvPr>
        </p:nvSpPr>
        <p:spPr/>
        <p:txBody>
          <a:bodyPr/>
          <a:lstStyle/>
          <a:p>
            <a:pPr>
              <a:defRPr/>
            </a:pPr>
            <a:fld id="{6847E0DD-45CF-4965-B78D-23CAAA76977E}" type="datetime1">
              <a:rPr lang="en-US" smtClean="0"/>
              <a:t>4/9/2021</a:t>
            </a:fld>
            <a:endParaRPr lang="en-US"/>
          </a:p>
        </p:txBody>
      </p:sp>
      <p:sp>
        <p:nvSpPr>
          <p:cNvPr id="4" name="Footer Placeholder 3">
            <a:extLst>
              <a:ext uri="{FF2B5EF4-FFF2-40B4-BE49-F238E27FC236}">
                <a16:creationId xmlns:a16="http://schemas.microsoft.com/office/drawing/2014/main" id="{6BF3D036-0B4B-447E-817A-177EBF312393}"/>
              </a:ext>
            </a:extLst>
          </p:cNvPr>
          <p:cNvSpPr>
            <a:spLocks noGrp="1"/>
          </p:cNvSpPr>
          <p:nvPr>
            <p:ph type="ftr" sz="quarter" idx="11"/>
          </p:nvPr>
        </p:nvSpPr>
        <p:spPr/>
        <p:txBody>
          <a:bodyPr/>
          <a:lstStyle/>
          <a:p>
            <a:pPr>
              <a:defRPr/>
            </a:pPr>
            <a:r>
              <a:rPr lang="en-US" dirty="0"/>
              <a:t>Dr. S. K. Majumdar</a:t>
            </a:r>
          </a:p>
        </p:txBody>
      </p:sp>
      <p:sp>
        <p:nvSpPr>
          <p:cNvPr id="5" name="Slide Number Placeholder 4">
            <a:extLst>
              <a:ext uri="{FF2B5EF4-FFF2-40B4-BE49-F238E27FC236}">
                <a16:creationId xmlns:a16="http://schemas.microsoft.com/office/drawing/2014/main" id="{7DDB7A43-28BA-4506-90B2-D665E6B50AF3}"/>
              </a:ext>
            </a:extLst>
          </p:cNvPr>
          <p:cNvSpPr>
            <a:spLocks noGrp="1"/>
          </p:cNvSpPr>
          <p:nvPr>
            <p:ph type="sldNum" sz="quarter" idx="12"/>
          </p:nvPr>
        </p:nvSpPr>
        <p:spPr/>
        <p:txBody>
          <a:bodyPr/>
          <a:lstStyle/>
          <a:p>
            <a:fld id="{0C7B0F89-9E8A-46DD-BCC8-540B268DEEF3}" type="slidenum">
              <a:rPr lang="en-US" altLang="en-US" smtClean="0"/>
              <a:pPr/>
              <a:t>4</a:t>
            </a:fld>
            <a:endParaRPr lang="en-US" altLang="en-US"/>
          </a:p>
        </p:txBody>
      </p:sp>
      <p:pic>
        <p:nvPicPr>
          <p:cNvPr id="6" name="Picture 5">
            <a:extLst>
              <a:ext uri="{FF2B5EF4-FFF2-40B4-BE49-F238E27FC236}">
                <a16:creationId xmlns:a16="http://schemas.microsoft.com/office/drawing/2014/main" id="{6BFCBBAD-F717-445D-8BBA-2C6D9836CF8C}"/>
              </a:ext>
            </a:extLst>
          </p:cNvPr>
          <p:cNvPicPr>
            <a:picLocks noChangeAspect="1"/>
          </p:cNvPicPr>
          <p:nvPr/>
        </p:nvPicPr>
        <p:blipFill>
          <a:blip r:embed="rId2"/>
          <a:stretch>
            <a:fillRect/>
          </a:stretch>
        </p:blipFill>
        <p:spPr>
          <a:xfrm>
            <a:off x="467544" y="1219200"/>
            <a:ext cx="4536504" cy="4191000"/>
          </a:xfrm>
          <a:prstGeom prst="rect">
            <a:avLst/>
          </a:prstGeom>
        </p:spPr>
      </p:pic>
      <p:sp>
        <p:nvSpPr>
          <p:cNvPr id="7" name="Content Placeholder 5">
            <a:extLst>
              <a:ext uri="{FF2B5EF4-FFF2-40B4-BE49-F238E27FC236}">
                <a16:creationId xmlns:a16="http://schemas.microsoft.com/office/drawing/2014/main" id="{57604EE3-2D28-4298-B812-D62888B3852D}"/>
              </a:ext>
            </a:extLst>
          </p:cNvPr>
          <p:cNvSpPr txBox="1">
            <a:spLocks/>
          </p:cNvSpPr>
          <p:nvPr/>
        </p:nvSpPr>
        <p:spPr>
          <a:xfrm>
            <a:off x="5652120" y="1219200"/>
            <a:ext cx="3384376" cy="4658072"/>
          </a:xfrm>
          <a:prstGeom prst="rect">
            <a:avLst/>
          </a:prstGeom>
        </p:spPr>
        <p:txBody>
          <a:bodyPr anchor="ct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3000" dirty="0">
                <a:solidFill>
                  <a:srgbClr val="FF0000"/>
                </a:solidFill>
                <a:effectLst>
                  <a:outerShdw blurRad="38100" dist="38100" dir="2700000" algn="tl">
                    <a:srgbClr val="000000">
                      <a:alpha val="43137"/>
                    </a:srgbClr>
                  </a:outerShdw>
                </a:effectLst>
                <a:latin typeface="Arial Black" panose="020B0A04020102020204" pitchFamily="34" charset="0"/>
              </a:rPr>
              <a:t>Turn Expensive, Difficult, Inaccessible Products and Services into Simpler and Affordable Ones</a:t>
            </a:r>
          </a:p>
        </p:txBody>
      </p:sp>
      <p:sp>
        <p:nvSpPr>
          <p:cNvPr id="8" name="TextBox 7">
            <a:extLst>
              <a:ext uri="{FF2B5EF4-FFF2-40B4-BE49-F238E27FC236}">
                <a16:creationId xmlns:a16="http://schemas.microsoft.com/office/drawing/2014/main" id="{FD2B6A8D-34A0-4C44-9060-FD600472EF92}"/>
              </a:ext>
            </a:extLst>
          </p:cNvPr>
          <p:cNvSpPr txBox="1"/>
          <p:nvPr/>
        </p:nvSpPr>
        <p:spPr>
          <a:xfrm>
            <a:off x="530934" y="5373216"/>
            <a:ext cx="4536504" cy="646331"/>
          </a:xfrm>
          <a:prstGeom prst="rect">
            <a:avLst/>
          </a:prstGeom>
          <a:noFill/>
        </p:spPr>
        <p:txBody>
          <a:bodyPr wrap="square" rtlCol="0">
            <a:spAutoFit/>
          </a:bodyPr>
          <a:lstStyle/>
          <a:p>
            <a:pPr algn="ctr"/>
            <a:r>
              <a:rPr lang="en-US" dirty="0">
                <a:solidFill>
                  <a:srgbClr val="000099"/>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Break the Barrier, </a:t>
            </a:r>
          </a:p>
          <a:p>
            <a:pPr algn="ctr"/>
            <a:r>
              <a:rPr lang="en-US" dirty="0">
                <a:solidFill>
                  <a:srgbClr val="000099"/>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Delight the Customers</a:t>
            </a:r>
          </a:p>
        </p:txBody>
      </p:sp>
      <p:sp>
        <p:nvSpPr>
          <p:cNvPr id="23" name="Freeform: Shape 22">
            <a:extLst>
              <a:ext uri="{FF2B5EF4-FFF2-40B4-BE49-F238E27FC236}">
                <a16:creationId xmlns:a16="http://schemas.microsoft.com/office/drawing/2014/main" id="{23637A40-5CD1-4C38-A908-0B372B017CE1}"/>
              </a:ext>
            </a:extLst>
          </p:cNvPr>
          <p:cNvSpPr/>
          <p:nvPr/>
        </p:nvSpPr>
        <p:spPr>
          <a:xfrm flipH="1" flipV="1">
            <a:off x="4875650" y="1556792"/>
            <a:ext cx="776470" cy="4464496"/>
          </a:xfrm>
          <a:custGeom>
            <a:avLst/>
            <a:gdLst>
              <a:gd name="connsiteX0" fmla="*/ 1242076 w 1242076"/>
              <a:gd name="connsiteY0" fmla="*/ 16280 h 3660475"/>
              <a:gd name="connsiteX1" fmla="*/ 443791 w 1242076"/>
              <a:gd name="connsiteY1" fmla="*/ 342851 h 3660475"/>
              <a:gd name="connsiteX2" fmla="*/ 980819 w 1242076"/>
              <a:gd name="connsiteY2" fmla="*/ 2338566 h 3660475"/>
              <a:gd name="connsiteX3" fmla="*/ 117219 w 1242076"/>
              <a:gd name="connsiteY3" fmla="*/ 3535994 h 3660475"/>
              <a:gd name="connsiteX4" fmla="*/ 8362 w 1242076"/>
              <a:gd name="connsiteY4" fmla="*/ 3623080 h 3660475"/>
              <a:gd name="connsiteX5" fmla="*/ 8362 w 1242076"/>
              <a:gd name="connsiteY5" fmla="*/ 3623080 h 366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2076" h="3660475">
                <a:moveTo>
                  <a:pt x="1242076" y="16280"/>
                </a:moveTo>
                <a:cubicBezTo>
                  <a:pt x="864705" y="-13959"/>
                  <a:pt x="487334" y="-44197"/>
                  <a:pt x="443791" y="342851"/>
                </a:cubicBezTo>
                <a:cubicBezTo>
                  <a:pt x="400248" y="729899"/>
                  <a:pt x="1035248" y="1806375"/>
                  <a:pt x="980819" y="2338566"/>
                </a:cubicBezTo>
                <a:cubicBezTo>
                  <a:pt x="926390" y="2870757"/>
                  <a:pt x="279295" y="3321908"/>
                  <a:pt x="117219" y="3535994"/>
                </a:cubicBezTo>
                <a:cubicBezTo>
                  <a:pt x="-44857" y="3750080"/>
                  <a:pt x="8362" y="3623080"/>
                  <a:pt x="8362" y="3623080"/>
                </a:cubicBezTo>
                <a:lnTo>
                  <a:pt x="8362" y="3623080"/>
                </a:lnTo>
              </a:path>
            </a:pathLst>
          </a:custGeom>
          <a:noFill/>
          <a:ln w="76200">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5" name="Picture 24">
            <a:extLst>
              <a:ext uri="{FF2B5EF4-FFF2-40B4-BE49-F238E27FC236}">
                <a16:creationId xmlns:a16="http://schemas.microsoft.com/office/drawing/2014/main" id="{43DE24DD-B5E3-44A0-A78E-53F790BE37CE}"/>
              </a:ext>
            </a:extLst>
          </p:cNvPr>
          <p:cNvPicPr>
            <a:picLocks noChangeAspect="1"/>
          </p:cNvPicPr>
          <p:nvPr/>
        </p:nvPicPr>
        <p:blipFill>
          <a:blip r:embed="rId3"/>
          <a:stretch>
            <a:fillRect/>
          </a:stretch>
        </p:blipFill>
        <p:spPr>
          <a:xfrm>
            <a:off x="7884391" y="76200"/>
            <a:ext cx="1213266" cy="1143000"/>
          </a:xfrm>
          <a:prstGeom prst="rect">
            <a:avLst/>
          </a:prstGeom>
        </p:spPr>
      </p:pic>
    </p:spTree>
    <p:extLst>
      <p:ext uri="{BB962C8B-B14F-4D97-AF65-F5344CB8AC3E}">
        <p14:creationId xmlns:p14="http://schemas.microsoft.com/office/powerpoint/2010/main" val="1922312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4341"/>
            <a:ext cx="9035816" cy="832371"/>
          </a:xfrm>
          <a:ln>
            <a:noFill/>
          </a:ln>
        </p:spPr>
        <p:txBody>
          <a:bodyPr/>
          <a:lstStyle/>
          <a:p>
            <a:r>
              <a:rPr lang="en-US" sz="2800" dirty="0">
                <a:latin typeface="Arial Black" panose="020B0A04020102020204" pitchFamily="34" charset="0"/>
              </a:rPr>
              <a:t>Who, Why &amp; How of Digital Entrepreneurship</a:t>
            </a:r>
          </a:p>
        </p:txBody>
      </p:sp>
      <p:grpSp>
        <p:nvGrpSpPr>
          <p:cNvPr id="59" name="Group 58">
            <a:extLst>
              <a:ext uri="{FF2B5EF4-FFF2-40B4-BE49-F238E27FC236}">
                <a16:creationId xmlns:a16="http://schemas.microsoft.com/office/drawing/2014/main" id="{F900762F-3C6C-4D99-9E6B-05BA87E178F0}"/>
              </a:ext>
            </a:extLst>
          </p:cNvPr>
          <p:cNvGrpSpPr/>
          <p:nvPr/>
        </p:nvGrpSpPr>
        <p:grpSpPr>
          <a:xfrm>
            <a:off x="107504" y="615708"/>
            <a:ext cx="9171926" cy="5909636"/>
            <a:chOff x="107504" y="615708"/>
            <a:chExt cx="9171926" cy="5909636"/>
          </a:xfrm>
        </p:grpSpPr>
        <p:grpSp>
          <p:nvGrpSpPr>
            <p:cNvPr id="116" name="Group 115">
              <a:extLst>
                <a:ext uri="{FF2B5EF4-FFF2-40B4-BE49-F238E27FC236}">
                  <a16:creationId xmlns:a16="http://schemas.microsoft.com/office/drawing/2014/main" id="{29AE01E0-2EBB-424E-AD57-01501BCD1E8D}"/>
                </a:ext>
              </a:extLst>
            </p:cNvPr>
            <p:cNvGrpSpPr/>
            <p:nvPr/>
          </p:nvGrpSpPr>
          <p:grpSpPr>
            <a:xfrm>
              <a:off x="107504" y="615708"/>
              <a:ext cx="9171926" cy="5909636"/>
              <a:chOff x="96549" y="476672"/>
              <a:chExt cx="9171926" cy="5909636"/>
            </a:xfrm>
          </p:grpSpPr>
          <p:grpSp>
            <p:nvGrpSpPr>
              <p:cNvPr id="130" name="Group 129">
                <a:extLst>
                  <a:ext uri="{FF2B5EF4-FFF2-40B4-BE49-F238E27FC236}">
                    <a16:creationId xmlns:a16="http://schemas.microsoft.com/office/drawing/2014/main" id="{49A48E4F-FC60-465F-8709-3DC71341AE40}"/>
                  </a:ext>
                </a:extLst>
              </p:cNvPr>
              <p:cNvGrpSpPr/>
              <p:nvPr/>
            </p:nvGrpSpPr>
            <p:grpSpPr>
              <a:xfrm>
                <a:off x="96549" y="476672"/>
                <a:ext cx="9171926" cy="5909636"/>
                <a:chOff x="61298" y="476672"/>
                <a:chExt cx="9208692" cy="5909636"/>
              </a:xfrm>
            </p:grpSpPr>
            <p:grpSp>
              <p:nvGrpSpPr>
                <p:cNvPr id="124" name="Group 123">
                  <a:extLst>
                    <a:ext uri="{FF2B5EF4-FFF2-40B4-BE49-F238E27FC236}">
                      <a16:creationId xmlns:a16="http://schemas.microsoft.com/office/drawing/2014/main" id="{8AC9B7F1-0A52-4AA1-A145-8A9608A1EC2A}"/>
                    </a:ext>
                  </a:extLst>
                </p:cNvPr>
                <p:cNvGrpSpPr/>
                <p:nvPr/>
              </p:nvGrpSpPr>
              <p:grpSpPr>
                <a:xfrm>
                  <a:off x="61298" y="476672"/>
                  <a:ext cx="9208692" cy="5909636"/>
                  <a:chOff x="24786" y="469078"/>
                  <a:chExt cx="9208692" cy="5909636"/>
                </a:xfrm>
              </p:grpSpPr>
              <p:grpSp>
                <p:nvGrpSpPr>
                  <p:cNvPr id="39" name="Group 38">
                    <a:extLst>
                      <a:ext uri="{FF2B5EF4-FFF2-40B4-BE49-F238E27FC236}">
                        <a16:creationId xmlns:a16="http://schemas.microsoft.com/office/drawing/2014/main" id="{B637CDB9-1BDE-4649-B953-D99CDB5539E7}"/>
                      </a:ext>
                    </a:extLst>
                  </p:cNvPr>
                  <p:cNvGrpSpPr/>
                  <p:nvPr/>
                </p:nvGrpSpPr>
                <p:grpSpPr>
                  <a:xfrm>
                    <a:off x="329301" y="469078"/>
                    <a:ext cx="8904177" cy="5909636"/>
                    <a:chOff x="281246" y="480580"/>
                    <a:chExt cx="8904177" cy="5909636"/>
                  </a:xfrm>
                </p:grpSpPr>
                <p:grpSp>
                  <p:nvGrpSpPr>
                    <p:cNvPr id="16" name="Group 15">
                      <a:extLst>
                        <a:ext uri="{FF2B5EF4-FFF2-40B4-BE49-F238E27FC236}">
                          <a16:creationId xmlns:a16="http://schemas.microsoft.com/office/drawing/2014/main" id="{A0447E26-6582-4CAA-8304-D6A080C67254}"/>
                        </a:ext>
                      </a:extLst>
                    </p:cNvPr>
                    <p:cNvGrpSpPr/>
                    <p:nvPr/>
                  </p:nvGrpSpPr>
                  <p:grpSpPr>
                    <a:xfrm>
                      <a:off x="767363" y="937503"/>
                      <a:ext cx="8418060" cy="5092674"/>
                      <a:chOff x="767363" y="798714"/>
                      <a:chExt cx="8418060" cy="5421639"/>
                    </a:xfrm>
                  </p:grpSpPr>
                  <p:sp>
                    <p:nvSpPr>
                      <p:cNvPr id="33" name="Right Arrow 32"/>
                      <p:cNvSpPr/>
                      <p:nvPr/>
                    </p:nvSpPr>
                    <p:spPr>
                      <a:xfrm>
                        <a:off x="2394322" y="3506716"/>
                        <a:ext cx="1017163" cy="1452681"/>
                      </a:xfrm>
                      <a:prstGeom prst="rightArrow">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95554" y="798714"/>
                        <a:ext cx="8189869" cy="5421639"/>
                        <a:chOff x="899593" y="778148"/>
                        <a:chExt cx="8189869" cy="5163055"/>
                      </a:xfrm>
                    </p:grpSpPr>
                    <p:sp>
                      <p:nvSpPr>
                        <p:cNvPr id="8" name="Rounded Rectangle 7"/>
                        <p:cNvSpPr/>
                        <p:nvPr/>
                      </p:nvSpPr>
                      <p:spPr>
                        <a:xfrm>
                          <a:off x="899593" y="2509109"/>
                          <a:ext cx="1224136" cy="1000610"/>
                        </a:xfrm>
                        <a:prstGeom prst="roundRect">
                          <a:avLst/>
                        </a:prstGeom>
                        <a:solidFill>
                          <a:srgbClr val="FFFF99"/>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lumMod val="95000"/>
                                  <a:lumOff val="5000"/>
                                </a:schemeClr>
                              </a:solidFill>
                              <a:latin typeface="Arial Black" panose="020B0A04020102020204" pitchFamily="34" charset="0"/>
                            </a:rPr>
                            <a:t>Team</a:t>
                          </a:r>
                        </a:p>
                      </p:txBody>
                    </p:sp>
                    <p:sp>
                      <p:nvSpPr>
                        <p:cNvPr id="9" name="Rounded Rectangle 8"/>
                        <p:cNvSpPr/>
                        <p:nvPr/>
                      </p:nvSpPr>
                      <p:spPr>
                        <a:xfrm>
                          <a:off x="3059832" y="2501607"/>
                          <a:ext cx="1882552" cy="1000610"/>
                        </a:xfrm>
                        <a:prstGeom prst="roundRect">
                          <a:avLst/>
                        </a:prstGeom>
                        <a:solidFill>
                          <a:srgbClr val="FFFF99"/>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lumMod val="95000"/>
                                  <a:lumOff val="5000"/>
                                </a:schemeClr>
                              </a:solidFill>
                              <a:latin typeface="Arial Black" panose="020B0A04020102020204" pitchFamily="34" charset="0"/>
                            </a:rPr>
                            <a:t>New Business</a:t>
                          </a:r>
                        </a:p>
                      </p:txBody>
                    </p:sp>
                    <p:cxnSp>
                      <p:nvCxnSpPr>
                        <p:cNvPr id="11" name="Straight Arrow Connector 10"/>
                        <p:cNvCxnSpPr>
                          <a:cxnSpLocks/>
                          <a:stCxn id="8" idx="3"/>
                        </p:cNvCxnSpPr>
                        <p:nvPr/>
                      </p:nvCxnSpPr>
                      <p:spPr>
                        <a:xfrm flipV="1">
                          <a:off x="2123729" y="3005665"/>
                          <a:ext cx="936103" cy="3749"/>
                        </a:xfrm>
                        <a:prstGeom prst="straightConnector1">
                          <a:avLst/>
                        </a:prstGeom>
                        <a:ln w="57150">
                          <a:solidFill>
                            <a:schemeClr val="tx1">
                              <a:lumMod val="95000"/>
                              <a:lumOff val="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113839" y="2586390"/>
                          <a:ext cx="1388385" cy="405640"/>
                        </a:xfrm>
                        <a:prstGeom prst="rect">
                          <a:avLst/>
                        </a:prstGeom>
                        <a:noFill/>
                      </p:spPr>
                      <p:txBody>
                        <a:bodyPr wrap="square" rtlCol="0">
                          <a:spAutoFit/>
                        </a:bodyPr>
                        <a:lstStyle/>
                        <a:p>
                          <a:pPr algn="l"/>
                          <a:r>
                            <a:rPr lang="en-US" sz="2000" dirty="0">
                              <a:latin typeface="Arial Black" panose="020B0A04020102020204" pitchFamily="34" charset="0"/>
                            </a:rPr>
                            <a:t>Start</a:t>
                          </a:r>
                        </a:p>
                      </p:txBody>
                    </p:sp>
                    <p:cxnSp>
                      <p:nvCxnSpPr>
                        <p:cNvPr id="14" name="Elbow Connector 13"/>
                        <p:cNvCxnSpPr>
                          <a:cxnSpLocks/>
                          <a:stCxn id="9" idx="0"/>
                        </p:cNvCxnSpPr>
                        <p:nvPr/>
                      </p:nvCxnSpPr>
                      <p:spPr>
                        <a:xfrm rot="5400000" flipH="1" flipV="1">
                          <a:off x="3682928" y="1689610"/>
                          <a:ext cx="1130177" cy="493818"/>
                        </a:xfrm>
                        <a:prstGeom prst="bentConnector3">
                          <a:avLst>
                            <a:gd name="adj1" fmla="val 101666"/>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cxnSpLocks/>
                        </p:cNvCxnSpPr>
                        <p:nvPr/>
                      </p:nvCxnSpPr>
                      <p:spPr>
                        <a:xfrm rot="5400000" flipH="1" flipV="1">
                          <a:off x="4065219" y="1850221"/>
                          <a:ext cx="803035" cy="506532"/>
                        </a:xfrm>
                        <a:prstGeom prst="bentConnector3">
                          <a:avLst>
                            <a:gd name="adj1" fmla="val 98258"/>
                          </a:avLst>
                        </a:prstGeom>
                        <a:ln w="5715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446458" y="1181528"/>
                          <a:ext cx="1656184" cy="374436"/>
                        </a:xfrm>
                        <a:prstGeom prst="rect">
                          <a:avLst/>
                        </a:prstGeom>
                        <a:noFill/>
                      </p:spPr>
                      <p:txBody>
                        <a:bodyPr wrap="square" rtlCol="0">
                          <a:spAutoFit/>
                        </a:bodyPr>
                        <a:lstStyle/>
                        <a:p>
                          <a:pPr algn="l"/>
                          <a:r>
                            <a:rPr lang="en-US" sz="1800" dirty="0">
                              <a:latin typeface="Arial Black" panose="020B0A04020102020204" pitchFamily="34" charset="0"/>
                            </a:rPr>
                            <a:t>Why New?</a:t>
                          </a:r>
                        </a:p>
                      </p:txBody>
                    </p:sp>
                    <p:sp>
                      <p:nvSpPr>
                        <p:cNvPr id="36" name="TextBox 35"/>
                        <p:cNvSpPr txBox="1"/>
                        <p:nvPr/>
                      </p:nvSpPr>
                      <p:spPr>
                        <a:xfrm>
                          <a:off x="4572185" y="1495323"/>
                          <a:ext cx="1293313" cy="717669"/>
                        </a:xfrm>
                        <a:prstGeom prst="rect">
                          <a:avLst/>
                        </a:prstGeom>
                        <a:noFill/>
                      </p:spPr>
                      <p:txBody>
                        <a:bodyPr wrap="square" rtlCol="0">
                          <a:spAutoFit/>
                        </a:bodyPr>
                        <a:lstStyle/>
                        <a:p>
                          <a:pPr algn="ctr"/>
                          <a:r>
                            <a:rPr lang="en-US" sz="2000" b="1" dirty="0">
                              <a:solidFill>
                                <a:srgbClr val="FF0000"/>
                              </a:solidFill>
                              <a:effectLst>
                                <a:outerShdw blurRad="38100" dist="38100" dir="2700000" algn="tl">
                                  <a:srgbClr val="000000">
                                    <a:alpha val="43137"/>
                                  </a:srgbClr>
                                </a:outerShdw>
                              </a:effectLst>
                              <a:latin typeface="Arial Black" panose="020B0A04020102020204" pitchFamily="34" charset="0"/>
                            </a:rPr>
                            <a:t>Why Digital?</a:t>
                          </a:r>
                        </a:p>
                      </p:txBody>
                    </p:sp>
                    <p:cxnSp>
                      <p:nvCxnSpPr>
                        <p:cNvPr id="41" name="Elbow Connector 40"/>
                        <p:cNvCxnSpPr/>
                        <p:nvPr/>
                      </p:nvCxnSpPr>
                      <p:spPr>
                        <a:xfrm flipV="1">
                          <a:off x="4788024" y="2974309"/>
                          <a:ext cx="612068" cy="247378"/>
                        </a:xfrm>
                        <a:prstGeom prst="bentConnector3">
                          <a:avLst>
                            <a:gd name="adj1" fmla="val 50000"/>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364088" y="2811125"/>
                          <a:ext cx="2016224" cy="343233"/>
                        </a:xfrm>
                        <a:prstGeom prst="rect">
                          <a:avLst/>
                        </a:prstGeom>
                        <a:noFill/>
                      </p:spPr>
                      <p:txBody>
                        <a:bodyPr wrap="square" rtlCol="0">
                          <a:spAutoFit/>
                        </a:bodyPr>
                        <a:lstStyle/>
                        <a:p>
                          <a:pPr algn="l"/>
                          <a:r>
                            <a:rPr lang="en-US" sz="1600" dirty="0">
                              <a:latin typeface="Arial Black" panose="020B0A04020102020204" pitchFamily="34" charset="0"/>
                            </a:rPr>
                            <a:t>Why Business?</a:t>
                          </a:r>
                        </a:p>
                      </p:txBody>
                    </p:sp>
                    <p:cxnSp>
                      <p:nvCxnSpPr>
                        <p:cNvPr id="45" name="Elbow Connector 44"/>
                        <p:cNvCxnSpPr/>
                        <p:nvPr/>
                      </p:nvCxnSpPr>
                      <p:spPr>
                        <a:xfrm>
                          <a:off x="5135354" y="3217625"/>
                          <a:ext cx="732790" cy="143216"/>
                        </a:xfrm>
                        <a:prstGeom prst="bentConnector3">
                          <a:avLst>
                            <a:gd name="adj1" fmla="val 50000"/>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796136" y="3171165"/>
                          <a:ext cx="2016224" cy="338554"/>
                        </a:xfrm>
                        <a:prstGeom prst="rect">
                          <a:avLst/>
                        </a:prstGeom>
                        <a:noFill/>
                      </p:spPr>
                      <p:txBody>
                        <a:bodyPr wrap="square" rtlCol="0">
                          <a:spAutoFit/>
                        </a:bodyPr>
                        <a:lstStyle/>
                        <a:p>
                          <a:r>
                            <a:rPr lang="en-US" sz="1600" dirty="0">
                              <a:latin typeface="Arial Black" panose="020B0A04020102020204" pitchFamily="34" charset="0"/>
                            </a:rPr>
                            <a:t>Business Has?</a:t>
                          </a:r>
                        </a:p>
                      </p:txBody>
                    </p:sp>
                    <p:cxnSp>
                      <p:nvCxnSpPr>
                        <p:cNvPr id="53" name="Elbow Connector 52"/>
                        <p:cNvCxnSpPr>
                          <a:cxnSpLocks/>
                          <a:endCxn id="62" idx="1"/>
                        </p:cNvCxnSpPr>
                        <p:nvPr/>
                      </p:nvCxnSpPr>
                      <p:spPr>
                        <a:xfrm rot="16200000" flipH="1">
                          <a:off x="7042754" y="3524026"/>
                          <a:ext cx="283677" cy="247424"/>
                        </a:xfrm>
                        <a:prstGeom prst="bentConnector2">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7308304" y="3497190"/>
                          <a:ext cx="1323256" cy="584775"/>
                        </a:xfrm>
                        <a:prstGeom prst="rect">
                          <a:avLst/>
                        </a:prstGeom>
                        <a:noFill/>
                        <a:ln>
                          <a:solidFill>
                            <a:schemeClr val="tx1">
                              <a:lumMod val="95000"/>
                              <a:lumOff val="5000"/>
                            </a:schemeClr>
                          </a:solidFill>
                        </a:ln>
                      </p:spPr>
                      <p:txBody>
                        <a:bodyPr wrap="square" rtlCol="0">
                          <a:spAutoFit/>
                        </a:bodyPr>
                        <a:lstStyle/>
                        <a:p>
                          <a:pPr algn="ctr"/>
                          <a:r>
                            <a:rPr lang="en-US" sz="1600" dirty="0">
                              <a:latin typeface="Arial Black" panose="020B0A04020102020204" pitchFamily="34" charset="0"/>
                            </a:rPr>
                            <a:t>Products/ Services</a:t>
                          </a:r>
                        </a:p>
                      </p:txBody>
                    </p:sp>
                    <p:grpSp>
                      <p:nvGrpSpPr>
                        <p:cNvPr id="68" name="Group 67"/>
                        <p:cNvGrpSpPr/>
                        <p:nvPr/>
                      </p:nvGrpSpPr>
                      <p:grpSpPr>
                        <a:xfrm>
                          <a:off x="6226821" y="778148"/>
                          <a:ext cx="2545745" cy="1868901"/>
                          <a:chOff x="6730877" y="1273493"/>
                          <a:chExt cx="2545745" cy="1868901"/>
                        </a:xfrm>
                      </p:grpSpPr>
                      <p:cxnSp>
                        <p:nvCxnSpPr>
                          <p:cNvPr id="51" name="Elbow Connector 50"/>
                          <p:cNvCxnSpPr/>
                          <p:nvPr/>
                        </p:nvCxnSpPr>
                        <p:spPr>
                          <a:xfrm rot="16200000" flipH="1">
                            <a:off x="6628887" y="2389543"/>
                            <a:ext cx="710763" cy="504056"/>
                          </a:xfrm>
                          <a:prstGeom prst="bentConnector3">
                            <a:avLst>
                              <a:gd name="adj1" fmla="val 99924"/>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730877" y="2159120"/>
                            <a:ext cx="432049" cy="0"/>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6732240" y="2636912"/>
                            <a:ext cx="432049" cy="0"/>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948264" y="1273493"/>
                            <a:ext cx="1800200" cy="592857"/>
                          </a:xfrm>
                          <a:prstGeom prst="rect">
                            <a:avLst/>
                          </a:prstGeom>
                          <a:noFill/>
                        </p:spPr>
                        <p:txBody>
                          <a:bodyPr wrap="square" rtlCol="0">
                            <a:spAutoFit/>
                          </a:bodyPr>
                          <a:lstStyle/>
                          <a:p>
                            <a:pPr algn="ctr"/>
                            <a:r>
                              <a:rPr lang="en-US" sz="1600" dirty="0">
                                <a:latin typeface="Arial Black" panose="020B0A04020102020204" pitchFamily="34" charset="0"/>
                              </a:rPr>
                              <a:t>Technology Driven 24x7</a:t>
                            </a:r>
                          </a:p>
                        </p:txBody>
                      </p:sp>
                      <p:sp>
                        <p:nvSpPr>
                          <p:cNvPr id="63" name="TextBox 62"/>
                          <p:cNvSpPr txBox="1"/>
                          <p:nvPr/>
                        </p:nvSpPr>
                        <p:spPr>
                          <a:xfrm>
                            <a:off x="7162926" y="1892509"/>
                            <a:ext cx="2113696" cy="592857"/>
                          </a:xfrm>
                          <a:prstGeom prst="rect">
                            <a:avLst/>
                          </a:prstGeom>
                          <a:noFill/>
                        </p:spPr>
                        <p:txBody>
                          <a:bodyPr wrap="square" rtlCol="0">
                            <a:spAutoFit/>
                          </a:bodyPr>
                          <a:lstStyle/>
                          <a:p>
                            <a:pPr algn="l"/>
                            <a:r>
                              <a:rPr lang="en-US" sz="1600" dirty="0">
                                <a:latin typeface="Arial Black" panose="020B0A04020102020204" pitchFamily="34" charset="0"/>
                              </a:rPr>
                              <a:t>Disruptive Power</a:t>
                            </a:r>
                          </a:p>
                          <a:p>
                            <a:pPr algn="l"/>
                            <a:r>
                              <a:rPr lang="en-US" sz="1600" b="1" dirty="0">
                                <a:solidFill>
                                  <a:srgbClr val="FF0000"/>
                                </a:solidFill>
                                <a:effectLst>
                                  <a:outerShdw blurRad="38100" dist="38100" dir="2700000" algn="tl">
                                    <a:srgbClr val="000000">
                                      <a:alpha val="43137"/>
                                    </a:srgbClr>
                                  </a:outerShdw>
                                </a:effectLst>
                                <a:latin typeface="Arial Black" panose="020B0A04020102020204" pitchFamily="34" charset="0"/>
                              </a:rPr>
                              <a:t>= More with Less</a:t>
                            </a:r>
                          </a:p>
                        </p:txBody>
                      </p:sp>
                      <p:sp>
                        <p:nvSpPr>
                          <p:cNvPr id="64" name="TextBox 63"/>
                          <p:cNvSpPr txBox="1"/>
                          <p:nvPr/>
                        </p:nvSpPr>
                        <p:spPr>
                          <a:xfrm>
                            <a:off x="7092280" y="2803840"/>
                            <a:ext cx="2122785" cy="338554"/>
                          </a:xfrm>
                          <a:prstGeom prst="rect">
                            <a:avLst/>
                          </a:prstGeom>
                          <a:noFill/>
                        </p:spPr>
                        <p:txBody>
                          <a:bodyPr wrap="square" rtlCol="0">
                            <a:spAutoFit/>
                          </a:bodyPr>
                          <a:lstStyle/>
                          <a:p>
                            <a:pPr algn="ctr"/>
                            <a:r>
                              <a:rPr lang="en-US" sz="1600" dirty="0">
                                <a:latin typeface="Arial Black" panose="020B0A04020102020204" pitchFamily="34" charset="0"/>
                              </a:rPr>
                              <a:t>Fast &amp; Accurate</a:t>
                            </a:r>
                          </a:p>
                        </p:txBody>
                      </p:sp>
                    </p:grpSp>
                    <p:cxnSp>
                      <p:nvCxnSpPr>
                        <p:cNvPr id="71" name="Straight Arrow Connector 70"/>
                        <p:cNvCxnSpPr>
                          <a:endCxn id="44" idx="3"/>
                        </p:cNvCxnSpPr>
                        <p:nvPr/>
                      </p:nvCxnSpPr>
                      <p:spPr>
                        <a:xfrm flipV="1">
                          <a:off x="7128284" y="2982741"/>
                          <a:ext cx="252028" cy="19172"/>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7164288" y="2811125"/>
                          <a:ext cx="1800200" cy="338554"/>
                        </a:xfrm>
                        <a:prstGeom prst="rect">
                          <a:avLst/>
                        </a:prstGeom>
                        <a:noFill/>
                      </p:spPr>
                      <p:txBody>
                        <a:bodyPr wrap="square" rtlCol="0">
                          <a:spAutoFit/>
                        </a:bodyPr>
                        <a:lstStyle/>
                        <a:p>
                          <a:pPr algn="ctr"/>
                          <a:r>
                            <a:rPr lang="en-US" sz="1600" dirty="0">
                              <a:latin typeface="Arial Black" panose="020B0A04020102020204" pitchFamily="34" charset="0"/>
                            </a:rPr>
                            <a:t>More Money</a:t>
                          </a:r>
                        </a:p>
                      </p:txBody>
                    </p:sp>
                    <p:sp>
                      <p:nvSpPr>
                        <p:cNvPr id="99" name="TextBox 98"/>
                        <p:cNvSpPr txBox="1"/>
                        <p:nvPr/>
                      </p:nvSpPr>
                      <p:spPr>
                        <a:xfrm>
                          <a:off x="7292579" y="4446231"/>
                          <a:ext cx="1323256" cy="584775"/>
                        </a:xfrm>
                        <a:prstGeom prst="rect">
                          <a:avLst/>
                        </a:prstGeom>
                        <a:noFill/>
                        <a:ln>
                          <a:solidFill>
                            <a:schemeClr val="tx1">
                              <a:lumMod val="95000"/>
                              <a:lumOff val="5000"/>
                            </a:schemeClr>
                          </a:solidFill>
                        </a:ln>
                      </p:spPr>
                      <p:txBody>
                        <a:bodyPr wrap="square" rtlCol="0">
                          <a:spAutoFit/>
                        </a:bodyPr>
                        <a:lstStyle/>
                        <a:p>
                          <a:pPr algn="ctr"/>
                          <a:r>
                            <a:rPr lang="en-US" sz="1600" dirty="0">
                              <a:latin typeface="Arial Black" panose="020B0A04020102020204" pitchFamily="34" charset="0"/>
                            </a:rPr>
                            <a:t>Buyers/ Takers?</a:t>
                          </a:r>
                        </a:p>
                      </p:txBody>
                    </p:sp>
                    <p:cxnSp>
                      <p:nvCxnSpPr>
                        <p:cNvPr id="101" name="Straight Arrow Connector 100"/>
                        <p:cNvCxnSpPr/>
                        <p:nvPr/>
                      </p:nvCxnSpPr>
                      <p:spPr>
                        <a:xfrm>
                          <a:off x="7965165" y="4086941"/>
                          <a:ext cx="0" cy="360040"/>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8003076" y="4103749"/>
                          <a:ext cx="685056" cy="343233"/>
                        </a:xfrm>
                        <a:prstGeom prst="rect">
                          <a:avLst/>
                        </a:prstGeom>
                        <a:noFill/>
                      </p:spPr>
                      <p:txBody>
                        <a:bodyPr wrap="square" rtlCol="0">
                          <a:spAutoFit/>
                        </a:bodyPr>
                        <a:lstStyle/>
                        <a:p>
                          <a:pPr algn="l"/>
                          <a:r>
                            <a:rPr lang="en-US" sz="1600" dirty="0">
                              <a:latin typeface="Arial Black" panose="020B0A04020102020204" pitchFamily="34" charset="0"/>
                            </a:rPr>
                            <a:t>Has</a:t>
                          </a:r>
                        </a:p>
                      </p:txBody>
                    </p:sp>
                    <p:cxnSp>
                      <p:nvCxnSpPr>
                        <p:cNvPr id="113" name="Straight Connector 112"/>
                        <p:cNvCxnSpPr>
                          <a:cxnSpLocks/>
                        </p:cNvCxnSpPr>
                        <p:nvPr/>
                      </p:nvCxnSpPr>
                      <p:spPr>
                        <a:xfrm>
                          <a:off x="3347867" y="3502217"/>
                          <a:ext cx="17714" cy="2235220"/>
                        </a:xfrm>
                        <a:prstGeom prst="line">
                          <a:avLst/>
                        </a:prstGeom>
                        <a:ln w="57150">
                          <a:solidFill>
                            <a:schemeClr val="tx1">
                              <a:lumMod val="95000"/>
                              <a:lumOff val="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flipV="1">
                          <a:off x="3347864" y="3782507"/>
                          <a:ext cx="493997" cy="1524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2269827" y="3848811"/>
                          <a:ext cx="1033258" cy="405640"/>
                        </a:xfrm>
                        <a:prstGeom prst="rect">
                          <a:avLst/>
                        </a:prstGeom>
                        <a:noFill/>
                      </p:spPr>
                      <p:txBody>
                        <a:bodyPr wrap="square" rtlCol="0">
                          <a:spAutoFit/>
                        </a:bodyPr>
                        <a:lstStyle/>
                        <a:p>
                          <a:pPr algn="ctr"/>
                          <a:r>
                            <a:rPr lang="en-US" sz="2000" b="1" dirty="0">
                              <a:solidFill>
                                <a:srgbClr val="FF0000"/>
                              </a:solidFill>
                              <a:effectLst>
                                <a:outerShdw blurRad="38100" dist="38100" dir="2700000" algn="tl">
                                  <a:srgbClr val="000000">
                                    <a:alpha val="43137"/>
                                  </a:srgbClr>
                                </a:outerShdw>
                              </a:effectLst>
                              <a:latin typeface="Arial Black" panose="020B0A04020102020204" pitchFamily="34" charset="0"/>
                            </a:rPr>
                            <a:t>High?</a:t>
                          </a:r>
                        </a:p>
                      </p:txBody>
                    </p:sp>
                    <p:sp>
                      <p:nvSpPr>
                        <p:cNvPr id="118" name="TextBox 117"/>
                        <p:cNvSpPr txBox="1"/>
                        <p:nvPr/>
                      </p:nvSpPr>
                      <p:spPr>
                        <a:xfrm>
                          <a:off x="3845118" y="3603213"/>
                          <a:ext cx="3367225" cy="343233"/>
                        </a:xfrm>
                        <a:prstGeom prst="rect">
                          <a:avLst/>
                        </a:prstGeom>
                        <a:noFill/>
                      </p:spPr>
                      <p:txBody>
                        <a:bodyPr wrap="square" rtlCol="0">
                          <a:spAutoFit/>
                        </a:bodyPr>
                        <a:lstStyle/>
                        <a:p>
                          <a:pPr algn="l"/>
                          <a:r>
                            <a:rPr lang="en-US" sz="1600" dirty="0">
                              <a:latin typeface="Arial Black" panose="020B0A04020102020204" pitchFamily="34" charset="0"/>
                            </a:rPr>
                            <a:t>Who are the Customers? </a:t>
                          </a:r>
                        </a:p>
                      </p:txBody>
                    </p:sp>
                    <p:sp>
                      <p:nvSpPr>
                        <p:cNvPr id="119" name="TextBox 118"/>
                        <p:cNvSpPr txBox="1"/>
                        <p:nvPr/>
                      </p:nvSpPr>
                      <p:spPr>
                        <a:xfrm>
                          <a:off x="3844257" y="3941767"/>
                          <a:ext cx="3487755" cy="343233"/>
                        </a:xfrm>
                        <a:prstGeom prst="rect">
                          <a:avLst/>
                        </a:prstGeom>
                        <a:noFill/>
                      </p:spPr>
                      <p:txBody>
                        <a:bodyPr wrap="square" rtlCol="0">
                          <a:spAutoFit/>
                        </a:bodyPr>
                        <a:lstStyle/>
                        <a:p>
                          <a:pPr algn="l"/>
                          <a:r>
                            <a:rPr lang="en-US" sz="1600" dirty="0">
                              <a:latin typeface="Arial Black" panose="020B0A04020102020204" pitchFamily="34" charset="0"/>
                            </a:rPr>
                            <a:t>Why will the Customers Buy? </a:t>
                          </a:r>
                        </a:p>
                      </p:txBody>
                    </p:sp>
                    <p:sp>
                      <p:nvSpPr>
                        <p:cNvPr id="120" name="TextBox 119"/>
                        <p:cNvSpPr txBox="1"/>
                        <p:nvPr/>
                      </p:nvSpPr>
                      <p:spPr>
                        <a:xfrm>
                          <a:off x="3808132" y="4251285"/>
                          <a:ext cx="3471939" cy="343233"/>
                        </a:xfrm>
                        <a:prstGeom prst="rect">
                          <a:avLst/>
                        </a:prstGeom>
                        <a:noFill/>
                      </p:spPr>
                      <p:txBody>
                        <a:bodyPr wrap="square" rtlCol="0">
                          <a:spAutoFit/>
                        </a:bodyPr>
                        <a:lstStyle/>
                        <a:p>
                          <a:pPr algn="l"/>
                          <a:r>
                            <a:rPr lang="en-US" sz="1600" dirty="0">
                              <a:latin typeface="Arial Black" panose="020B0A04020102020204" pitchFamily="34" charset="0"/>
                            </a:rPr>
                            <a:t>If Yes, How Much (Quantity)? </a:t>
                          </a:r>
                        </a:p>
                      </p:txBody>
                    </p:sp>
                    <p:cxnSp>
                      <p:nvCxnSpPr>
                        <p:cNvPr id="121" name="Straight Arrow Connector 120"/>
                        <p:cNvCxnSpPr/>
                        <p:nvPr/>
                      </p:nvCxnSpPr>
                      <p:spPr>
                        <a:xfrm flipV="1">
                          <a:off x="3347864" y="4085783"/>
                          <a:ext cx="493997" cy="1524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V="1">
                          <a:off x="3347864" y="4700148"/>
                          <a:ext cx="493997" cy="1524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V="1">
                          <a:off x="3347864" y="4430579"/>
                          <a:ext cx="493997" cy="1524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3779912" y="4481139"/>
                          <a:ext cx="3044170" cy="468045"/>
                        </a:xfrm>
                        <a:prstGeom prst="rect">
                          <a:avLst/>
                        </a:prstGeom>
                        <a:noFill/>
                      </p:spPr>
                      <p:txBody>
                        <a:bodyPr wrap="square" rtlCol="0">
                          <a:spAutoFit/>
                        </a:bodyPr>
                        <a:lstStyle/>
                        <a:p>
                          <a:pPr algn="l"/>
                          <a:r>
                            <a:rPr lang="en-US" sz="2400" dirty="0">
                              <a:latin typeface="Arial Black" panose="020B0A04020102020204" pitchFamily="34" charset="0"/>
                            </a:rPr>
                            <a:t>@</a:t>
                          </a:r>
                          <a:r>
                            <a:rPr lang="en-US" sz="1600" dirty="0">
                              <a:latin typeface="Arial Black" panose="020B0A04020102020204" pitchFamily="34" charset="0"/>
                            </a:rPr>
                            <a:t> What Price (WTP)? </a:t>
                          </a:r>
                        </a:p>
                      </p:txBody>
                    </p:sp>
                    <p:sp>
                      <p:nvSpPr>
                        <p:cNvPr id="129" name="TextBox 128"/>
                        <p:cNvSpPr txBox="1"/>
                        <p:nvPr/>
                      </p:nvSpPr>
                      <p:spPr>
                        <a:xfrm>
                          <a:off x="3827968" y="5211171"/>
                          <a:ext cx="5261494" cy="405640"/>
                        </a:xfrm>
                        <a:prstGeom prst="rect">
                          <a:avLst/>
                        </a:prstGeom>
                        <a:noFill/>
                      </p:spPr>
                      <p:txBody>
                        <a:bodyPr wrap="square" rtlCol="0">
                          <a:spAutoFit/>
                        </a:bodyPr>
                        <a:lstStyle/>
                        <a:p>
                          <a:pPr algn="l"/>
                          <a:r>
                            <a:rPr lang="en-US" sz="2000" b="1" dirty="0">
                              <a:solidFill>
                                <a:srgbClr val="FF0000"/>
                              </a:solidFill>
                              <a:effectLst>
                                <a:outerShdw blurRad="38100" dist="38100" dir="2700000" algn="tl">
                                  <a:srgbClr val="000000">
                                    <a:alpha val="43137"/>
                                  </a:srgbClr>
                                </a:outerShdw>
                              </a:effectLst>
                              <a:latin typeface="Arial Black" panose="020B0A04020102020204" pitchFamily="34" charset="0"/>
                            </a:rPr>
                            <a:t>How Big is the Market (Opening)? </a:t>
                          </a:r>
                        </a:p>
                      </p:txBody>
                    </p:sp>
                    <p:cxnSp>
                      <p:nvCxnSpPr>
                        <p:cNvPr id="131" name="Straight Arrow Connector 130"/>
                        <p:cNvCxnSpPr/>
                        <p:nvPr/>
                      </p:nvCxnSpPr>
                      <p:spPr>
                        <a:xfrm flipV="1">
                          <a:off x="3347864" y="5065164"/>
                          <a:ext cx="493997" cy="1524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flipV="1">
                          <a:off x="3357923" y="5430180"/>
                          <a:ext cx="493997" cy="1524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3779912" y="4846155"/>
                          <a:ext cx="3044170" cy="468045"/>
                        </a:xfrm>
                        <a:prstGeom prst="rect">
                          <a:avLst/>
                        </a:prstGeom>
                        <a:noFill/>
                      </p:spPr>
                      <p:txBody>
                        <a:bodyPr wrap="square" rtlCol="0">
                          <a:spAutoFit/>
                        </a:bodyPr>
                        <a:lstStyle/>
                        <a:p>
                          <a:pPr algn="l"/>
                          <a:r>
                            <a:rPr lang="en-US" sz="2400" dirty="0">
                              <a:latin typeface="Arial Black" panose="020B0A04020102020204" pitchFamily="34" charset="0"/>
                            </a:rPr>
                            <a:t>@</a:t>
                          </a:r>
                          <a:r>
                            <a:rPr lang="en-US" sz="1600" dirty="0">
                              <a:latin typeface="Arial Black" panose="020B0A04020102020204" pitchFamily="34" charset="0"/>
                            </a:rPr>
                            <a:t> What Frequency? </a:t>
                          </a:r>
                        </a:p>
                      </p:txBody>
                    </p:sp>
                    <p:sp>
                      <p:nvSpPr>
                        <p:cNvPr id="142" name="TextBox 141"/>
                        <p:cNvSpPr txBox="1"/>
                        <p:nvPr/>
                      </p:nvSpPr>
                      <p:spPr>
                        <a:xfrm>
                          <a:off x="2338856" y="1920980"/>
                          <a:ext cx="1002704" cy="405640"/>
                        </a:xfrm>
                        <a:prstGeom prst="rect">
                          <a:avLst/>
                        </a:prstGeom>
                        <a:noFill/>
                      </p:spPr>
                      <p:txBody>
                        <a:bodyPr wrap="square" rtlCol="0">
                          <a:spAutoFit/>
                        </a:bodyPr>
                        <a:lstStyle/>
                        <a:p>
                          <a:pPr algn="ctr"/>
                          <a:r>
                            <a:rPr lang="en-US" sz="2000" b="1" dirty="0">
                              <a:solidFill>
                                <a:srgbClr val="FF0000"/>
                              </a:solidFill>
                              <a:effectLst>
                                <a:outerShdw blurRad="38100" dist="38100" dir="2700000" algn="tl">
                                  <a:srgbClr val="000000">
                                    <a:alpha val="43137"/>
                                  </a:srgbClr>
                                </a:outerShdw>
                              </a:effectLst>
                              <a:latin typeface="Arial Black" panose="020B0A04020102020204" pitchFamily="34" charset="0"/>
                            </a:rPr>
                            <a:t>Goal?</a:t>
                          </a:r>
                        </a:p>
                      </p:txBody>
                    </p:sp>
                    <p:cxnSp>
                      <p:nvCxnSpPr>
                        <p:cNvPr id="146" name="Straight Connector 145"/>
                        <p:cNvCxnSpPr/>
                        <p:nvPr/>
                      </p:nvCxnSpPr>
                      <p:spPr>
                        <a:xfrm flipH="1">
                          <a:off x="6227503" y="1129099"/>
                          <a:ext cx="680" cy="64421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a:off x="6227503" y="1142479"/>
                          <a:ext cx="432049" cy="0"/>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827966" y="5535563"/>
                          <a:ext cx="5136501" cy="405640"/>
                        </a:xfrm>
                        <a:prstGeom prst="rect">
                          <a:avLst/>
                        </a:prstGeom>
                        <a:noFill/>
                      </p:spPr>
                      <p:txBody>
                        <a:bodyPr wrap="square" rtlCol="0">
                          <a:spAutoFit/>
                        </a:bodyPr>
                        <a:lstStyle/>
                        <a:p>
                          <a:pPr algn="l"/>
                          <a:r>
                            <a:rPr lang="en-US" sz="2000" b="1" dirty="0">
                              <a:solidFill>
                                <a:srgbClr val="FF0000"/>
                              </a:solidFill>
                              <a:effectLst>
                                <a:outerShdw blurRad="38100" dist="38100" dir="2700000" algn="tl">
                                  <a:srgbClr val="000000">
                                    <a:alpha val="43137"/>
                                  </a:srgbClr>
                                </a:outerShdw>
                              </a:effectLst>
                              <a:latin typeface="Arial Black" panose="020B0A04020102020204" pitchFamily="34" charset="0"/>
                            </a:rPr>
                            <a:t>What is Your Business Plan? </a:t>
                          </a:r>
                        </a:p>
                      </p:txBody>
                    </p:sp>
                    <p:cxnSp>
                      <p:nvCxnSpPr>
                        <p:cNvPr id="56" name="Straight Arrow Connector 55"/>
                        <p:cNvCxnSpPr/>
                        <p:nvPr/>
                      </p:nvCxnSpPr>
                      <p:spPr>
                        <a:xfrm flipV="1">
                          <a:off x="3347864" y="5722193"/>
                          <a:ext cx="493997" cy="1524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70" name="TextBox 69"/>
                      <p:cNvSpPr txBox="1"/>
                      <p:nvPr/>
                    </p:nvSpPr>
                    <p:spPr>
                      <a:xfrm>
                        <a:off x="767363" y="1059085"/>
                        <a:ext cx="1356364" cy="786378"/>
                      </a:xfrm>
                      <a:prstGeom prst="rect">
                        <a:avLst/>
                      </a:prstGeom>
                      <a:noFill/>
                    </p:spPr>
                    <p:txBody>
                      <a:bodyPr wrap="square" rtlCol="0">
                        <a:spAutoFit/>
                      </a:bodyPr>
                      <a:lstStyle/>
                      <a:p>
                        <a:pPr algn="ctr"/>
                        <a:r>
                          <a:rPr lang="en-US" sz="1400" dirty="0">
                            <a:latin typeface="Arial Black" panose="020B0A04020102020204" pitchFamily="34" charset="0"/>
                          </a:rPr>
                          <a:t>Committed &amp; Capable Team?  </a:t>
                        </a:r>
                      </a:p>
                    </p:txBody>
                  </p:sp>
                  <p:cxnSp>
                    <p:nvCxnSpPr>
                      <p:cNvPr id="29" name="Elbow Connector 28"/>
                      <p:cNvCxnSpPr>
                        <a:cxnSpLocks/>
                        <a:endCxn id="70" idx="2"/>
                      </p:cNvCxnSpPr>
                      <p:nvPr/>
                    </p:nvCxnSpPr>
                    <p:spPr>
                      <a:xfrm rot="5400000" flipH="1" flipV="1">
                        <a:off x="916399" y="2088184"/>
                        <a:ext cx="771867" cy="286428"/>
                      </a:xfrm>
                      <a:prstGeom prst="bentConnector3">
                        <a:avLst>
                          <a:gd name="adj1" fmla="val 50000"/>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66" name="TextBox 65"/>
                    <p:cNvSpPr txBox="1"/>
                    <p:nvPr/>
                  </p:nvSpPr>
                  <p:spPr>
                    <a:xfrm>
                      <a:off x="281246" y="1848732"/>
                      <a:ext cx="1080120" cy="400110"/>
                    </a:xfrm>
                    <a:prstGeom prst="rect">
                      <a:avLst/>
                    </a:prstGeom>
                    <a:noFill/>
                  </p:spPr>
                  <p:txBody>
                    <a:bodyPr wrap="square" rtlCol="0">
                      <a:spAutoFit/>
                    </a:bodyPr>
                    <a:lstStyle/>
                    <a:p>
                      <a:r>
                        <a:rPr lang="en-US" sz="2000" b="1" dirty="0">
                          <a:solidFill>
                            <a:srgbClr val="FF0000"/>
                          </a:solidFill>
                          <a:effectLst>
                            <a:outerShdw blurRad="38100" dist="38100" dir="2700000" algn="tl">
                              <a:srgbClr val="000000">
                                <a:alpha val="43137"/>
                              </a:srgbClr>
                            </a:outerShdw>
                          </a:effectLst>
                          <a:latin typeface="Arial Black" panose="020B0A04020102020204" pitchFamily="34" charset="0"/>
                        </a:rPr>
                        <a:t>Who?</a:t>
                      </a:r>
                    </a:p>
                  </p:txBody>
                </p:sp>
                <p:cxnSp>
                  <p:nvCxnSpPr>
                    <p:cNvPr id="13" name="Elbow Connector 12"/>
                    <p:cNvCxnSpPr/>
                    <p:nvPr/>
                  </p:nvCxnSpPr>
                  <p:spPr>
                    <a:xfrm rot="16200000" flipV="1">
                      <a:off x="2405685" y="1566070"/>
                      <a:ext cx="1277585" cy="826982"/>
                    </a:xfrm>
                    <a:prstGeom prst="bentConnector3">
                      <a:avLst>
                        <a:gd name="adj1" fmla="val 46480"/>
                      </a:avLst>
                    </a:prstGeom>
                    <a:ln w="57150">
                      <a:solidFill>
                        <a:schemeClr val="tx1">
                          <a:lumMod val="95000"/>
                          <a:lumOff val="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277395" y="480580"/>
                      <a:ext cx="1931960" cy="830997"/>
                    </a:xfrm>
                    <a:prstGeom prst="rect">
                      <a:avLst/>
                    </a:prstGeom>
                    <a:noFill/>
                    <a:ln w="28575">
                      <a:solidFill>
                        <a:schemeClr val="tx1">
                          <a:lumMod val="95000"/>
                          <a:lumOff val="5000"/>
                        </a:schemeClr>
                      </a:solidFill>
                    </a:ln>
                  </p:spPr>
                  <p:txBody>
                    <a:bodyPr wrap="square" rtlCol="0">
                      <a:spAutoFit/>
                    </a:bodyPr>
                    <a:lstStyle/>
                    <a:p>
                      <a:pPr algn="ctr"/>
                      <a:r>
                        <a:rPr lang="en-US" sz="1800" b="1" dirty="0">
                          <a:solidFill>
                            <a:srgbClr val="FF0000"/>
                          </a:solidFill>
                          <a:effectLst>
                            <a:outerShdw blurRad="38100" dist="38100" dir="2700000" algn="tl">
                              <a:srgbClr val="000000">
                                <a:alpha val="43137"/>
                              </a:srgbClr>
                            </a:outerShdw>
                          </a:effectLst>
                          <a:latin typeface="Arial Black" panose="020B0A04020102020204" pitchFamily="34" charset="0"/>
                        </a:rPr>
                        <a:t>Customers’ Pain Point?</a:t>
                      </a:r>
                    </a:p>
                    <a:p>
                      <a:pPr algn="ctr"/>
                      <a:r>
                        <a:rPr lang="en-US" sz="1200" b="1" dirty="0">
                          <a:solidFill>
                            <a:srgbClr val="FF0000"/>
                          </a:solidFill>
                          <a:effectLst>
                            <a:outerShdw blurRad="38100" dist="38100" dir="2700000" algn="tl">
                              <a:srgbClr val="000000">
                                <a:alpha val="43137"/>
                              </a:srgbClr>
                            </a:outerShdw>
                          </a:effectLst>
                          <a:latin typeface="Arial Black" panose="020B0A04020102020204" pitchFamily="34" charset="0"/>
                        </a:rPr>
                        <a:t>(Explicit &amp; Implicit)</a:t>
                      </a:r>
                    </a:p>
                  </p:txBody>
                </p:sp>
                <p:sp>
                  <p:nvSpPr>
                    <p:cNvPr id="74" name="TextBox 73"/>
                    <p:cNvSpPr txBox="1"/>
                    <p:nvPr/>
                  </p:nvSpPr>
                  <p:spPr>
                    <a:xfrm>
                      <a:off x="2607721" y="1349656"/>
                      <a:ext cx="1345325" cy="646331"/>
                    </a:xfrm>
                    <a:prstGeom prst="rect">
                      <a:avLst/>
                    </a:prstGeom>
                    <a:noFill/>
                  </p:spPr>
                  <p:txBody>
                    <a:bodyPr wrap="square" rtlCol="0">
                      <a:spAutoFit/>
                    </a:bodyPr>
                    <a:lstStyle/>
                    <a:p>
                      <a:pPr algn="ctr"/>
                      <a:r>
                        <a:rPr lang="en-US" sz="1200" b="1" dirty="0">
                          <a:solidFill>
                            <a:srgbClr val="FF0000"/>
                          </a:solidFill>
                          <a:effectLst>
                            <a:outerShdw blurRad="38100" dist="38100" dir="2700000" algn="tl">
                              <a:srgbClr val="000000">
                                <a:alpha val="43137"/>
                              </a:srgbClr>
                            </a:outerShdw>
                          </a:effectLst>
                          <a:latin typeface="Arial Black" panose="020B0A04020102020204" pitchFamily="34" charset="0"/>
                        </a:rPr>
                        <a:t>To Reduce Customers’ Pain</a:t>
                      </a:r>
                    </a:p>
                  </p:txBody>
                </p:sp>
                <p:sp>
                  <p:nvSpPr>
                    <p:cNvPr id="15" name="TextBox 14">
                      <a:extLst>
                        <a:ext uri="{FF2B5EF4-FFF2-40B4-BE49-F238E27FC236}">
                          <a16:creationId xmlns:a16="http://schemas.microsoft.com/office/drawing/2014/main" id="{C1E88E18-6CA1-4D18-AECE-793510624B7E}"/>
                        </a:ext>
                      </a:extLst>
                    </p:cNvPr>
                    <p:cNvSpPr txBox="1"/>
                    <p:nvPr/>
                  </p:nvSpPr>
                  <p:spPr>
                    <a:xfrm>
                      <a:off x="6768157" y="2082334"/>
                      <a:ext cx="2088232" cy="338554"/>
                    </a:xfrm>
                    <a:prstGeom prst="rect">
                      <a:avLst/>
                    </a:prstGeom>
                    <a:noFill/>
                  </p:spPr>
                  <p:txBody>
                    <a:bodyPr wrap="square" rtlCol="0" anchor="ctr">
                      <a:spAutoFit/>
                    </a:bodyPr>
                    <a:lstStyle/>
                    <a:p>
                      <a:pPr algn="l"/>
                      <a:r>
                        <a:rPr lang="en-US" sz="1600" dirty="0">
                          <a:latin typeface="Arial Black" panose="020B0A04020102020204" pitchFamily="34" charset="0"/>
                        </a:rPr>
                        <a:t>Global Reach</a:t>
                      </a:r>
                    </a:p>
                  </p:txBody>
                </p:sp>
                <p:sp>
                  <p:nvSpPr>
                    <p:cNvPr id="3" name="TextBox 2">
                      <a:extLst>
                        <a:ext uri="{FF2B5EF4-FFF2-40B4-BE49-F238E27FC236}">
                          <a16:creationId xmlns:a16="http://schemas.microsoft.com/office/drawing/2014/main" id="{2677FCE5-5F49-4527-9F7D-8AD926DEF9E0}"/>
                        </a:ext>
                      </a:extLst>
                    </p:cNvPr>
                    <p:cNvSpPr txBox="1"/>
                    <p:nvPr/>
                  </p:nvSpPr>
                  <p:spPr>
                    <a:xfrm>
                      <a:off x="995553" y="5598128"/>
                      <a:ext cx="1932512" cy="400110"/>
                    </a:xfrm>
                    <a:prstGeom prst="rect">
                      <a:avLst/>
                    </a:prstGeom>
                    <a:noFill/>
                  </p:spPr>
                  <p:txBody>
                    <a:bodyPr wrap="square" rtlCol="0">
                      <a:spAutoFit/>
                    </a:bodyPr>
                    <a:lstStyle/>
                    <a:p>
                      <a:pPr algn="ctr"/>
                      <a:r>
                        <a:rPr lang="en-US" sz="2000" b="1" dirty="0">
                          <a:solidFill>
                            <a:srgbClr val="FF0000"/>
                          </a:solidFill>
                          <a:effectLst>
                            <a:outerShdw blurRad="38100" dist="38100" dir="2700000" algn="tl">
                              <a:srgbClr val="000000">
                                <a:alpha val="43137"/>
                              </a:srgbClr>
                            </a:outerShdw>
                          </a:effectLst>
                          <a:latin typeface="Arial Black" panose="020B0A04020102020204" pitchFamily="34" charset="0"/>
                        </a:rPr>
                        <a:t>Question is: </a:t>
                      </a:r>
                      <a:endParaRPr lang="en-IN" sz="2000" b="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sp>
                  <p:nvSpPr>
                    <p:cNvPr id="7" name="Arrow: Right 6">
                      <a:extLst>
                        <a:ext uri="{FF2B5EF4-FFF2-40B4-BE49-F238E27FC236}">
                          <a16:creationId xmlns:a16="http://schemas.microsoft.com/office/drawing/2014/main" id="{AF943BE7-B2A3-4125-BD8E-CC48590A76A9}"/>
                        </a:ext>
                      </a:extLst>
                    </p:cNvPr>
                    <p:cNvSpPr/>
                    <p:nvPr/>
                  </p:nvSpPr>
                  <p:spPr bwMode="auto">
                    <a:xfrm>
                      <a:off x="2862178" y="5187572"/>
                      <a:ext cx="493973" cy="1202644"/>
                    </a:xfrm>
                    <a:prstGeom prst="rightArrow">
                      <a:avLst>
                        <a:gd name="adj1" fmla="val 50000"/>
                        <a:gd name="adj2" fmla="val 48431"/>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Times New Roman" pitchFamily="18" charset="0"/>
                      </a:endParaRPr>
                    </a:p>
                  </p:txBody>
                </p:sp>
              </p:grpSp>
              <p:sp>
                <p:nvSpPr>
                  <p:cNvPr id="19" name="TextBox 18">
                    <a:extLst>
                      <a:ext uri="{FF2B5EF4-FFF2-40B4-BE49-F238E27FC236}">
                        <a16:creationId xmlns:a16="http://schemas.microsoft.com/office/drawing/2014/main" id="{8A1F0370-1430-4BEF-9D07-728F61792F51}"/>
                      </a:ext>
                    </a:extLst>
                  </p:cNvPr>
                  <p:cNvSpPr txBox="1"/>
                  <p:nvPr/>
                </p:nvSpPr>
                <p:spPr>
                  <a:xfrm>
                    <a:off x="6505465" y="609600"/>
                    <a:ext cx="2109792" cy="369332"/>
                  </a:xfrm>
                  <a:prstGeom prst="rect">
                    <a:avLst/>
                  </a:prstGeom>
                  <a:noFill/>
                </p:spPr>
                <p:txBody>
                  <a:bodyPr wrap="square" rtlCol="0">
                    <a:spAutoFit/>
                  </a:bodyPr>
                  <a:lstStyle/>
                  <a:p>
                    <a:pPr algn="ctr"/>
                    <a:r>
                      <a:rPr lang="en-US" sz="1800" u="sng" dirty="0">
                        <a:latin typeface="Arial Black" panose="020B0A04020102020204" pitchFamily="34" charset="0"/>
                      </a:rPr>
                      <a:t>4 Advantage</a:t>
                    </a:r>
                  </a:p>
                </p:txBody>
              </p:sp>
              <p:sp>
                <p:nvSpPr>
                  <p:cNvPr id="17" name="TextBox 16">
                    <a:extLst>
                      <a:ext uri="{FF2B5EF4-FFF2-40B4-BE49-F238E27FC236}">
                        <a16:creationId xmlns:a16="http://schemas.microsoft.com/office/drawing/2014/main" id="{D6107648-FC35-4E47-BF0A-C2DCF7C93B25}"/>
                      </a:ext>
                    </a:extLst>
                  </p:cNvPr>
                  <p:cNvSpPr txBox="1"/>
                  <p:nvPr/>
                </p:nvSpPr>
                <p:spPr>
                  <a:xfrm>
                    <a:off x="217195" y="3762282"/>
                    <a:ext cx="1119929" cy="523220"/>
                  </a:xfrm>
                  <a:prstGeom prst="rect">
                    <a:avLst/>
                  </a:prstGeom>
                  <a:noFill/>
                </p:spPr>
                <p:txBody>
                  <a:bodyPr wrap="square" rtlCol="0">
                    <a:spAutoFit/>
                  </a:bodyPr>
                  <a:lstStyle/>
                  <a:p>
                    <a:pPr algn="ctr"/>
                    <a:r>
                      <a:rPr lang="en-IN" sz="2800" dirty="0">
                        <a:solidFill>
                          <a:srgbClr val="FF0000"/>
                        </a:solidFill>
                        <a:effectLst>
                          <a:outerShdw blurRad="38100" dist="38100" dir="2700000" algn="tl">
                            <a:srgbClr val="000000">
                              <a:alpha val="43137"/>
                            </a:srgbClr>
                          </a:outerShdw>
                        </a:effectLst>
                        <a:latin typeface="Arial Black" panose="020B0A04020102020204" pitchFamily="34" charset="0"/>
                      </a:rPr>
                      <a:t>Idea</a:t>
                    </a:r>
                  </a:p>
                </p:txBody>
              </p:sp>
              <p:sp>
                <p:nvSpPr>
                  <p:cNvPr id="18" name="Arrow: Down 17">
                    <a:extLst>
                      <a:ext uri="{FF2B5EF4-FFF2-40B4-BE49-F238E27FC236}">
                        <a16:creationId xmlns:a16="http://schemas.microsoft.com/office/drawing/2014/main" id="{CA705DCC-309A-4C0F-BB38-E4F69E58F993}"/>
                      </a:ext>
                    </a:extLst>
                  </p:cNvPr>
                  <p:cNvSpPr/>
                  <p:nvPr/>
                </p:nvSpPr>
                <p:spPr bwMode="auto">
                  <a:xfrm>
                    <a:off x="24786" y="4221088"/>
                    <a:ext cx="1486366" cy="356488"/>
                  </a:xfrm>
                  <a:prstGeom prst="downArrow">
                    <a:avLst/>
                  </a:prstGeom>
                  <a:solidFill>
                    <a:schemeClr val="accent1">
                      <a:lumMod val="20000"/>
                      <a:lumOff val="80000"/>
                    </a:schemeClr>
                  </a:solidFill>
                  <a:ln w="9525" cap="flat" cmpd="sng" algn="ctr">
                    <a:solidFill>
                      <a:schemeClr val="tx1">
                        <a:lumMod val="95000"/>
                        <a:lumOff val="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Times New Roman" pitchFamily="18" charset="0"/>
                    </a:endParaRPr>
                  </a:p>
                </p:txBody>
              </p:sp>
              <p:sp>
                <p:nvSpPr>
                  <p:cNvPr id="20" name="TextBox 19">
                    <a:extLst>
                      <a:ext uri="{FF2B5EF4-FFF2-40B4-BE49-F238E27FC236}">
                        <a16:creationId xmlns:a16="http://schemas.microsoft.com/office/drawing/2014/main" id="{9D1A4570-65F3-4B9F-A12D-19681AD5CFB6}"/>
                      </a:ext>
                    </a:extLst>
                  </p:cNvPr>
                  <p:cNvSpPr txBox="1"/>
                  <p:nvPr/>
                </p:nvSpPr>
                <p:spPr>
                  <a:xfrm>
                    <a:off x="152098" y="4509120"/>
                    <a:ext cx="1763399" cy="646331"/>
                  </a:xfrm>
                  <a:prstGeom prst="rect">
                    <a:avLst/>
                  </a:prstGeom>
                  <a:noFill/>
                </p:spPr>
                <p:txBody>
                  <a:bodyPr wrap="square" rtlCol="0">
                    <a:spAutoFit/>
                  </a:bodyPr>
                  <a:lstStyle/>
                  <a:p>
                    <a:pPr algn="ctr"/>
                    <a:r>
                      <a:rPr lang="en-US" sz="1800" b="1" dirty="0">
                        <a:solidFill>
                          <a:srgbClr val="FF0000"/>
                        </a:solidFill>
                        <a:effectLst>
                          <a:outerShdw blurRad="38100" dist="38100" dir="2700000" algn="tl">
                            <a:srgbClr val="000000">
                              <a:alpha val="43137"/>
                            </a:srgbClr>
                          </a:outerShdw>
                        </a:effectLst>
                        <a:latin typeface="Arial Black" panose="020B0A04020102020204" pitchFamily="34" charset="0"/>
                      </a:rPr>
                      <a:t>Commercial </a:t>
                    </a:r>
                    <a:r>
                      <a:rPr lang="en-US" sz="1800" dirty="0">
                        <a:solidFill>
                          <a:srgbClr val="FF0000"/>
                        </a:solidFill>
                        <a:effectLst>
                          <a:outerShdw blurRad="38100" dist="38100" dir="2700000" algn="tl">
                            <a:srgbClr val="000000">
                              <a:alpha val="43137"/>
                            </a:srgbClr>
                          </a:outerShdw>
                        </a:effectLst>
                        <a:latin typeface="Arial Black" panose="020B0A04020102020204" pitchFamily="34" charset="0"/>
                      </a:rPr>
                      <a:t>Value</a:t>
                    </a:r>
                    <a:endParaRPr lang="en-IN" sz="1800"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cxnSp>
                <p:nvCxnSpPr>
                  <p:cNvPr id="46" name="Connector: Curved 45">
                    <a:extLst>
                      <a:ext uri="{FF2B5EF4-FFF2-40B4-BE49-F238E27FC236}">
                        <a16:creationId xmlns:a16="http://schemas.microsoft.com/office/drawing/2014/main" id="{B5F44097-66F3-428E-8EDC-BEAF4AB97742}"/>
                      </a:ext>
                    </a:extLst>
                  </p:cNvPr>
                  <p:cNvCxnSpPr/>
                  <p:nvPr/>
                </p:nvCxnSpPr>
                <p:spPr bwMode="auto">
                  <a:xfrm rot="5400000">
                    <a:off x="1498117" y="1662398"/>
                    <a:ext cx="1316053" cy="625884"/>
                  </a:xfrm>
                  <a:prstGeom prst="curvedConnector3">
                    <a:avLst>
                      <a:gd name="adj1" fmla="val 78610"/>
                    </a:avLst>
                  </a:prstGeom>
                  <a:solidFill>
                    <a:schemeClr val="accent1"/>
                  </a:solidFill>
                  <a:ln w="57150" cap="flat" cmpd="sng" algn="ctr">
                    <a:solidFill>
                      <a:srgbClr val="000099"/>
                    </a:solidFill>
                    <a:prstDash val="sysDash"/>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 name="TextBox 91">
                    <a:extLst>
                      <a:ext uri="{FF2B5EF4-FFF2-40B4-BE49-F238E27FC236}">
                        <a16:creationId xmlns:a16="http://schemas.microsoft.com/office/drawing/2014/main" id="{FD70E0F2-4009-4E1D-92EE-E76C2E133084}"/>
                      </a:ext>
                    </a:extLst>
                  </p:cNvPr>
                  <p:cNvSpPr txBox="1"/>
                  <p:nvPr/>
                </p:nvSpPr>
                <p:spPr>
                  <a:xfrm flipH="1">
                    <a:off x="297029" y="4181018"/>
                    <a:ext cx="931414" cy="400110"/>
                  </a:xfrm>
                  <a:prstGeom prst="rect">
                    <a:avLst/>
                  </a:prstGeom>
                  <a:noFill/>
                </p:spPr>
                <p:txBody>
                  <a:bodyPr wrap="square" rtlCol="0">
                    <a:spAutoFit/>
                  </a:bodyPr>
                  <a:lstStyle/>
                  <a:p>
                    <a:pPr algn="ctr"/>
                    <a:r>
                      <a:rPr lang="en-US" sz="2000" dirty="0">
                        <a:latin typeface="Arial Black" panose="020B0A04020102020204" pitchFamily="34" charset="0"/>
                      </a:rPr>
                      <a:t>Has</a:t>
                    </a:r>
                    <a:endParaRPr lang="en-IN" sz="2000" dirty="0">
                      <a:latin typeface="Arial Black" panose="020B0A04020102020204" pitchFamily="34" charset="0"/>
                    </a:endParaRPr>
                  </a:p>
                </p:txBody>
              </p:sp>
              <p:sp>
                <p:nvSpPr>
                  <p:cNvPr id="100" name="TextBox 99">
                    <a:extLst>
                      <a:ext uri="{FF2B5EF4-FFF2-40B4-BE49-F238E27FC236}">
                        <a16:creationId xmlns:a16="http://schemas.microsoft.com/office/drawing/2014/main" id="{1D7224C7-C212-4853-857B-AF1E5DF5CE1B}"/>
                      </a:ext>
                    </a:extLst>
                  </p:cNvPr>
                  <p:cNvSpPr txBox="1"/>
                  <p:nvPr/>
                </p:nvSpPr>
                <p:spPr>
                  <a:xfrm>
                    <a:off x="309077" y="2701326"/>
                    <a:ext cx="738861" cy="400110"/>
                  </a:xfrm>
                  <a:prstGeom prst="rect">
                    <a:avLst/>
                  </a:prstGeom>
                  <a:noFill/>
                </p:spPr>
                <p:txBody>
                  <a:bodyPr wrap="square" rtlCol="0">
                    <a:spAutoFit/>
                  </a:bodyPr>
                  <a:lstStyle/>
                  <a:p>
                    <a:r>
                      <a:rPr lang="en-US" sz="2000" b="1" dirty="0">
                        <a:solidFill>
                          <a:srgbClr val="FF0000"/>
                        </a:solidFill>
                        <a:effectLst>
                          <a:outerShdw blurRad="38100" dist="38100" dir="2700000" algn="tl">
                            <a:srgbClr val="000000">
                              <a:alpha val="43137"/>
                            </a:srgbClr>
                          </a:outerShdw>
                        </a:effectLst>
                        <a:latin typeface="Arial Black" panose="020B0A04020102020204" pitchFamily="34" charset="0"/>
                      </a:rPr>
                      <a:t>Has</a:t>
                    </a:r>
                  </a:p>
                </p:txBody>
              </p:sp>
              <p:cxnSp>
                <p:nvCxnSpPr>
                  <p:cNvPr id="40" name="Connector: Curved 39">
                    <a:extLst>
                      <a:ext uri="{FF2B5EF4-FFF2-40B4-BE49-F238E27FC236}">
                        <a16:creationId xmlns:a16="http://schemas.microsoft.com/office/drawing/2014/main" id="{22E0CB56-6FDF-4B94-AA63-DA759A504A6B}"/>
                      </a:ext>
                    </a:extLst>
                  </p:cNvPr>
                  <p:cNvCxnSpPr/>
                  <p:nvPr/>
                </p:nvCxnSpPr>
                <p:spPr bwMode="auto">
                  <a:xfrm rot="10800000" flipV="1">
                    <a:off x="469817" y="3061366"/>
                    <a:ext cx="573791" cy="596377"/>
                  </a:xfrm>
                  <a:prstGeom prst="curvedConnector2">
                    <a:avLst/>
                  </a:prstGeom>
                  <a:solidFill>
                    <a:schemeClr val="accent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Connector: Curved 93">
                    <a:extLst>
                      <a:ext uri="{FF2B5EF4-FFF2-40B4-BE49-F238E27FC236}">
                        <a16:creationId xmlns:a16="http://schemas.microsoft.com/office/drawing/2014/main" id="{040A63F9-59D2-44EE-BA96-36935FC84152}"/>
                      </a:ext>
                    </a:extLst>
                  </p:cNvPr>
                  <p:cNvCxnSpPr/>
                  <p:nvPr/>
                </p:nvCxnSpPr>
                <p:spPr bwMode="auto">
                  <a:xfrm rot="10800000" flipV="1">
                    <a:off x="1417412" y="4203583"/>
                    <a:ext cx="1055701" cy="788370"/>
                  </a:xfrm>
                  <a:prstGeom prst="curvedConnector3">
                    <a:avLst>
                      <a:gd name="adj1" fmla="val 50000"/>
                    </a:avLst>
                  </a:prstGeom>
                  <a:solidFill>
                    <a:schemeClr val="accent1"/>
                  </a:solidFill>
                  <a:ln w="76200"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26" name="Connector: Curved 125">
                  <a:extLst>
                    <a:ext uri="{FF2B5EF4-FFF2-40B4-BE49-F238E27FC236}">
                      <a16:creationId xmlns:a16="http://schemas.microsoft.com/office/drawing/2014/main" id="{E3078D9E-AAFD-4886-AE8B-37AB69E0581D}"/>
                    </a:ext>
                  </a:extLst>
                </p:cNvPr>
                <p:cNvCxnSpPr/>
                <p:nvPr/>
              </p:nvCxnSpPr>
              <p:spPr bwMode="auto">
                <a:xfrm rot="16200000" flipH="1">
                  <a:off x="2671077" y="4768437"/>
                  <a:ext cx="1129936" cy="655686"/>
                </a:xfrm>
                <a:prstGeom prst="curvedConnector3">
                  <a:avLst/>
                </a:prstGeom>
                <a:solidFill>
                  <a:schemeClr val="accent1"/>
                </a:solidFill>
                <a:ln w="57150" cap="flat" cmpd="sng" algn="ctr">
                  <a:solidFill>
                    <a:schemeClr val="tx1"/>
                  </a:solidFill>
                  <a:prstDash val="solid"/>
                  <a:round/>
                  <a:headEnd type="oval"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1" name="TextBox 20">
                <a:extLst>
                  <a:ext uri="{FF2B5EF4-FFF2-40B4-BE49-F238E27FC236}">
                    <a16:creationId xmlns:a16="http://schemas.microsoft.com/office/drawing/2014/main" id="{A8A5A4A0-862E-410E-9CD9-53B63B152D27}"/>
                  </a:ext>
                </a:extLst>
              </p:cNvPr>
              <p:cNvSpPr txBox="1"/>
              <p:nvPr/>
            </p:nvSpPr>
            <p:spPr>
              <a:xfrm>
                <a:off x="274319" y="3625279"/>
                <a:ext cx="1414239" cy="307777"/>
              </a:xfrm>
              <a:prstGeom prst="rect">
                <a:avLst/>
              </a:prstGeom>
              <a:noFill/>
            </p:spPr>
            <p:txBody>
              <a:bodyPr wrap="square" rtlCol="0">
                <a:spAutoFit/>
              </a:bodyPr>
              <a:lstStyle/>
              <a:p>
                <a:pPr algn="l"/>
                <a:r>
                  <a:rPr lang="en-US" sz="1400" b="1" dirty="0">
                    <a:solidFill>
                      <a:srgbClr val="FF0000"/>
                    </a:solidFill>
                    <a:effectLst>
                      <a:outerShdw blurRad="38100" dist="38100" dir="2700000" algn="tl">
                        <a:srgbClr val="000000">
                          <a:alpha val="43137"/>
                        </a:srgbClr>
                      </a:outerShdw>
                    </a:effectLst>
                    <a:latin typeface="Arial Black" panose="020B0A04020102020204" pitchFamily="34" charset="0"/>
                  </a:rPr>
                  <a:t>Disruptive</a:t>
                </a:r>
                <a:endParaRPr lang="en-IN" sz="1400" b="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cxnSp>
            <p:nvCxnSpPr>
              <p:cNvPr id="37" name="Connector: Curved 36">
                <a:extLst>
                  <a:ext uri="{FF2B5EF4-FFF2-40B4-BE49-F238E27FC236}">
                    <a16:creationId xmlns:a16="http://schemas.microsoft.com/office/drawing/2014/main" id="{161FF3AC-5D58-41CD-9AAE-7963D2FF95B6}"/>
                  </a:ext>
                </a:extLst>
              </p:cNvPr>
              <p:cNvCxnSpPr/>
              <p:nvPr/>
            </p:nvCxnSpPr>
            <p:spPr bwMode="auto">
              <a:xfrm rot="10800000" flipH="1">
                <a:off x="294644" y="1026317"/>
                <a:ext cx="2045108" cy="3050755"/>
              </a:xfrm>
              <a:prstGeom prst="curvedConnector4">
                <a:avLst>
                  <a:gd name="adj1" fmla="val -7389"/>
                  <a:gd name="adj2" fmla="val 97994"/>
                </a:avLst>
              </a:prstGeom>
              <a:solidFill>
                <a:schemeClr val="accent1"/>
              </a:solidFill>
              <a:ln w="76200" cap="flat" cmpd="sng" algn="ctr">
                <a:solidFill>
                  <a:srgbClr val="000099"/>
                </a:solidFill>
                <a:prstDash val="sysDash"/>
                <a:round/>
                <a:headEnd type="oval"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9" name="TextBox 108">
                <a:extLst>
                  <a:ext uri="{FF2B5EF4-FFF2-40B4-BE49-F238E27FC236}">
                    <a16:creationId xmlns:a16="http://schemas.microsoft.com/office/drawing/2014/main" id="{533BCD54-B031-403D-9635-D20047A7E8E0}"/>
                  </a:ext>
                </a:extLst>
              </p:cNvPr>
              <p:cNvSpPr txBox="1"/>
              <p:nvPr/>
            </p:nvSpPr>
            <p:spPr>
              <a:xfrm>
                <a:off x="755576" y="591071"/>
                <a:ext cx="1584176" cy="461665"/>
              </a:xfrm>
              <a:prstGeom prst="rect">
                <a:avLst/>
              </a:prstGeom>
              <a:noFill/>
            </p:spPr>
            <p:txBody>
              <a:bodyPr wrap="square" rtlCol="0">
                <a:spAutoFit/>
              </a:bodyPr>
              <a:lstStyle/>
              <a:p>
                <a:pPr algn="ctr"/>
                <a:r>
                  <a:rPr lang="en-US" sz="1200" b="1" dirty="0">
                    <a:solidFill>
                      <a:srgbClr val="FF0000"/>
                    </a:solidFill>
                    <a:effectLst>
                      <a:outerShdw blurRad="38100" dist="38100" dir="2700000" algn="tl">
                        <a:srgbClr val="000000">
                          <a:alpha val="43137"/>
                        </a:srgbClr>
                      </a:outerShdw>
                    </a:effectLst>
                    <a:latin typeface="Arial Black" panose="020B0A04020102020204" pitchFamily="34" charset="0"/>
                  </a:rPr>
                  <a:t>To Disrupt &amp; Delight</a:t>
                </a:r>
                <a:endParaRPr lang="en-IN" sz="1200" b="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grpSp>
        <p:sp>
          <p:nvSpPr>
            <p:cNvPr id="23" name="TextBox 22">
              <a:extLst>
                <a:ext uri="{FF2B5EF4-FFF2-40B4-BE49-F238E27FC236}">
                  <a16:creationId xmlns:a16="http://schemas.microsoft.com/office/drawing/2014/main" id="{006E1DF7-2E4B-4462-8AFE-7EC9F9A6ADE5}"/>
                </a:ext>
              </a:extLst>
            </p:cNvPr>
            <p:cNvSpPr txBox="1"/>
            <p:nvPr/>
          </p:nvSpPr>
          <p:spPr>
            <a:xfrm rot="17859161">
              <a:off x="1467235" y="1844203"/>
              <a:ext cx="1179387" cy="369332"/>
            </a:xfrm>
            <a:prstGeom prst="rect">
              <a:avLst/>
            </a:prstGeom>
            <a:noFill/>
          </p:spPr>
          <p:txBody>
            <a:bodyPr wrap="square" rtlCol="0">
              <a:spAutoFit/>
            </a:bodyPr>
            <a:lstStyle/>
            <a:p>
              <a:pPr algn="l"/>
              <a:r>
                <a:rPr lang="en-US" sz="1800" b="1" dirty="0">
                  <a:solidFill>
                    <a:srgbClr val="FF0000"/>
                  </a:solidFill>
                  <a:effectLst>
                    <a:outerShdw blurRad="38100" dist="38100" dir="2700000" algn="tl">
                      <a:srgbClr val="000000">
                        <a:alpha val="43137"/>
                      </a:srgbClr>
                    </a:outerShdw>
                  </a:effectLst>
                  <a:latin typeface="Arial Black" panose="020B0A04020102020204" pitchFamily="34" charset="0"/>
                </a:rPr>
                <a:t>Feel for</a:t>
              </a:r>
            </a:p>
          </p:txBody>
        </p:sp>
        <p:sp>
          <p:nvSpPr>
            <p:cNvPr id="24" name="Arrow: Right 23">
              <a:extLst>
                <a:ext uri="{FF2B5EF4-FFF2-40B4-BE49-F238E27FC236}">
                  <a16:creationId xmlns:a16="http://schemas.microsoft.com/office/drawing/2014/main" id="{6EB44401-E8E6-483C-B958-09120FBD49CC}"/>
                </a:ext>
              </a:extLst>
            </p:cNvPr>
            <p:cNvSpPr/>
            <p:nvPr/>
          </p:nvSpPr>
          <p:spPr>
            <a:xfrm>
              <a:off x="6063359" y="1685421"/>
              <a:ext cx="289303" cy="87948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2856565C-C0FD-43A1-8C5B-7816663504B5}"/>
                </a:ext>
              </a:extLst>
            </p:cNvPr>
            <p:cNvSpPr txBox="1"/>
            <p:nvPr/>
          </p:nvSpPr>
          <p:spPr>
            <a:xfrm>
              <a:off x="2964685" y="5661248"/>
              <a:ext cx="305457" cy="584775"/>
            </a:xfrm>
            <a:prstGeom prst="rect">
              <a:avLst/>
            </a:prstGeom>
            <a:noFill/>
          </p:spPr>
          <p:txBody>
            <a:bodyPr wrap="square" rtlCol="0">
              <a:spAutoFit/>
            </a:bodyPr>
            <a:lstStyle/>
            <a:p>
              <a:r>
                <a:rPr lang="en-IN" sz="3200" dirty="0">
                  <a:solidFill>
                    <a:schemeClr val="bg1"/>
                  </a:solidFill>
                  <a:latin typeface="Arial Black" panose="020B0A04020102020204" pitchFamily="34" charset="0"/>
                </a:rPr>
                <a:t>?</a:t>
              </a:r>
            </a:p>
          </p:txBody>
        </p:sp>
        <p:sp>
          <p:nvSpPr>
            <p:cNvPr id="57" name="Freeform: Shape 56">
              <a:extLst>
                <a:ext uri="{FF2B5EF4-FFF2-40B4-BE49-F238E27FC236}">
                  <a16:creationId xmlns:a16="http://schemas.microsoft.com/office/drawing/2014/main" id="{1C822F9A-6DAA-4018-ADEB-C3FD0F4FE4D6}"/>
                </a:ext>
              </a:extLst>
            </p:cNvPr>
            <p:cNvSpPr/>
            <p:nvPr/>
          </p:nvSpPr>
          <p:spPr bwMode="auto">
            <a:xfrm>
              <a:off x="4315321" y="975412"/>
              <a:ext cx="1408807" cy="509372"/>
            </a:xfrm>
            <a:custGeom>
              <a:avLst/>
              <a:gdLst>
                <a:gd name="connsiteX0" fmla="*/ 959371 w 993568"/>
                <a:gd name="connsiteY0" fmla="*/ 502171 h 502171"/>
                <a:gd name="connsiteX1" fmla="*/ 876925 w 993568"/>
                <a:gd name="connsiteY1" fmla="*/ 82447 h 502171"/>
                <a:gd name="connsiteX2" fmla="*/ 0 w 993568"/>
                <a:gd name="connsiteY2" fmla="*/ 1 h 502171"/>
                <a:gd name="connsiteX3" fmla="*/ 0 w 993568"/>
                <a:gd name="connsiteY3" fmla="*/ 1 h 502171"/>
                <a:gd name="connsiteX4" fmla="*/ 0 w 993568"/>
                <a:gd name="connsiteY4" fmla="*/ 1 h 502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568" h="502171">
                  <a:moveTo>
                    <a:pt x="959371" y="502171"/>
                  </a:moveTo>
                  <a:cubicBezTo>
                    <a:pt x="998095" y="334156"/>
                    <a:pt x="1036820" y="166142"/>
                    <a:pt x="876925" y="82447"/>
                  </a:cubicBezTo>
                  <a:cubicBezTo>
                    <a:pt x="717030" y="-1248"/>
                    <a:pt x="0" y="1"/>
                    <a:pt x="0" y="1"/>
                  </a:cubicBezTo>
                  <a:lnTo>
                    <a:pt x="0" y="1"/>
                  </a:lnTo>
                  <a:lnTo>
                    <a:pt x="0" y="1"/>
                  </a:lnTo>
                </a:path>
              </a:pathLst>
            </a:custGeom>
            <a:noFill/>
            <a:ln w="57150" cap="flat" cmpd="sng" algn="ctr">
              <a:solidFill>
                <a:schemeClr val="tx1">
                  <a:lumMod val="95000"/>
                  <a:lumOff val="5000"/>
                </a:schemeClr>
              </a:solidFill>
              <a:prstDash val="solid"/>
              <a:round/>
              <a:headEnd type="oval"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Times New Roman" panose="02020603050405020304" pitchFamily="18" charset="0"/>
              </a:endParaRPr>
            </a:p>
          </p:txBody>
        </p:sp>
        <p:sp>
          <p:nvSpPr>
            <p:cNvPr id="84" name="Rounded Rectangle 7">
              <a:extLst>
                <a:ext uri="{FF2B5EF4-FFF2-40B4-BE49-F238E27FC236}">
                  <a16:creationId xmlns:a16="http://schemas.microsoft.com/office/drawing/2014/main" id="{A0163566-DC6A-41E7-8BAA-F146EB0FD817}"/>
                </a:ext>
              </a:extLst>
            </p:cNvPr>
            <p:cNvSpPr/>
            <p:nvPr/>
          </p:nvSpPr>
          <p:spPr>
            <a:xfrm>
              <a:off x="4623610" y="692696"/>
              <a:ext cx="1793013" cy="603679"/>
            </a:xfrm>
            <a:prstGeom prst="roundRect">
              <a:avLst/>
            </a:prstGeom>
            <a:solidFill>
              <a:srgbClr val="FFFFCC"/>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95000"/>
                      <a:lumOff val="5000"/>
                    </a:schemeClr>
                  </a:solidFill>
                  <a:latin typeface="Arial Black" panose="020B0A04020102020204" pitchFamily="34" charset="0"/>
                </a:rPr>
                <a:t>Gap</a:t>
              </a:r>
            </a:p>
            <a:p>
              <a:pPr algn="ctr"/>
              <a:r>
                <a:rPr lang="en-US" sz="1200" dirty="0">
                  <a:solidFill>
                    <a:schemeClr val="tx1">
                      <a:lumMod val="95000"/>
                      <a:lumOff val="5000"/>
                    </a:schemeClr>
                  </a:solidFill>
                  <a:latin typeface="Arial Black" panose="020B0A04020102020204" pitchFamily="34" charset="0"/>
                </a:rPr>
                <a:t>Present Offerings &amp; Customers’ Pain</a:t>
              </a:r>
            </a:p>
          </p:txBody>
        </p:sp>
      </p:grpSp>
      <p:sp>
        <p:nvSpPr>
          <p:cNvPr id="4" name="Date Placeholder 3">
            <a:extLst>
              <a:ext uri="{FF2B5EF4-FFF2-40B4-BE49-F238E27FC236}">
                <a16:creationId xmlns:a16="http://schemas.microsoft.com/office/drawing/2014/main" id="{15E197DD-43F4-4DF7-8441-DE5528982ABF}"/>
              </a:ext>
            </a:extLst>
          </p:cNvPr>
          <p:cNvSpPr>
            <a:spLocks noGrp="1"/>
          </p:cNvSpPr>
          <p:nvPr>
            <p:ph type="dt" sz="half" idx="10"/>
          </p:nvPr>
        </p:nvSpPr>
        <p:spPr/>
        <p:txBody>
          <a:bodyPr/>
          <a:lstStyle/>
          <a:p>
            <a:fld id="{B6FDE24F-758D-49D4-9B3F-F2B07B27F7BF}" type="datetime1">
              <a:rPr lang="en-US" altLang="en-US" smtClean="0"/>
              <a:t>4/9/2021</a:t>
            </a:fld>
            <a:endParaRPr lang="en-US" altLang="en-US" dirty="0"/>
          </a:p>
        </p:txBody>
      </p:sp>
      <p:sp>
        <p:nvSpPr>
          <p:cNvPr id="5" name="Footer Placeholder 4">
            <a:extLst>
              <a:ext uri="{FF2B5EF4-FFF2-40B4-BE49-F238E27FC236}">
                <a16:creationId xmlns:a16="http://schemas.microsoft.com/office/drawing/2014/main" id="{656CCF83-EB17-493A-AACA-D359E0856CA3}"/>
              </a:ext>
            </a:extLst>
          </p:cNvPr>
          <p:cNvSpPr>
            <a:spLocks noGrp="1"/>
          </p:cNvSpPr>
          <p:nvPr>
            <p:ph type="ftr" sz="quarter" idx="11"/>
          </p:nvPr>
        </p:nvSpPr>
        <p:spPr/>
        <p:txBody>
          <a:bodyPr/>
          <a:lstStyle/>
          <a:p>
            <a:r>
              <a:rPr lang="en-US" altLang="en-US"/>
              <a:t>Dr. S. K. Majumdar</a:t>
            </a:r>
          </a:p>
        </p:txBody>
      </p:sp>
      <p:sp>
        <p:nvSpPr>
          <p:cNvPr id="6" name="Slide Number Placeholder 5">
            <a:extLst>
              <a:ext uri="{FF2B5EF4-FFF2-40B4-BE49-F238E27FC236}">
                <a16:creationId xmlns:a16="http://schemas.microsoft.com/office/drawing/2014/main" id="{1EC708D3-3D48-43BF-B86D-284395455970}"/>
              </a:ext>
            </a:extLst>
          </p:cNvPr>
          <p:cNvSpPr>
            <a:spLocks noGrp="1"/>
          </p:cNvSpPr>
          <p:nvPr>
            <p:ph type="sldNum" sz="quarter" idx="12"/>
          </p:nvPr>
        </p:nvSpPr>
        <p:spPr/>
        <p:txBody>
          <a:bodyPr/>
          <a:lstStyle/>
          <a:p>
            <a:fld id="{D222CBA6-1CB2-48F9-B035-662619D9ED56}" type="slidenum">
              <a:rPr lang="en-US" altLang="en-US" smtClean="0"/>
              <a:pPr/>
              <a:t>5</a:t>
            </a:fld>
            <a:endParaRPr lang="en-US" altLang="en-US"/>
          </a:p>
        </p:txBody>
      </p:sp>
    </p:spTree>
    <p:extLst>
      <p:ext uri="{BB962C8B-B14F-4D97-AF65-F5344CB8AC3E}">
        <p14:creationId xmlns:p14="http://schemas.microsoft.com/office/powerpoint/2010/main" val="3220409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sz="3600" b="1" dirty="0">
                <a:solidFill>
                  <a:srgbClr val="FF0000"/>
                </a:solidFill>
                <a:effectLst>
                  <a:outerShdw blurRad="38100" dist="38100" dir="2700000" algn="tl">
                    <a:srgbClr val="000000">
                      <a:alpha val="43137"/>
                    </a:srgbClr>
                  </a:outerShdw>
                </a:effectLst>
                <a:latin typeface="Arial Black" panose="020B0A04020102020204" pitchFamily="34" charset="0"/>
              </a:rPr>
              <a:t>Why Digital Entrepreneurship?</a:t>
            </a:r>
          </a:p>
        </p:txBody>
      </p:sp>
      <p:sp>
        <p:nvSpPr>
          <p:cNvPr id="3" name="Content Placeholder 2"/>
          <p:cNvSpPr>
            <a:spLocks noGrp="1"/>
          </p:cNvSpPr>
          <p:nvPr>
            <p:ph idx="1"/>
          </p:nvPr>
        </p:nvSpPr>
        <p:spPr>
          <a:xfrm>
            <a:off x="152400" y="1143000"/>
            <a:ext cx="8839200" cy="4953000"/>
          </a:xfrm>
        </p:spPr>
        <p:txBody>
          <a:bodyPr anchor="ctr"/>
          <a:lstStyle/>
          <a:p>
            <a:pPr marL="457200" indent="-457200">
              <a:lnSpc>
                <a:spcPts val="3000"/>
              </a:lnSpc>
              <a:spcBef>
                <a:spcPts val="600"/>
              </a:spcBef>
              <a:spcAft>
                <a:spcPts val="600"/>
              </a:spcAft>
              <a:buFont typeface="+mj-lt"/>
              <a:buAutoNum type="arabicPeriod"/>
            </a:pPr>
            <a:r>
              <a:rPr lang="en-US" sz="2000" dirty="0">
                <a:latin typeface="Arial Black" panose="020B0A04020102020204" pitchFamily="34" charset="0"/>
              </a:rPr>
              <a:t>Digital Technologies are Fostering Disruptive Innovation.</a:t>
            </a:r>
          </a:p>
          <a:p>
            <a:pPr marL="457200" indent="-457200">
              <a:lnSpc>
                <a:spcPts val="3000"/>
              </a:lnSpc>
              <a:spcBef>
                <a:spcPts val="600"/>
              </a:spcBef>
              <a:spcAft>
                <a:spcPts val="600"/>
              </a:spcAft>
              <a:buFont typeface="+mj-lt"/>
              <a:buAutoNum type="arabicPeriod"/>
            </a:pPr>
            <a:r>
              <a:rPr lang="en-US" sz="2000" dirty="0">
                <a:latin typeface="Arial Black" panose="020B0A04020102020204" pitchFamily="34" charset="0"/>
              </a:rPr>
              <a:t>Enabling Impossible as  Possible: Creating Jobs and Wealth.</a:t>
            </a:r>
          </a:p>
          <a:p>
            <a:pPr marL="457200" lvl="0" indent="-457200">
              <a:spcBef>
                <a:spcPts val="600"/>
              </a:spcBef>
              <a:buFont typeface="+mj-lt"/>
              <a:buAutoNum type="arabicPeriod"/>
            </a:pPr>
            <a:r>
              <a:rPr lang="en-US" sz="2000" b="1" dirty="0">
                <a:latin typeface="Arial Black" panose="020B0A04020102020204" pitchFamily="34" charset="0"/>
              </a:rPr>
              <a:t>Digital Organizations are 26% More Profitable than their Industry Peers. (HBR)</a:t>
            </a:r>
            <a:r>
              <a:rPr lang="en-US" sz="2000" dirty="0">
                <a:latin typeface="Arial Black" pitchFamily="34" charset="0"/>
              </a:rPr>
              <a:t> </a:t>
            </a:r>
          </a:p>
          <a:p>
            <a:pPr marL="457200" indent="-457200">
              <a:spcBef>
                <a:spcPts val="600"/>
              </a:spcBef>
              <a:buFont typeface="+mj-lt"/>
              <a:buAutoNum type="arabicPeriod"/>
            </a:pPr>
            <a:r>
              <a:rPr lang="en-US" sz="2000" dirty="0">
                <a:latin typeface="Arial Black" pitchFamily="34" charset="0"/>
              </a:rPr>
              <a:t>Digital Platforms Provide Global Reach.</a:t>
            </a:r>
          </a:p>
          <a:p>
            <a:pPr marL="457200" lvl="0" indent="-457200">
              <a:spcBef>
                <a:spcPts val="600"/>
              </a:spcBef>
              <a:buFont typeface="+mj-lt"/>
              <a:buAutoNum type="arabicPeriod"/>
            </a:pPr>
            <a:r>
              <a:rPr lang="en-US" sz="2000" dirty="0">
                <a:latin typeface="Arial Black" pitchFamily="34" charset="0"/>
              </a:rPr>
              <a:t>Velocity, Veracity/Accuracy and Ubiquity of Digital Platforms Have Made the Digital Entrepreneurship as the Foreground of Disruptive Innovation and Development. </a:t>
            </a:r>
          </a:p>
          <a:p>
            <a:pPr marL="457200" lvl="0" indent="-457200">
              <a:spcBef>
                <a:spcPts val="600"/>
              </a:spcBef>
              <a:spcAft>
                <a:spcPts val="600"/>
              </a:spcAft>
              <a:buFont typeface="+mj-lt"/>
              <a:buAutoNum type="arabicPeriod"/>
            </a:pPr>
            <a:r>
              <a:rPr lang="en-US" sz="2000" dirty="0">
                <a:latin typeface="Arial Black" pitchFamily="34" charset="0"/>
              </a:rPr>
              <a:t>Bangalore Has Best ICT Infrastructure and Ecosystems for Innovation, Entrepreneurship and Digital Transformation.  </a:t>
            </a:r>
          </a:p>
        </p:txBody>
      </p:sp>
      <p:sp>
        <p:nvSpPr>
          <p:cNvPr id="4" name="Date Placeholder 3"/>
          <p:cNvSpPr>
            <a:spLocks noGrp="1"/>
          </p:cNvSpPr>
          <p:nvPr>
            <p:ph type="dt" sz="half" idx="10"/>
          </p:nvPr>
        </p:nvSpPr>
        <p:spPr/>
        <p:txBody>
          <a:bodyPr/>
          <a:lstStyle/>
          <a:p>
            <a:pPr>
              <a:defRPr/>
            </a:pPr>
            <a:fld id="{0F4F9B4E-DA23-4C55-BEE9-A1334CEE6154}" type="datetime1">
              <a:rPr lang="en-US" smtClean="0"/>
              <a:t>4/9/2021</a:t>
            </a:fld>
            <a:endParaRPr lang="en-US"/>
          </a:p>
        </p:txBody>
      </p:sp>
      <p:sp>
        <p:nvSpPr>
          <p:cNvPr id="5" name="Footer Placeholder 4"/>
          <p:cNvSpPr>
            <a:spLocks noGrp="1"/>
          </p:cNvSpPr>
          <p:nvPr>
            <p:ph type="ftr" sz="quarter" idx="11"/>
          </p:nvPr>
        </p:nvSpPr>
        <p:spPr/>
        <p:txBody>
          <a:bodyPr/>
          <a:lstStyle/>
          <a:p>
            <a:pPr>
              <a:defRPr/>
            </a:pPr>
            <a:r>
              <a:rPr lang="en-US"/>
              <a:t>Dr. S. K. Majumdar</a:t>
            </a:r>
          </a:p>
        </p:txBody>
      </p:sp>
      <p:sp>
        <p:nvSpPr>
          <p:cNvPr id="6" name="Slide Number Placeholder 5"/>
          <p:cNvSpPr>
            <a:spLocks noGrp="1"/>
          </p:cNvSpPr>
          <p:nvPr>
            <p:ph type="sldNum" sz="quarter" idx="12"/>
          </p:nvPr>
        </p:nvSpPr>
        <p:spPr/>
        <p:txBody>
          <a:bodyPr/>
          <a:lstStyle/>
          <a:p>
            <a:fld id="{99580407-C539-4765-838B-5EF515C36993}" type="slidenum">
              <a:rPr lang="en-US" altLang="en-US" smtClean="0"/>
              <a:pPr/>
              <a:t>6</a:t>
            </a:fld>
            <a:endParaRPr lang="en-US" altLang="en-US"/>
          </a:p>
        </p:txBody>
      </p:sp>
    </p:spTree>
    <p:extLst>
      <p:ext uri="{BB962C8B-B14F-4D97-AF65-F5344CB8AC3E}">
        <p14:creationId xmlns:p14="http://schemas.microsoft.com/office/powerpoint/2010/main" val="1461048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685800" y="908720"/>
            <a:ext cx="7772400" cy="4138411"/>
          </a:xfrm>
        </p:spPr>
        <p:txBody>
          <a:bodyPr anchor="ctr"/>
          <a:lstStyle/>
          <a:p>
            <a:pPr marL="0" indent="0" algn="ctr">
              <a:buNone/>
            </a:pPr>
            <a:r>
              <a:rPr lang="en-US" sz="4800" dirty="0">
                <a:latin typeface="Arial Black" panose="020B0A04020102020204" pitchFamily="34" charset="0"/>
              </a:rPr>
              <a:t>Digital Entrepreneurship is Commercialization of Disruptive Innovation</a:t>
            </a:r>
          </a:p>
        </p:txBody>
      </p:sp>
      <p:sp>
        <p:nvSpPr>
          <p:cNvPr id="3" name="Date Placeholder 2"/>
          <p:cNvSpPr>
            <a:spLocks noGrp="1"/>
          </p:cNvSpPr>
          <p:nvPr>
            <p:ph type="dt" sz="half" idx="10"/>
          </p:nvPr>
        </p:nvSpPr>
        <p:spPr/>
        <p:txBody>
          <a:bodyPr/>
          <a:lstStyle/>
          <a:p>
            <a:pPr>
              <a:defRPr/>
            </a:pPr>
            <a:fld id="{616C37B9-1D58-4221-8DC2-34C864A309AF}" type="datetime1">
              <a:rPr lang="en-US" altLang="en-US" smtClean="0"/>
              <a:t>4/9/2021</a:t>
            </a:fld>
            <a:endParaRPr lang="en-US" altLang="en-US"/>
          </a:p>
        </p:txBody>
      </p:sp>
      <p:sp>
        <p:nvSpPr>
          <p:cNvPr id="4" name="Footer Placeholder 3"/>
          <p:cNvSpPr>
            <a:spLocks noGrp="1"/>
          </p:cNvSpPr>
          <p:nvPr>
            <p:ph type="ftr" sz="quarter" idx="11"/>
          </p:nvPr>
        </p:nvSpPr>
        <p:spPr/>
        <p:txBody>
          <a:bodyPr/>
          <a:lstStyle/>
          <a:p>
            <a:pPr>
              <a:defRPr/>
            </a:pPr>
            <a:r>
              <a:rPr lang="en-US" altLang="en-US"/>
              <a:t>Dr. S. K. Majumdar</a:t>
            </a:r>
          </a:p>
        </p:txBody>
      </p:sp>
      <p:sp>
        <p:nvSpPr>
          <p:cNvPr id="5" name="Slide Number Placeholder 4"/>
          <p:cNvSpPr>
            <a:spLocks noGrp="1"/>
          </p:cNvSpPr>
          <p:nvPr>
            <p:ph type="sldNum" sz="quarter" idx="12"/>
          </p:nvPr>
        </p:nvSpPr>
        <p:spPr/>
        <p:txBody>
          <a:bodyPr/>
          <a:lstStyle/>
          <a:p>
            <a:fld id="{E42CD33D-8F95-470E-AF12-D73F9A8242FD}" type="slidenum">
              <a:rPr lang="en-US" altLang="en-US" smtClean="0"/>
              <a:pPr/>
              <a:t>7</a:t>
            </a:fld>
            <a:endParaRPr lang="en-US" altLang="en-US"/>
          </a:p>
        </p:txBody>
      </p:sp>
    </p:spTree>
    <p:extLst>
      <p:ext uri="{BB962C8B-B14F-4D97-AF65-F5344CB8AC3E}">
        <p14:creationId xmlns:p14="http://schemas.microsoft.com/office/powerpoint/2010/main" val="2811160435"/>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5577" y="76200"/>
            <a:ext cx="8969127" cy="604214"/>
          </a:xfrm>
        </p:spPr>
        <p:txBody>
          <a:bodyPr>
            <a:normAutofit/>
          </a:bodyPr>
          <a:lstStyle/>
          <a:p>
            <a:pPr algn="ctr"/>
            <a:r>
              <a:rPr lang="en-US" sz="2800" b="1" dirty="0">
                <a:solidFill>
                  <a:srgbClr val="FF0000"/>
                </a:solidFill>
                <a:effectLst>
                  <a:outerShdw blurRad="38100" dist="38100" dir="2700000" algn="tl">
                    <a:srgbClr val="000000">
                      <a:alpha val="43137"/>
                    </a:srgbClr>
                  </a:outerShdw>
                </a:effectLst>
                <a:latin typeface="Arial Black" panose="020B0A04020102020204" pitchFamily="34" charset="0"/>
              </a:rPr>
              <a:t>Lifecycle Model of Digital Entrepreneurship</a:t>
            </a:r>
          </a:p>
        </p:txBody>
      </p:sp>
      <p:sp>
        <p:nvSpPr>
          <p:cNvPr id="3" name="Date Placeholder 2"/>
          <p:cNvSpPr>
            <a:spLocks noGrp="1"/>
          </p:cNvSpPr>
          <p:nvPr>
            <p:ph type="dt" sz="half" idx="10"/>
          </p:nvPr>
        </p:nvSpPr>
        <p:spPr/>
        <p:txBody>
          <a:bodyPr/>
          <a:lstStyle/>
          <a:p>
            <a:pPr>
              <a:defRPr/>
            </a:pPr>
            <a:fld id="{A653E1BB-C70B-4055-A2EA-73794579146D}" type="datetime1">
              <a:rPr lang="en-US" smtClean="0"/>
              <a:t>4/9/2021</a:t>
            </a:fld>
            <a:endParaRPr lang="en-US"/>
          </a:p>
        </p:txBody>
      </p:sp>
      <p:sp>
        <p:nvSpPr>
          <p:cNvPr id="5" name="Footer Placeholder 4"/>
          <p:cNvSpPr>
            <a:spLocks noGrp="1"/>
          </p:cNvSpPr>
          <p:nvPr>
            <p:ph type="ftr" sz="quarter" idx="11"/>
          </p:nvPr>
        </p:nvSpPr>
        <p:spPr/>
        <p:txBody>
          <a:bodyPr/>
          <a:lstStyle/>
          <a:p>
            <a:pPr>
              <a:defRPr/>
            </a:pPr>
            <a:r>
              <a:rPr lang="en-US"/>
              <a:t>Dr. S. K. Majumdar</a:t>
            </a:r>
          </a:p>
        </p:txBody>
      </p:sp>
      <p:sp>
        <p:nvSpPr>
          <p:cNvPr id="7" name="Slide Number Placeholder 6"/>
          <p:cNvSpPr>
            <a:spLocks noGrp="1"/>
          </p:cNvSpPr>
          <p:nvPr>
            <p:ph type="sldNum" sz="quarter" idx="12"/>
          </p:nvPr>
        </p:nvSpPr>
        <p:spPr/>
        <p:txBody>
          <a:bodyPr/>
          <a:lstStyle/>
          <a:p>
            <a:fld id="{0C7B0F89-9E8A-46DD-BCC8-540B268DEEF3}" type="slidenum">
              <a:rPr lang="en-US" altLang="en-US" smtClean="0"/>
              <a:pPr/>
              <a:t>8</a:t>
            </a:fld>
            <a:endParaRPr lang="en-US" altLang="en-US"/>
          </a:p>
        </p:txBody>
      </p:sp>
      <p:grpSp>
        <p:nvGrpSpPr>
          <p:cNvPr id="12" name="Group 11"/>
          <p:cNvGrpSpPr/>
          <p:nvPr/>
        </p:nvGrpSpPr>
        <p:grpSpPr>
          <a:xfrm>
            <a:off x="-48334" y="949075"/>
            <a:ext cx="9093038" cy="5104479"/>
            <a:chOff x="-48334" y="949075"/>
            <a:chExt cx="9093038" cy="5104479"/>
          </a:xfrm>
        </p:grpSpPr>
        <p:sp>
          <p:nvSpPr>
            <p:cNvPr id="8" name="Rectangle 7"/>
            <p:cNvSpPr/>
            <p:nvPr/>
          </p:nvSpPr>
          <p:spPr>
            <a:xfrm>
              <a:off x="76200" y="3216541"/>
              <a:ext cx="7660160" cy="7081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48334" y="949075"/>
              <a:ext cx="9093038" cy="4865266"/>
              <a:chOff x="-64446" y="122433"/>
              <a:chExt cx="12124051" cy="6487020"/>
            </a:xfrm>
          </p:grpSpPr>
          <p:sp>
            <p:nvSpPr>
              <p:cNvPr id="39" name="TextBox 38"/>
              <p:cNvSpPr txBox="1"/>
              <p:nvPr/>
            </p:nvSpPr>
            <p:spPr>
              <a:xfrm rot="20608443">
                <a:off x="373502" y="5926805"/>
                <a:ext cx="4048499" cy="553997"/>
              </a:xfrm>
              <a:prstGeom prst="rect">
                <a:avLst/>
              </a:prstGeom>
              <a:noFill/>
            </p:spPr>
            <p:txBody>
              <a:bodyPr wrap="square" rtlCol="0">
                <a:spAutoFit/>
              </a:bodyPr>
              <a:lstStyle/>
              <a:p>
                <a:r>
                  <a:rPr lang="en-US" sz="2000" b="1" dirty="0">
                    <a:solidFill>
                      <a:srgbClr val="FF0000"/>
                    </a:solidFill>
                    <a:effectLst>
                      <a:outerShdw blurRad="38100" dist="38100" dir="2700000" algn="tl">
                        <a:srgbClr val="000000">
                          <a:alpha val="43137"/>
                        </a:srgbClr>
                      </a:outerShdw>
                    </a:effectLst>
                    <a:latin typeface="Arial Rounded MT Bold" panose="020F0704030504030204" pitchFamily="34" charset="0"/>
                  </a:rPr>
                  <a:t>Process Innovation</a:t>
                </a:r>
              </a:p>
            </p:txBody>
          </p:sp>
          <p:sp>
            <p:nvSpPr>
              <p:cNvPr id="4" name="Right Arrow 3"/>
              <p:cNvSpPr/>
              <p:nvPr/>
            </p:nvSpPr>
            <p:spPr>
              <a:xfrm>
                <a:off x="507999" y="2486398"/>
                <a:ext cx="11551606" cy="225077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US" sz="1100" b="1" dirty="0">
                    <a:solidFill>
                      <a:srgbClr val="FF0000"/>
                    </a:solidFill>
                    <a:effectLst>
                      <a:outerShdw blurRad="38100" dist="38100" dir="2700000" algn="tl">
                        <a:srgbClr val="000000">
                          <a:alpha val="43137"/>
                        </a:srgbClr>
                      </a:outerShdw>
                    </a:effectLst>
                    <a:latin typeface="Arial Black" panose="020B0A04020102020204" pitchFamily="34" charset="0"/>
                  </a:rPr>
                  <a:t>Digital </a:t>
                </a:r>
              </a:p>
              <a:p>
                <a:r>
                  <a:rPr lang="en-US" sz="1100" b="1" dirty="0">
                    <a:solidFill>
                      <a:srgbClr val="FF0000"/>
                    </a:solidFill>
                    <a:effectLst>
                      <a:outerShdw blurRad="38100" dist="38100" dir="2700000" algn="tl">
                        <a:srgbClr val="000000">
                          <a:alpha val="43137"/>
                        </a:srgbClr>
                      </a:outerShdw>
                    </a:effectLst>
                    <a:latin typeface="Arial Black" panose="020B0A04020102020204" pitchFamily="34" charset="0"/>
                  </a:rPr>
                  <a:t>Platform</a:t>
                </a:r>
              </a:p>
            </p:txBody>
          </p:sp>
          <p:sp>
            <p:nvSpPr>
              <p:cNvPr id="16" name="Right Arrow 15"/>
              <p:cNvSpPr/>
              <p:nvPr/>
            </p:nvSpPr>
            <p:spPr>
              <a:xfrm>
                <a:off x="1640040" y="3186513"/>
                <a:ext cx="10419565" cy="79219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3" name="TextBox 22"/>
              <p:cNvSpPr txBox="1"/>
              <p:nvPr/>
            </p:nvSpPr>
            <p:spPr>
              <a:xfrm rot="16504990">
                <a:off x="1506582" y="2333908"/>
                <a:ext cx="921780" cy="451405"/>
              </a:xfrm>
              <a:prstGeom prst="rect">
                <a:avLst/>
              </a:prstGeom>
              <a:noFill/>
              <a:ln w="38100">
                <a:noFill/>
              </a:ln>
            </p:spPr>
            <p:txBody>
              <a:bodyPr wrap="square" rtlCol="0">
                <a:spAutoFit/>
              </a:bodyPr>
              <a:lstStyle/>
              <a:p>
                <a:pPr algn="ctr"/>
                <a:r>
                  <a:rPr lang="en-US" sz="800" dirty="0">
                    <a:latin typeface="Arial Black" panose="020B0A04020102020204" pitchFamily="34" charset="0"/>
                  </a:rPr>
                  <a:t>Design Criteria</a:t>
                </a:r>
              </a:p>
            </p:txBody>
          </p:sp>
          <p:sp>
            <p:nvSpPr>
              <p:cNvPr id="40" name="TextBox 39"/>
              <p:cNvSpPr txBox="1"/>
              <p:nvPr/>
            </p:nvSpPr>
            <p:spPr>
              <a:xfrm rot="16564683">
                <a:off x="2113155" y="2430609"/>
                <a:ext cx="675827" cy="338555"/>
              </a:xfrm>
              <a:prstGeom prst="rect">
                <a:avLst/>
              </a:prstGeom>
              <a:noFill/>
              <a:ln w="38100">
                <a:noFill/>
              </a:ln>
            </p:spPr>
            <p:txBody>
              <a:bodyPr wrap="none" rtlCol="0">
                <a:spAutoFit/>
              </a:bodyPr>
              <a:lstStyle/>
              <a:p>
                <a:r>
                  <a:rPr lang="en-US" sz="1000" dirty="0">
                    <a:latin typeface="Arial Black" panose="020B0A04020102020204" pitchFamily="34" charset="0"/>
                  </a:rPr>
                  <a:t>Idea</a:t>
                </a:r>
              </a:p>
            </p:txBody>
          </p:sp>
          <p:sp>
            <p:nvSpPr>
              <p:cNvPr id="37" name="Freeform 36"/>
              <p:cNvSpPr/>
              <p:nvPr/>
            </p:nvSpPr>
            <p:spPr>
              <a:xfrm>
                <a:off x="1610877" y="1934138"/>
                <a:ext cx="2431730" cy="2754522"/>
              </a:xfrm>
              <a:custGeom>
                <a:avLst/>
                <a:gdLst>
                  <a:gd name="connsiteX0" fmla="*/ 0 w 4817660"/>
                  <a:gd name="connsiteY0" fmla="*/ 2634017 h 3827523"/>
                  <a:gd name="connsiteX1" fmla="*/ 150126 w 4817660"/>
                  <a:gd name="connsiteY1" fmla="*/ 2593074 h 3827523"/>
                  <a:gd name="connsiteX2" fmla="*/ 300251 w 4817660"/>
                  <a:gd name="connsiteY2" fmla="*/ 2565779 h 3827523"/>
                  <a:gd name="connsiteX3" fmla="*/ 409433 w 4817660"/>
                  <a:gd name="connsiteY3" fmla="*/ 2538483 h 3827523"/>
                  <a:gd name="connsiteX4" fmla="*/ 545911 w 4817660"/>
                  <a:gd name="connsiteY4" fmla="*/ 2552131 h 3827523"/>
                  <a:gd name="connsiteX5" fmla="*/ 532263 w 4817660"/>
                  <a:gd name="connsiteY5" fmla="*/ 2620370 h 3827523"/>
                  <a:gd name="connsiteX6" fmla="*/ 477672 w 4817660"/>
                  <a:gd name="connsiteY6" fmla="*/ 2688608 h 3827523"/>
                  <a:gd name="connsiteX7" fmla="*/ 436729 w 4817660"/>
                  <a:gd name="connsiteY7" fmla="*/ 2661313 h 3827523"/>
                  <a:gd name="connsiteX8" fmla="*/ 409433 w 4817660"/>
                  <a:gd name="connsiteY8" fmla="*/ 2620370 h 3827523"/>
                  <a:gd name="connsiteX9" fmla="*/ 368490 w 4817660"/>
                  <a:gd name="connsiteY9" fmla="*/ 2483892 h 3827523"/>
                  <a:gd name="connsiteX10" fmla="*/ 382138 w 4817660"/>
                  <a:gd name="connsiteY10" fmla="*/ 2265528 h 3827523"/>
                  <a:gd name="connsiteX11" fmla="*/ 423081 w 4817660"/>
                  <a:gd name="connsiteY11" fmla="*/ 2306471 h 3827523"/>
                  <a:gd name="connsiteX12" fmla="*/ 395786 w 4817660"/>
                  <a:gd name="connsiteY12" fmla="*/ 2661313 h 3827523"/>
                  <a:gd name="connsiteX13" fmla="*/ 382138 w 4817660"/>
                  <a:gd name="connsiteY13" fmla="*/ 2702256 h 3827523"/>
                  <a:gd name="connsiteX14" fmla="*/ 354842 w 4817660"/>
                  <a:gd name="connsiteY14" fmla="*/ 2661313 h 3827523"/>
                  <a:gd name="connsiteX15" fmla="*/ 354842 w 4817660"/>
                  <a:gd name="connsiteY15" fmla="*/ 2347414 h 3827523"/>
                  <a:gd name="connsiteX16" fmla="*/ 409433 w 4817660"/>
                  <a:gd name="connsiteY16" fmla="*/ 2197289 h 3827523"/>
                  <a:gd name="connsiteX17" fmla="*/ 532263 w 4817660"/>
                  <a:gd name="connsiteY17" fmla="*/ 2210937 h 3827523"/>
                  <a:gd name="connsiteX18" fmla="*/ 586854 w 4817660"/>
                  <a:gd name="connsiteY18" fmla="*/ 2279176 h 3827523"/>
                  <a:gd name="connsiteX19" fmla="*/ 614150 w 4817660"/>
                  <a:gd name="connsiteY19" fmla="*/ 2320119 h 3827523"/>
                  <a:gd name="connsiteX20" fmla="*/ 600502 w 4817660"/>
                  <a:gd name="connsiteY20" fmla="*/ 2511188 h 3827523"/>
                  <a:gd name="connsiteX21" fmla="*/ 586854 w 4817660"/>
                  <a:gd name="connsiteY21" fmla="*/ 2552131 h 3827523"/>
                  <a:gd name="connsiteX22" fmla="*/ 573206 w 4817660"/>
                  <a:gd name="connsiteY22" fmla="*/ 2606722 h 3827523"/>
                  <a:gd name="connsiteX23" fmla="*/ 559559 w 4817660"/>
                  <a:gd name="connsiteY23" fmla="*/ 2647665 h 3827523"/>
                  <a:gd name="connsiteX24" fmla="*/ 518615 w 4817660"/>
                  <a:gd name="connsiteY24" fmla="*/ 2661313 h 3827523"/>
                  <a:gd name="connsiteX25" fmla="*/ 504968 w 4817660"/>
                  <a:gd name="connsiteY25" fmla="*/ 2620370 h 3827523"/>
                  <a:gd name="connsiteX26" fmla="*/ 477672 w 4817660"/>
                  <a:gd name="connsiteY26" fmla="*/ 2552131 h 3827523"/>
                  <a:gd name="connsiteX27" fmla="*/ 464024 w 4817660"/>
                  <a:gd name="connsiteY27" fmla="*/ 2483892 h 3827523"/>
                  <a:gd name="connsiteX28" fmla="*/ 477672 w 4817660"/>
                  <a:gd name="connsiteY28" fmla="*/ 2320119 h 3827523"/>
                  <a:gd name="connsiteX29" fmla="*/ 491320 w 4817660"/>
                  <a:gd name="connsiteY29" fmla="*/ 2279176 h 3827523"/>
                  <a:gd name="connsiteX30" fmla="*/ 545911 w 4817660"/>
                  <a:gd name="connsiteY30" fmla="*/ 2306471 h 3827523"/>
                  <a:gd name="connsiteX31" fmla="*/ 600502 w 4817660"/>
                  <a:gd name="connsiteY31" fmla="*/ 2429301 h 3827523"/>
                  <a:gd name="connsiteX32" fmla="*/ 627797 w 4817660"/>
                  <a:gd name="connsiteY32" fmla="*/ 2579426 h 3827523"/>
                  <a:gd name="connsiteX33" fmla="*/ 641445 w 4817660"/>
                  <a:gd name="connsiteY33" fmla="*/ 2647665 h 3827523"/>
                  <a:gd name="connsiteX34" fmla="*/ 627797 w 4817660"/>
                  <a:gd name="connsiteY34" fmla="*/ 2934268 h 3827523"/>
                  <a:gd name="connsiteX35" fmla="*/ 586854 w 4817660"/>
                  <a:gd name="connsiteY35" fmla="*/ 2893325 h 3827523"/>
                  <a:gd name="connsiteX36" fmla="*/ 573206 w 4817660"/>
                  <a:gd name="connsiteY36" fmla="*/ 2838734 h 3827523"/>
                  <a:gd name="connsiteX37" fmla="*/ 559559 w 4817660"/>
                  <a:gd name="connsiteY37" fmla="*/ 2797791 h 3827523"/>
                  <a:gd name="connsiteX38" fmla="*/ 573206 w 4817660"/>
                  <a:gd name="connsiteY38" fmla="*/ 2593074 h 3827523"/>
                  <a:gd name="connsiteX39" fmla="*/ 586854 w 4817660"/>
                  <a:gd name="connsiteY39" fmla="*/ 2552131 h 3827523"/>
                  <a:gd name="connsiteX40" fmla="*/ 641445 w 4817660"/>
                  <a:gd name="connsiteY40" fmla="*/ 2511188 h 3827523"/>
                  <a:gd name="connsiteX41" fmla="*/ 682388 w 4817660"/>
                  <a:gd name="connsiteY41" fmla="*/ 2483892 h 3827523"/>
                  <a:gd name="connsiteX42" fmla="*/ 709684 w 4817660"/>
                  <a:gd name="connsiteY42" fmla="*/ 2442949 h 3827523"/>
                  <a:gd name="connsiteX43" fmla="*/ 750627 w 4817660"/>
                  <a:gd name="connsiteY43" fmla="*/ 2470244 h 3827523"/>
                  <a:gd name="connsiteX44" fmla="*/ 736980 w 4817660"/>
                  <a:gd name="connsiteY44" fmla="*/ 2606722 h 3827523"/>
                  <a:gd name="connsiteX45" fmla="*/ 696036 w 4817660"/>
                  <a:gd name="connsiteY45" fmla="*/ 2688608 h 3827523"/>
                  <a:gd name="connsiteX46" fmla="*/ 655093 w 4817660"/>
                  <a:gd name="connsiteY46" fmla="*/ 2715904 h 3827523"/>
                  <a:gd name="connsiteX47" fmla="*/ 586854 w 4817660"/>
                  <a:gd name="connsiteY47" fmla="*/ 2702256 h 3827523"/>
                  <a:gd name="connsiteX48" fmla="*/ 559559 w 4817660"/>
                  <a:gd name="connsiteY48" fmla="*/ 2647665 h 3827523"/>
                  <a:gd name="connsiteX49" fmla="*/ 532263 w 4817660"/>
                  <a:gd name="connsiteY49" fmla="*/ 2552131 h 3827523"/>
                  <a:gd name="connsiteX50" fmla="*/ 545911 w 4817660"/>
                  <a:gd name="connsiteY50" fmla="*/ 2333767 h 3827523"/>
                  <a:gd name="connsiteX51" fmla="*/ 573206 w 4817660"/>
                  <a:gd name="connsiteY51" fmla="*/ 2292823 h 3827523"/>
                  <a:gd name="connsiteX52" fmla="*/ 586854 w 4817660"/>
                  <a:gd name="connsiteY52" fmla="*/ 2251880 h 3827523"/>
                  <a:gd name="connsiteX53" fmla="*/ 668741 w 4817660"/>
                  <a:gd name="connsiteY53" fmla="*/ 2197289 h 3827523"/>
                  <a:gd name="connsiteX54" fmla="*/ 750627 w 4817660"/>
                  <a:gd name="connsiteY54" fmla="*/ 2156346 h 3827523"/>
                  <a:gd name="connsiteX55" fmla="*/ 873457 w 4817660"/>
                  <a:gd name="connsiteY55" fmla="*/ 2169994 h 3827523"/>
                  <a:gd name="connsiteX56" fmla="*/ 928048 w 4817660"/>
                  <a:gd name="connsiteY56" fmla="*/ 2251880 h 3827523"/>
                  <a:gd name="connsiteX57" fmla="*/ 914400 w 4817660"/>
                  <a:gd name="connsiteY57" fmla="*/ 2429301 h 3827523"/>
                  <a:gd name="connsiteX58" fmla="*/ 887105 w 4817660"/>
                  <a:gd name="connsiteY58" fmla="*/ 2497540 h 3827523"/>
                  <a:gd name="connsiteX59" fmla="*/ 832514 w 4817660"/>
                  <a:gd name="connsiteY59" fmla="*/ 2579426 h 3827523"/>
                  <a:gd name="connsiteX60" fmla="*/ 805218 w 4817660"/>
                  <a:gd name="connsiteY60" fmla="*/ 2620370 h 3827523"/>
                  <a:gd name="connsiteX61" fmla="*/ 764275 w 4817660"/>
                  <a:gd name="connsiteY61" fmla="*/ 2647665 h 3827523"/>
                  <a:gd name="connsiteX62" fmla="*/ 709684 w 4817660"/>
                  <a:gd name="connsiteY62" fmla="*/ 2634017 h 3827523"/>
                  <a:gd name="connsiteX63" fmla="*/ 696036 w 4817660"/>
                  <a:gd name="connsiteY63" fmla="*/ 2579426 h 3827523"/>
                  <a:gd name="connsiteX64" fmla="*/ 709684 w 4817660"/>
                  <a:gd name="connsiteY64" fmla="*/ 2292823 h 3827523"/>
                  <a:gd name="connsiteX65" fmla="*/ 777923 w 4817660"/>
                  <a:gd name="connsiteY65" fmla="*/ 2183641 h 3827523"/>
                  <a:gd name="connsiteX66" fmla="*/ 859809 w 4817660"/>
                  <a:gd name="connsiteY66" fmla="*/ 2129050 h 3827523"/>
                  <a:gd name="connsiteX67" fmla="*/ 996287 w 4817660"/>
                  <a:gd name="connsiteY67" fmla="*/ 2183641 h 3827523"/>
                  <a:gd name="connsiteX68" fmla="*/ 1009935 w 4817660"/>
                  <a:gd name="connsiteY68" fmla="*/ 2251880 h 3827523"/>
                  <a:gd name="connsiteX69" fmla="*/ 1037230 w 4817660"/>
                  <a:gd name="connsiteY69" fmla="*/ 2361062 h 3827523"/>
                  <a:gd name="connsiteX70" fmla="*/ 1009935 w 4817660"/>
                  <a:gd name="connsiteY70" fmla="*/ 2565779 h 3827523"/>
                  <a:gd name="connsiteX71" fmla="*/ 968991 w 4817660"/>
                  <a:gd name="connsiteY71" fmla="*/ 2647665 h 3827523"/>
                  <a:gd name="connsiteX72" fmla="*/ 900753 w 4817660"/>
                  <a:gd name="connsiteY72" fmla="*/ 2756847 h 3827523"/>
                  <a:gd name="connsiteX73" fmla="*/ 846162 w 4817660"/>
                  <a:gd name="connsiteY73" fmla="*/ 2743200 h 3827523"/>
                  <a:gd name="connsiteX74" fmla="*/ 818866 w 4817660"/>
                  <a:gd name="connsiteY74" fmla="*/ 2674961 h 3827523"/>
                  <a:gd name="connsiteX75" fmla="*/ 791571 w 4817660"/>
                  <a:gd name="connsiteY75" fmla="*/ 2552131 h 3827523"/>
                  <a:gd name="connsiteX76" fmla="*/ 805218 w 4817660"/>
                  <a:gd name="connsiteY76" fmla="*/ 2292823 h 3827523"/>
                  <a:gd name="connsiteX77" fmla="*/ 818866 w 4817660"/>
                  <a:gd name="connsiteY77" fmla="*/ 2251880 h 3827523"/>
                  <a:gd name="connsiteX78" fmla="*/ 832514 w 4817660"/>
                  <a:gd name="connsiteY78" fmla="*/ 2183641 h 3827523"/>
                  <a:gd name="connsiteX79" fmla="*/ 900753 w 4817660"/>
                  <a:gd name="connsiteY79" fmla="*/ 2101755 h 3827523"/>
                  <a:gd name="connsiteX80" fmla="*/ 996287 w 4817660"/>
                  <a:gd name="connsiteY80" fmla="*/ 2074459 h 3827523"/>
                  <a:gd name="connsiteX81" fmla="*/ 1037230 w 4817660"/>
                  <a:gd name="connsiteY81" fmla="*/ 2088107 h 3827523"/>
                  <a:gd name="connsiteX82" fmla="*/ 1105469 w 4817660"/>
                  <a:gd name="connsiteY82" fmla="*/ 2224585 h 3827523"/>
                  <a:gd name="connsiteX83" fmla="*/ 1132765 w 4817660"/>
                  <a:gd name="connsiteY83" fmla="*/ 2333767 h 3827523"/>
                  <a:gd name="connsiteX84" fmla="*/ 1160060 w 4817660"/>
                  <a:gd name="connsiteY84" fmla="*/ 2388358 h 3827523"/>
                  <a:gd name="connsiteX85" fmla="*/ 1146412 w 4817660"/>
                  <a:gd name="connsiteY85" fmla="*/ 2647665 h 3827523"/>
                  <a:gd name="connsiteX86" fmla="*/ 1132765 w 4817660"/>
                  <a:gd name="connsiteY86" fmla="*/ 2688608 h 3827523"/>
                  <a:gd name="connsiteX87" fmla="*/ 1091821 w 4817660"/>
                  <a:gd name="connsiteY87" fmla="*/ 2702256 h 3827523"/>
                  <a:gd name="connsiteX88" fmla="*/ 1037230 w 4817660"/>
                  <a:gd name="connsiteY88" fmla="*/ 2674961 h 3827523"/>
                  <a:gd name="connsiteX89" fmla="*/ 982639 w 4817660"/>
                  <a:gd name="connsiteY89" fmla="*/ 2579426 h 3827523"/>
                  <a:gd name="connsiteX90" fmla="*/ 1009935 w 4817660"/>
                  <a:gd name="connsiteY90" fmla="*/ 2156346 h 3827523"/>
                  <a:gd name="connsiteX91" fmla="*/ 1050878 w 4817660"/>
                  <a:gd name="connsiteY91" fmla="*/ 1992573 h 3827523"/>
                  <a:gd name="connsiteX92" fmla="*/ 1064526 w 4817660"/>
                  <a:gd name="connsiteY92" fmla="*/ 1951629 h 3827523"/>
                  <a:gd name="connsiteX93" fmla="*/ 1119117 w 4817660"/>
                  <a:gd name="connsiteY93" fmla="*/ 1869743 h 3827523"/>
                  <a:gd name="connsiteX94" fmla="*/ 1160060 w 4817660"/>
                  <a:gd name="connsiteY94" fmla="*/ 1883391 h 3827523"/>
                  <a:gd name="connsiteX95" fmla="*/ 1187356 w 4817660"/>
                  <a:gd name="connsiteY95" fmla="*/ 2047164 h 3827523"/>
                  <a:gd name="connsiteX96" fmla="*/ 1160060 w 4817660"/>
                  <a:gd name="connsiteY96" fmla="*/ 2538483 h 3827523"/>
                  <a:gd name="connsiteX97" fmla="*/ 1146412 w 4817660"/>
                  <a:gd name="connsiteY97" fmla="*/ 2606722 h 3827523"/>
                  <a:gd name="connsiteX98" fmla="*/ 1105469 w 4817660"/>
                  <a:gd name="connsiteY98" fmla="*/ 2729552 h 3827523"/>
                  <a:gd name="connsiteX99" fmla="*/ 1064526 w 4817660"/>
                  <a:gd name="connsiteY99" fmla="*/ 2906973 h 3827523"/>
                  <a:gd name="connsiteX100" fmla="*/ 1050878 w 4817660"/>
                  <a:gd name="connsiteY100" fmla="*/ 2947916 h 3827523"/>
                  <a:gd name="connsiteX101" fmla="*/ 996287 w 4817660"/>
                  <a:gd name="connsiteY101" fmla="*/ 2866029 h 3827523"/>
                  <a:gd name="connsiteX102" fmla="*/ 982639 w 4817660"/>
                  <a:gd name="connsiteY102" fmla="*/ 2784143 h 3827523"/>
                  <a:gd name="connsiteX103" fmla="*/ 941696 w 4817660"/>
                  <a:gd name="connsiteY103" fmla="*/ 2524835 h 3827523"/>
                  <a:gd name="connsiteX104" fmla="*/ 968991 w 4817660"/>
                  <a:gd name="connsiteY104" fmla="*/ 2006220 h 3827523"/>
                  <a:gd name="connsiteX105" fmla="*/ 1009935 w 4817660"/>
                  <a:gd name="connsiteY105" fmla="*/ 1828800 h 3827523"/>
                  <a:gd name="connsiteX106" fmla="*/ 1037230 w 4817660"/>
                  <a:gd name="connsiteY106" fmla="*/ 1692322 h 3827523"/>
                  <a:gd name="connsiteX107" fmla="*/ 1050878 w 4817660"/>
                  <a:gd name="connsiteY107" fmla="*/ 1651379 h 3827523"/>
                  <a:gd name="connsiteX108" fmla="*/ 1091821 w 4817660"/>
                  <a:gd name="connsiteY108" fmla="*/ 1514901 h 3827523"/>
                  <a:gd name="connsiteX109" fmla="*/ 1105469 w 4817660"/>
                  <a:gd name="connsiteY109" fmla="*/ 1473958 h 3827523"/>
                  <a:gd name="connsiteX110" fmla="*/ 1146412 w 4817660"/>
                  <a:gd name="connsiteY110" fmla="*/ 1433014 h 3827523"/>
                  <a:gd name="connsiteX111" fmla="*/ 1187356 w 4817660"/>
                  <a:gd name="connsiteY111" fmla="*/ 1460310 h 3827523"/>
                  <a:gd name="connsiteX112" fmla="*/ 1214651 w 4817660"/>
                  <a:gd name="connsiteY112" fmla="*/ 1501253 h 3827523"/>
                  <a:gd name="connsiteX113" fmla="*/ 1255594 w 4817660"/>
                  <a:gd name="connsiteY113" fmla="*/ 1610435 h 3827523"/>
                  <a:gd name="connsiteX114" fmla="*/ 1282890 w 4817660"/>
                  <a:gd name="connsiteY114" fmla="*/ 1665026 h 3827523"/>
                  <a:gd name="connsiteX115" fmla="*/ 1296538 w 4817660"/>
                  <a:gd name="connsiteY115" fmla="*/ 1733265 h 3827523"/>
                  <a:gd name="connsiteX116" fmla="*/ 1323833 w 4817660"/>
                  <a:gd name="connsiteY116" fmla="*/ 1883391 h 3827523"/>
                  <a:gd name="connsiteX117" fmla="*/ 1364777 w 4817660"/>
                  <a:gd name="connsiteY117" fmla="*/ 2142698 h 3827523"/>
                  <a:gd name="connsiteX118" fmla="*/ 1378424 w 4817660"/>
                  <a:gd name="connsiteY118" fmla="*/ 2183641 h 3827523"/>
                  <a:gd name="connsiteX119" fmla="*/ 1392072 w 4817660"/>
                  <a:gd name="connsiteY119" fmla="*/ 2238232 h 3827523"/>
                  <a:gd name="connsiteX120" fmla="*/ 1378424 w 4817660"/>
                  <a:gd name="connsiteY120" fmla="*/ 2634017 h 3827523"/>
                  <a:gd name="connsiteX121" fmla="*/ 1351129 w 4817660"/>
                  <a:gd name="connsiteY121" fmla="*/ 2715904 h 3827523"/>
                  <a:gd name="connsiteX122" fmla="*/ 1323833 w 4817660"/>
                  <a:gd name="connsiteY122" fmla="*/ 2756847 h 3827523"/>
                  <a:gd name="connsiteX123" fmla="*/ 1310186 w 4817660"/>
                  <a:gd name="connsiteY123" fmla="*/ 2797791 h 3827523"/>
                  <a:gd name="connsiteX124" fmla="*/ 1269242 w 4817660"/>
                  <a:gd name="connsiteY124" fmla="*/ 2879677 h 3827523"/>
                  <a:gd name="connsiteX125" fmla="*/ 1214651 w 4817660"/>
                  <a:gd name="connsiteY125" fmla="*/ 2852382 h 3827523"/>
                  <a:gd name="connsiteX126" fmla="*/ 1201003 w 4817660"/>
                  <a:gd name="connsiteY126" fmla="*/ 2770495 h 3827523"/>
                  <a:gd name="connsiteX127" fmla="*/ 1173708 w 4817660"/>
                  <a:gd name="connsiteY127" fmla="*/ 2647665 h 3827523"/>
                  <a:gd name="connsiteX128" fmla="*/ 1160060 w 4817660"/>
                  <a:gd name="connsiteY128" fmla="*/ 2524835 h 3827523"/>
                  <a:gd name="connsiteX129" fmla="*/ 1146412 w 4817660"/>
                  <a:gd name="connsiteY129" fmla="*/ 2415653 h 3827523"/>
                  <a:gd name="connsiteX130" fmla="*/ 1132765 w 4817660"/>
                  <a:gd name="connsiteY130" fmla="*/ 2197289 h 3827523"/>
                  <a:gd name="connsiteX131" fmla="*/ 1160060 w 4817660"/>
                  <a:gd name="connsiteY131" fmla="*/ 1719617 h 3827523"/>
                  <a:gd name="connsiteX132" fmla="*/ 1187356 w 4817660"/>
                  <a:gd name="connsiteY132" fmla="*/ 1569492 h 3827523"/>
                  <a:gd name="connsiteX133" fmla="*/ 1214651 w 4817660"/>
                  <a:gd name="connsiteY133" fmla="*/ 1528549 h 3827523"/>
                  <a:gd name="connsiteX134" fmla="*/ 1323833 w 4817660"/>
                  <a:gd name="connsiteY134" fmla="*/ 1583140 h 3827523"/>
                  <a:gd name="connsiteX135" fmla="*/ 1351129 w 4817660"/>
                  <a:gd name="connsiteY135" fmla="*/ 1624083 h 3827523"/>
                  <a:gd name="connsiteX136" fmla="*/ 1405720 w 4817660"/>
                  <a:gd name="connsiteY136" fmla="*/ 1678674 h 3827523"/>
                  <a:gd name="connsiteX137" fmla="*/ 1460311 w 4817660"/>
                  <a:gd name="connsiteY137" fmla="*/ 1801504 h 3827523"/>
                  <a:gd name="connsiteX138" fmla="*/ 1473959 w 4817660"/>
                  <a:gd name="connsiteY138" fmla="*/ 1842447 h 3827523"/>
                  <a:gd name="connsiteX139" fmla="*/ 1501254 w 4817660"/>
                  <a:gd name="connsiteY139" fmla="*/ 1883391 h 3827523"/>
                  <a:gd name="connsiteX140" fmla="*/ 1542197 w 4817660"/>
                  <a:gd name="connsiteY140" fmla="*/ 1951629 h 3827523"/>
                  <a:gd name="connsiteX141" fmla="*/ 1596788 w 4817660"/>
                  <a:gd name="connsiteY141" fmla="*/ 2279176 h 3827523"/>
                  <a:gd name="connsiteX142" fmla="*/ 1569493 w 4817660"/>
                  <a:gd name="connsiteY142" fmla="*/ 2947916 h 3827523"/>
                  <a:gd name="connsiteX143" fmla="*/ 1542197 w 4817660"/>
                  <a:gd name="connsiteY143" fmla="*/ 3029803 h 3827523"/>
                  <a:gd name="connsiteX144" fmla="*/ 1514902 w 4817660"/>
                  <a:gd name="connsiteY144" fmla="*/ 3111689 h 3827523"/>
                  <a:gd name="connsiteX145" fmla="*/ 1487606 w 4817660"/>
                  <a:gd name="connsiteY145" fmla="*/ 3152632 h 3827523"/>
                  <a:gd name="connsiteX146" fmla="*/ 1433015 w 4817660"/>
                  <a:gd name="connsiteY146" fmla="*/ 3098041 h 3827523"/>
                  <a:gd name="connsiteX147" fmla="*/ 1419368 w 4817660"/>
                  <a:gd name="connsiteY147" fmla="*/ 2988859 h 3827523"/>
                  <a:gd name="connsiteX148" fmla="*/ 1392072 w 4817660"/>
                  <a:gd name="connsiteY148" fmla="*/ 2852382 h 3827523"/>
                  <a:gd name="connsiteX149" fmla="*/ 1378424 w 4817660"/>
                  <a:gd name="connsiteY149" fmla="*/ 2702256 h 3827523"/>
                  <a:gd name="connsiteX150" fmla="*/ 1364777 w 4817660"/>
                  <a:gd name="connsiteY150" fmla="*/ 2606722 h 3827523"/>
                  <a:gd name="connsiteX151" fmla="*/ 1351129 w 4817660"/>
                  <a:gd name="connsiteY151" fmla="*/ 2483892 h 3827523"/>
                  <a:gd name="connsiteX152" fmla="*/ 1364777 w 4817660"/>
                  <a:gd name="connsiteY152" fmla="*/ 2169994 h 3827523"/>
                  <a:gd name="connsiteX153" fmla="*/ 1378424 w 4817660"/>
                  <a:gd name="connsiteY153" fmla="*/ 2101755 h 3827523"/>
                  <a:gd name="connsiteX154" fmla="*/ 1405720 w 4817660"/>
                  <a:gd name="connsiteY154" fmla="*/ 2019868 h 3827523"/>
                  <a:gd name="connsiteX155" fmla="*/ 1487606 w 4817660"/>
                  <a:gd name="connsiteY155" fmla="*/ 1951629 h 3827523"/>
                  <a:gd name="connsiteX156" fmla="*/ 1528550 w 4817660"/>
                  <a:gd name="connsiteY156" fmla="*/ 1924334 h 3827523"/>
                  <a:gd name="connsiteX157" fmla="*/ 1583141 w 4817660"/>
                  <a:gd name="connsiteY157" fmla="*/ 1856095 h 3827523"/>
                  <a:gd name="connsiteX158" fmla="*/ 1651380 w 4817660"/>
                  <a:gd name="connsiteY158" fmla="*/ 1774208 h 3827523"/>
                  <a:gd name="connsiteX159" fmla="*/ 1719618 w 4817660"/>
                  <a:gd name="connsiteY159" fmla="*/ 1651379 h 3827523"/>
                  <a:gd name="connsiteX160" fmla="*/ 1760562 w 4817660"/>
                  <a:gd name="connsiteY160" fmla="*/ 1637731 h 3827523"/>
                  <a:gd name="connsiteX161" fmla="*/ 1815153 w 4817660"/>
                  <a:gd name="connsiteY161" fmla="*/ 1774208 h 3827523"/>
                  <a:gd name="connsiteX162" fmla="*/ 1828800 w 4817660"/>
                  <a:gd name="connsiteY162" fmla="*/ 1897038 h 3827523"/>
                  <a:gd name="connsiteX163" fmla="*/ 1842448 w 4817660"/>
                  <a:gd name="connsiteY163" fmla="*/ 1992573 h 3827523"/>
                  <a:gd name="connsiteX164" fmla="*/ 1856096 w 4817660"/>
                  <a:gd name="connsiteY164" fmla="*/ 2183641 h 3827523"/>
                  <a:gd name="connsiteX165" fmla="*/ 1842448 w 4817660"/>
                  <a:gd name="connsiteY165" fmla="*/ 2893325 h 3827523"/>
                  <a:gd name="connsiteX166" fmla="*/ 1815153 w 4817660"/>
                  <a:gd name="connsiteY166" fmla="*/ 3098041 h 3827523"/>
                  <a:gd name="connsiteX167" fmla="*/ 1774209 w 4817660"/>
                  <a:gd name="connsiteY167" fmla="*/ 3425588 h 3827523"/>
                  <a:gd name="connsiteX168" fmla="*/ 1760562 w 4817660"/>
                  <a:gd name="connsiteY168" fmla="*/ 3821373 h 3827523"/>
                  <a:gd name="connsiteX169" fmla="*/ 1705971 w 4817660"/>
                  <a:gd name="connsiteY169" fmla="*/ 3794077 h 3827523"/>
                  <a:gd name="connsiteX170" fmla="*/ 1665027 w 4817660"/>
                  <a:gd name="connsiteY170" fmla="*/ 3739486 h 3827523"/>
                  <a:gd name="connsiteX171" fmla="*/ 1569493 w 4817660"/>
                  <a:gd name="connsiteY171" fmla="*/ 3521122 h 3827523"/>
                  <a:gd name="connsiteX172" fmla="*/ 1501254 w 4817660"/>
                  <a:gd name="connsiteY172" fmla="*/ 3248167 h 3827523"/>
                  <a:gd name="connsiteX173" fmla="*/ 1473959 w 4817660"/>
                  <a:gd name="connsiteY173" fmla="*/ 3152632 h 3827523"/>
                  <a:gd name="connsiteX174" fmla="*/ 1433015 w 4817660"/>
                  <a:gd name="connsiteY174" fmla="*/ 2934268 h 3827523"/>
                  <a:gd name="connsiteX175" fmla="*/ 1446663 w 4817660"/>
                  <a:gd name="connsiteY175" fmla="*/ 2497540 h 3827523"/>
                  <a:gd name="connsiteX176" fmla="*/ 1487606 w 4817660"/>
                  <a:gd name="connsiteY176" fmla="*/ 2320119 h 3827523"/>
                  <a:gd name="connsiteX177" fmla="*/ 1514902 w 4817660"/>
                  <a:gd name="connsiteY177" fmla="*/ 2197289 h 3827523"/>
                  <a:gd name="connsiteX178" fmla="*/ 1542197 w 4817660"/>
                  <a:gd name="connsiteY178" fmla="*/ 2129050 h 3827523"/>
                  <a:gd name="connsiteX179" fmla="*/ 1555845 w 4817660"/>
                  <a:gd name="connsiteY179" fmla="*/ 2060811 h 3827523"/>
                  <a:gd name="connsiteX180" fmla="*/ 1583141 w 4817660"/>
                  <a:gd name="connsiteY180" fmla="*/ 2006220 h 3827523"/>
                  <a:gd name="connsiteX181" fmla="*/ 1596788 w 4817660"/>
                  <a:gd name="connsiteY181" fmla="*/ 1965277 h 3827523"/>
                  <a:gd name="connsiteX182" fmla="*/ 1624084 w 4817660"/>
                  <a:gd name="connsiteY182" fmla="*/ 1910686 h 3827523"/>
                  <a:gd name="connsiteX183" fmla="*/ 1637732 w 4817660"/>
                  <a:gd name="connsiteY183" fmla="*/ 1856095 h 3827523"/>
                  <a:gd name="connsiteX184" fmla="*/ 1651380 w 4817660"/>
                  <a:gd name="connsiteY184" fmla="*/ 1774208 h 3827523"/>
                  <a:gd name="connsiteX185" fmla="*/ 1692323 w 4817660"/>
                  <a:gd name="connsiteY185" fmla="*/ 1719617 h 3827523"/>
                  <a:gd name="connsiteX186" fmla="*/ 1733266 w 4817660"/>
                  <a:gd name="connsiteY186" fmla="*/ 1555844 h 3827523"/>
                  <a:gd name="connsiteX187" fmla="*/ 1746914 w 4817660"/>
                  <a:gd name="connsiteY187" fmla="*/ 1487606 h 3827523"/>
                  <a:gd name="connsiteX188" fmla="*/ 1774209 w 4817660"/>
                  <a:gd name="connsiteY188" fmla="*/ 1419367 h 3827523"/>
                  <a:gd name="connsiteX189" fmla="*/ 1815153 w 4817660"/>
                  <a:gd name="connsiteY189" fmla="*/ 1241946 h 3827523"/>
                  <a:gd name="connsiteX190" fmla="*/ 1828800 w 4817660"/>
                  <a:gd name="connsiteY190" fmla="*/ 1201003 h 3827523"/>
                  <a:gd name="connsiteX191" fmla="*/ 1869744 w 4817660"/>
                  <a:gd name="connsiteY191" fmla="*/ 1064525 h 3827523"/>
                  <a:gd name="connsiteX192" fmla="*/ 1897039 w 4817660"/>
                  <a:gd name="connsiteY192" fmla="*/ 1023582 h 3827523"/>
                  <a:gd name="connsiteX193" fmla="*/ 1937983 w 4817660"/>
                  <a:gd name="connsiteY193" fmla="*/ 1009934 h 3827523"/>
                  <a:gd name="connsiteX194" fmla="*/ 1965278 w 4817660"/>
                  <a:gd name="connsiteY194" fmla="*/ 1064525 h 3827523"/>
                  <a:gd name="connsiteX195" fmla="*/ 1992574 w 4817660"/>
                  <a:gd name="connsiteY195" fmla="*/ 1214650 h 3827523"/>
                  <a:gd name="connsiteX196" fmla="*/ 2019869 w 4817660"/>
                  <a:gd name="connsiteY196" fmla="*/ 1255594 h 3827523"/>
                  <a:gd name="connsiteX197" fmla="*/ 2033517 w 4817660"/>
                  <a:gd name="connsiteY197" fmla="*/ 1364776 h 3827523"/>
                  <a:gd name="connsiteX198" fmla="*/ 2047165 w 4817660"/>
                  <a:gd name="connsiteY198" fmla="*/ 1487606 h 3827523"/>
                  <a:gd name="connsiteX199" fmla="*/ 2060812 w 4817660"/>
                  <a:gd name="connsiteY199" fmla="*/ 1583140 h 3827523"/>
                  <a:gd name="connsiteX200" fmla="*/ 2047165 w 4817660"/>
                  <a:gd name="connsiteY200" fmla="*/ 2415653 h 3827523"/>
                  <a:gd name="connsiteX201" fmla="*/ 2019869 w 4817660"/>
                  <a:gd name="connsiteY201" fmla="*/ 2661313 h 3827523"/>
                  <a:gd name="connsiteX202" fmla="*/ 1992574 w 4817660"/>
                  <a:gd name="connsiteY202" fmla="*/ 2770495 h 3827523"/>
                  <a:gd name="connsiteX203" fmla="*/ 1978926 w 4817660"/>
                  <a:gd name="connsiteY203" fmla="*/ 2906973 h 3827523"/>
                  <a:gd name="connsiteX204" fmla="*/ 1951630 w 4817660"/>
                  <a:gd name="connsiteY204" fmla="*/ 3016155 h 3827523"/>
                  <a:gd name="connsiteX205" fmla="*/ 1937983 w 4817660"/>
                  <a:gd name="connsiteY205" fmla="*/ 3070746 h 3827523"/>
                  <a:gd name="connsiteX206" fmla="*/ 1883391 w 4817660"/>
                  <a:gd name="connsiteY206" fmla="*/ 3193576 h 3827523"/>
                  <a:gd name="connsiteX207" fmla="*/ 1842448 w 4817660"/>
                  <a:gd name="connsiteY207" fmla="*/ 3275462 h 3827523"/>
                  <a:gd name="connsiteX208" fmla="*/ 1774209 w 4817660"/>
                  <a:gd name="connsiteY208" fmla="*/ 3248167 h 3827523"/>
                  <a:gd name="connsiteX209" fmla="*/ 1651380 w 4817660"/>
                  <a:gd name="connsiteY209" fmla="*/ 3057098 h 3827523"/>
                  <a:gd name="connsiteX210" fmla="*/ 1555845 w 4817660"/>
                  <a:gd name="connsiteY210" fmla="*/ 2811438 h 3827523"/>
                  <a:gd name="connsiteX211" fmla="*/ 1528550 w 4817660"/>
                  <a:gd name="connsiteY211" fmla="*/ 2552131 h 3827523"/>
                  <a:gd name="connsiteX212" fmla="*/ 1542197 w 4817660"/>
                  <a:gd name="connsiteY212" fmla="*/ 1992573 h 3827523"/>
                  <a:gd name="connsiteX213" fmla="*/ 1555845 w 4817660"/>
                  <a:gd name="connsiteY213" fmla="*/ 1842447 h 3827523"/>
                  <a:gd name="connsiteX214" fmla="*/ 1583141 w 4817660"/>
                  <a:gd name="connsiteY214" fmla="*/ 1678674 h 3827523"/>
                  <a:gd name="connsiteX215" fmla="*/ 1610436 w 4817660"/>
                  <a:gd name="connsiteY215" fmla="*/ 1569492 h 3827523"/>
                  <a:gd name="connsiteX216" fmla="*/ 1624084 w 4817660"/>
                  <a:gd name="connsiteY216" fmla="*/ 1528549 h 3827523"/>
                  <a:gd name="connsiteX217" fmla="*/ 1651380 w 4817660"/>
                  <a:gd name="connsiteY217" fmla="*/ 1487606 h 3827523"/>
                  <a:gd name="connsiteX218" fmla="*/ 1692323 w 4817660"/>
                  <a:gd name="connsiteY218" fmla="*/ 1446662 h 3827523"/>
                  <a:gd name="connsiteX219" fmla="*/ 1719618 w 4817660"/>
                  <a:gd name="connsiteY219" fmla="*/ 1405719 h 3827523"/>
                  <a:gd name="connsiteX220" fmla="*/ 1801505 w 4817660"/>
                  <a:gd name="connsiteY220" fmla="*/ 1351128 h 3827523"/>
                  <a:gd name="connsiteX221" fmla="*/ 1883391 w 4817660"/>
                  <a:gd name="connsiteY221" fmla="*/ 1323832 h 3827523"/>
                  <a:gd name="connsiteX222" fmla="*/ 1937983 w 4817660"/>
                  <a:gd name="connsiteY222" fmla="*/ 1337480 h 3827523"/>
                  <a:gd name="connsiteX223" fmla="*/ 1992574 w 4817660"/>
                  <a:gd name="connsiteY223" fmla="*/ 1419367 h 3827523"/>
                  <a:gd name="connsiteX224" fmla="*/ 2006221 w 4817660"/>
                  <a:gd name="connsiteY224" fmla="*/ 1501253 h 3827523"/>
                  <a:gd name="connsiteX225" fmla="*/ 2047165 w 4817660"/>
                  <a:gd name="connsiteY225" fmla="*/ 1583140 h 3827523"/>
                  <a:gd name="connsiteX226" fmla="*/ 2088108 w 4817660"/>
                  <a:gd name="connsiteY226" fmla="*/ 1801504 h 3827523"/>
                  <a:gd name="connsiteX227" fmla="*/ 2101756 w 4817660"/>
                  <a:gd name="connsiteY227" fmla="*/ 1897038 h 3827523"/>
                  <a:gd name="connsiteX228" fmla="*/ 2115403 w 4817660"/>
                  <a:gd name="connsiteY228" fmla="*/ 1965277 h 3827523"/>
                  <a:gd name="connsiteX229" fmla="*/ 2129051 w 4817660"/>
                  <a:gd name="connsiteY229" fmla="*/ 2047164 h 3827523"/>
                  <a:gd name="connsiteX230" fmla="*/ 2142699 w 4817660"/>
                  <a:gd name="connsiteY230" fmla="*/ 2101755 h 3827523"/>
                  <a:gd name="connsiteX231" fmla="*/ 2156347 w 4817660"/>
                  <a:gd name="connsiteY231" fmla="*/ 2197289 h 3827523"/>
                  <a:gd name="connsiteX232" fmla="*/ 2142699 w 4817660"/>
                  <a:gd name="connsiteY232" fmla="*/ 2784143 h 3827523"/>
                  <a:gd name="connsiteX233" fmla="*/ 2129051 w 4817660"/>
                  <a:gd name="connsiteY233" fmla="*/ 2838734 h 3827523"/>
                  <a:gd name="connsiteX234" fmla="*/ 2115403 w 4817660"/>
                  <a:gd name="connsiteY234" fmla="*/ 2906973 h 3827523"/>
                  <a:gd name="connsiteX235" fmla="*/ 2101756 w 4817660"/>
                  <a:gd name="connsiteY235" fmla="*/ 2947916 h 3827523"/>
                  <a:gd name="connsiteX236" fmla="*/ 2088108 w 4817660"/>
                  <a:gd name="connsiteY236" fmla="*/ 3029803 h 3827523"/>
                  <a:gd name="connsiteX237" fmla="*/ 2074460 w 4817660"/>
                  <a:gd name="connsiteY237" fmla="*/ 3070746 h 3827523"/>
                  <a:gd name="connsiteX238" fmla="*/ 2047165 w 4817660"/>
                  <a:gd name="connsiteY238" fmla="*/ 3166280 h 3827523"/>
                  <a:gd name="connsiteX239" fmla="*/ 2006221 w 4817660"/>
                  <a:gd name="connsiteY239" fmla="*/ 3125337 h 3827523"/>
                  <a:gd name="connsiteX240" fmla="*/ 1937983 w 4817660"/>
                  <a:gd name="connsiteY240" fmla="*/ 2920620 h 3827523"/>
                  <a:gd name="connsiteX241" fmla="*/ 1924335 w 4817660"/>
                  <a:gd name="connsiteY241" fmla="*/ 2770495 h 3827523"/>
                  <a:gd name="connsiteX242" fmla="*/ 1910687 w 4817660"/>
                  <a:gd name="connsiteY242" fmla="*/ 2647665 h 3827523"/>
                  <a:gd name="connsiteX243" fmla="*/ 1924335 w 4817660"/>
                  <a:gd name="connsiteY243" fmla="*/ 2019868 h 3827523"/>
                  <a:gd name="connsiteX244" fmla="*/ 1937983 w 4817660"/>
                  <a:gd name="connsiteY244" fmla="*/ 1924334 h 3827523"/>
                  <a:gd name="connsiteX245" fmla="*/ 1992574 w 4817660"/>
                  <a:gd name="connsiteY245" fmla="*/ 1760561 h 3827523"/>
                  <a:gd name="connsiteX246" fmla="*/ 2047165 w 4817660"/>
                  <a:gd name="connsiteY246" fmla="*/ 1719617 h 3827523"/>
                  <a:gd name="connsiteX247" fmla="*/ 2101756 w 4817660"/>
                  <a:gd name="connsiteY247" fmla="*/ 1705970 h 3827523"/>
                  <a:gd name="connsiteX248" fmla="*/ 2224586 w 4817660"/>
                  <a:gd name="connsiteY248" fmla="*/ 1719617 h 3827523"/>
                  <a:gd name="connsiteX249" fmla="*/ 2251881 w 4817660"/>
                  <a:gd name="connsiteY249" fmla="*/ 1774208 h 3827523"/>
                  <a:gd name="connsiteX250" fmla="*/ 2265529 w 4817660"/>
                  <a:gd name="connsiteY250" fmla="*/ 1828800 h 3827523"/>
                  <a:gd name="connsiteX251" fmla="*/ 2279177 w 4817660"/>
                  <a:gd name="connsiteY251" fmla="*/ 1869743 h 3827523"/>
                  <a:gd name="connsiteX252" fmla="*/ 2265529 w 4817660"/>
                  <a:gd name="connsiteY252" fmla="*/ 2388358 h 3827523"/>
                  <a:gd name="connsiteX253" fmla="*/ 2251881 w 4817660"/>
                  <a:gd name="connsiteY253" fmla="*/ 2470244 h 3827523"/>
                  <a:gd name="connsiteX254" fmla="*/ 2210938 w 4817660"/>
                  <a:gd name="connsiteY254" fmla="*/ 2674961 h 3827523"/>
                  <a:gd name="connsiteX255" fmla="*/ 2197290 w 4817660"/>
                  <a:gd name="connsiteY255" fmla="*/ 2715904 h 3827523"/>
                  <a:gd name="connsiteX256" fmla="*/ 2183642 w 4817660"/>
                  <a:gd name="connsiteY256" fmla="*/ 2756847 h 3827523"/>
                  <a:gd name="connsiteX257" fmla="*/ 2129051 w 4817660"/>
                  <a:gd name="connsiteY257" fmla="*/ 2606722 h 3827523"/>
                  <a:gd name="connsiteX258" fmla="*/ 2101756 w 4817660"/>
                  <a:gd name="connsiteY258" fmla="*/ 2333767 h 3827523"/>
                  <a:gd name="connsiteX259" fmla="*/ 2115403 w 4817660"/>
                  <a:gd name="connsiteY259" fmla="*/ 1937982 h 3827523"/>
                  <a:gd name="connsiteX260" fmla="*/ 2142699 w 4817660"/>
                  <a:gd name="connsiteY260" fmla="*/ 1815152 h 3827523"/>
                  <a:gd name="connsiteX261" fmla="*/ 2169994 w 4817660"/>
                  <a:gd name="connsiteY261" fmla="*/ 1733265 h 3827523"/>
                  <a:gd name="connsiteX262" fmla="*/ 2224586 w 4817660"/>
                  <a:gd name="connsiteY262" fmla="*/ 1651379 h 3827523"/>
                  <a:gd name="connsiteX263" fmla="*/ 2306472 w 4817660"/>
                  <a:gd name="connsiteY263" fmla="*/ 1596788 h 3827523"/>
                  <a:gd name="connsiteX264" fmla="*/ 2361063 w 4817660"/>
                  <a:gd name="connsiteY264" fmla="*/ 1610435 h 3827523"/>
                  <a:gd name="connsiteX265" fmla="*/ 2402006 w 4817660"/>
                  <a:gd name="connsiteY265" fmla="*/ 1651379 h 3827523"/>
                  <a:gd name="connsiteX266" fmla="*/ 2429302 w 4817660"/>
                  <a:gd name="connsiteY266" fmla="*/ 1692322 h 3827523"/>
                  <a:gd name="connsiteX267" fmla="*/ 2470245 w 4817660"/>
                  <a:gd name="connsiteY267" fmla="*/ 1856095 h 3827523"/>
                  <a:gd name="connsiteX268" fmla="*/ 2442950 w 4817660"/>
                  <a:gd name="connsiteY268" fmla="*/ 2156346 h 3827523"/>
                  <a:gd name="connsiteX269" fmla="*/ 2429302 w 4817660"/>
                  <a:gd name="connsiteY269" fmla="*/ 2210937 h 3827523"/>
                  <a:gd name="connsiteX270" fmla="*/ 2402006 w 4817660"/>
                  <a:gd name="connsiteY270" fmla="*/ 2470244 h 3827523"/>
                  <a:gd name="connsiteX271" fmla="*/ 2388359 w 4817660"/>
                  <a:gd name="connsiteY271" fmla="*/ 2511188 h 3827523"/>
                  <a:gd name="connsiteX272" fmla="*/ 2361063 w 4817660"/>
                  <a:gd name="connsiteY272" fmla="*/ 2634017 h 3827523"/>
                  <a:gd name="connsiteX273" fmla="*/ 2333768 w 4817660"/>
                  <a:gd name="connsiteY273" fmla="*/ 2579426 h 3827523"/>
                  <a:gd name="connsiteX274" fmla="*/ 2374711 w 4817660"/>
                  <a:gd name="connsiteY274" fmla="*/ 2006220 h 3827523"/>
                  <a:gd name="connsiteX275" fmla="*/ 2402006 w 4817660"/>
                  <a:gd name="connsiteY275" fmla="*/ 1965277 h 3827523"/>
                  <a:gd name="connsiteX276" fmla="*/ 2429302 w 4817660"/>
                  <a:gd name="connsiteY276" fmla="*/ 1856095 h 3827523"/>
                  <a:gd name="connsiteX277" fmla="*/ 2442950 w 4817660"/>
                  <a:gd name="connsiteY277" fmla="*/ 1815152 h 3827523"/>
                  <a:gd name="connsiteX278" fmla="*/ 2470245 w 4817660"/>
                  <a:gd name="connsiteY278" fmla="*/ 1774208 h 3827523"/>
                  <a:gd name="connsiteX279" fmla="*/ 2552132 w 4817660"/>
                  <a:gd name="connsiteY279" fmla="*/ 1719617 h 3827523"/>
                  <a:gd name="connsiteX280" fmla="*/ 2606723 w 4817660"/>
                  <a:gd name="connsiteY280" fmla="*/ 1733265 h 3827523"/>
                  <a:gd name="connsiteX281" fmla="*/ 2647666 w 4817660"/>
                  <a:gd name="connsiteY281" fmla="*/ 1951629 h 3827523"/>
                  <a:gd name="connsiteX282" fmla="*/ 2634018 w 4817660"/>
                  <a:gd name="connsiteY282" fmla="*/ 2115403 h 3827523"/>
                  <a:gd name="connsiteX283" fmla="*/ 2620371 w 4817660"/>
                  <a:gd name="connsiteY283" fmla="*/ 2183641 h 3827523"/>
                  <a:gd name="connsiteX284" fmla="*/ 2606723 w 4817660"/>
                  <a:gd name="connsiteY284" fmla="*/ 2279176 h 3827523"/>
                  <a:gd name="connsiteX285" fmla="*/ 2593075 w 4817660"/>
                  <a:gd name="connsiteY285" fmla="*/ 2333767 h 3827523"/>
                  <a:gd name="connsiteX286" fmla="*/ 2579427 w 4817660"/>
                  <a:gd name="connsiteY286" fmla="*/ 2442949 h 3827523"/>
                  <a:gd name="connsiteX287" fmla="*/ 2524836 w 4817660"/>
                  <a:gd name="connsiteY287" fmla="*/ 2593074 h 3827523"/>
                  <a:gd name="connsiteX288" fmla="*/ 2511188 w 4817660"/>
                  <a:gd name="connsiteY288" fmla="*/ 2634017 h 3827523"/>
                  <a:gd name="connsiteX289" fmla="*/ 2470245 w 4817660"/>
                  <a:gd name="connsiteY289" fmla="*/ 2647665 h 3827523"/>
                  <a:gd name="connsiteX290" fmla="*/ 2483893 w 4817660"/>
                  <a:gd name="connsiteY290" fmla="*/ 2320119 h 3827523"/>
                  <a:gd name="connsiteX291" fmla="*/ 2497541 w 4817660"/>
                  <a:gd name="connsiteY291" fmla="*/ 2265528 h 3827523"/>
                  <a:gd name="connsiteX292" fmla="*/ 2511188 w 4817660"/>
                  <a:gd name="connsiteY292" fmla="*/ 2156346 h 3827523"/>
                  <a:gd name="connsiteX293" fmla="*/ 2620371 w 4817660"/>
                  <a:gd name="connsiteY293" fmla="*/ 2006220 h 3827523"/>
                  <a:gd name="connsiteX294" fmla="*/ 2647666 w 4817660"/>
                  <a:gd name="connsiteY294" fmla="*/ 1965277 h 3827523"/>
                  <a:gd name="connsiteX295" fmla="*/ 2729553 w 4817660"/>
                  <a:gd name="connsiteY295" fmla="*/ 1924334 h 3827523"/>
                  <a:gd name="connsiteX296" fmla="*/ 2770496 w 4817660"/>
                  <a:gd name="connsiteY296" fmla="*/ 1897038 h 3827523"/>
                  <a:gd name="connsiteX297" fmla="*/ 2893326 w 4817660"/>
                  <a:gd name="connsiteY297" fmla="*/ 1883391 h 3827523"/>
                  <a:gd name="connsiteX298" fmla="*/ 2920621 w 4817660"/>
                  <a:gd name="connsiteY298" fmla="*/ 1828800 h 3827523"/>
                  <a:gd name="connsiteX299" fmla="*/ 2975212 w 4817660"/>
                  <a:gd name="connsiteY299" fmla="*/ 1746913 h 3827523"/>
                  <a:gd name="connsiteX300" fmla="*/ 3002508 w 4817660"/>
                  <a:gd name="connsiteY300" fmla="*/ 1705970 h 3827523"/>
                  <a:gd name="connsiteX301" fmla="*/ 3043451 w 4817660"/>
                  <a:gd name="connsiteY301" fmla="*/ 1678674 h 3827523"/>
                  <a:gd name="connsiteX302" fmla="*/ 3084394 w 4817660"/>
                  <a:gd name="connsiteY302" fmla="*/ 1692322 h 3827523"/>
                  <a:gd name="connsiteX303" fmla="*/ 3111690 w 4817660"/>
                  <a:gd name="connsiteY303" fmla="*/ 1746913 h 3827523"/>
                  <a:gd name="connsiteX304" fmla="*/ 3138986 w 4817660"/>
                  <a:gd name="connsiteY304" fmla="*/ 1787856 h 3827523"/>
                  <a:gd name="connsiteX305" fmla="*/ 3179929 w 4817660"/>
                  <a:gd name="connsiteY305" fmla="*/ 1978925 h 3827523"/>
                  <a:gd name="connsiteX306" fmla="*/ 3152633 w 4817660"/>
                  <a:gd name="connsiteY306" fmla="*/ 2361062 h 3827523"/>
                  <a:gd name="connsiteX307" fmla="*/ 3125338 w 4817660"/>
                  <a:gd name="connsiteY307" fmla="*/ 2552131 h 3827523"/>
                  <a:gd name="connsiteX308" fmla="*/ 3098042 w 4817660"/>
                  <a:gd name="connsiteY308" fmla="*/ 2606722 h 3827523"/>
                  <a:gd name="connsiteX309" fmla="*/ 3070747 w 4817660"/>
                  <a:gd name="connsiteY309" fmla="*/ 2715904 h 3827523"/>
                  <a:gd name="connsiteX310" fmla="*/ 2975212 w 4817660"/>
                  <a:gd name="connsiteY310" fmla="*/ 2838734 h 3827523"/>
                  <a:gd name="connsiteX311" fmla="*/ 2879678 w 4817660"/>
                  <a:gd name="connsiteY311" fmla="*/ 2797791 h 3827523"/>
                  <a:gd name="connsiteX312" fmla="*/ 2811439 w 4817660"/>
                  <a:gd name="connsiteY312" fmla="*/ 2729552 h 3827523"/>
                  <a:gd name="connsiteX313" fmla="*/ 2497541 w 4817660"/>
                  <a:gd name="connsiteY313" fmla="*/ 1910686 h 3827523"/>
                  <a:gd name="connsiteX314" fmla="*/ 2524836 w 4817660"/>
                  <a:gd name="connsiteY314" fmla="*/ 1064525 h 3827523"/>
                  <a:gd name="connsiteX315" fmla="*/ 2702257 w 4817660"/>
                  <a:gd name="connsiteY315" fmla="*/ 559558 h 3827523"/>
                  <a:gd name="connsiteX316" fmla="*/ 2784144 w 4817660"/>
                  <a:gd name="connsiteY316" fmla="*/ 286603 h 3827523"/>
                  <a:gd name="connsiteX317" fmla="*/ 2797791 w 4817660"/>
                  <a:gd name="connsiteY317" fmla="*/ 218364 h 3827523"/>
                  <a:gd name="connsiteX318" fmla="*/ 2811439 w 4817660"/>
                  <a:gd name="connsiteY318" fmla="*/ 177420 h 3827523"/>
                  <a:gd name="connsiteX319" fmla="*/ 2825087 w 4817660"/>
                  <a:gd name="connsiteY319" fmla="*/ 95534 h 3827523"/>
                  <a:gd name="connsiteX320" fmla="*/ 2852383 w 4817660"/>
                  <a:gd name="connsiteY320" fmla="*/ 0 h 3827523"/>
                  <a:gd name="connsiteX321" fmla="*/ 2893326 w 4817660"/>
                  <a:gd name="connsiteY321" fmla="*/ 245659 h 3827523"/>
                  <a:gd name="connsiteX322" fmla="*/ 2947917 w 4817660"/>
                  <a:gd name="connsiteY322" fmla="*/ 627797 h 3827523"/>
                  <a:gd name="connsiteX323" fmla="*/ 2975212 w 4817660"/>
                  <a:gd name="connsiteY323" fmla="*/ 996286 h 3827523"/>
                  <a:gd name="connsiteX324" fmla="*/ 2961565 w 4817660"/>
                  <a:gd name="connsiteY324" fmla="*/ 1897038 h 3827523"/>
                  <a:gd name="connsiteX325" fmla="*/ 2934269 w 4817660"/>
                  <a:gd name="connsiteY325" fmla="*/ 2088107 h 3827523"/>
                  <a:gd name="connsiteX326" fmla="*/ 2920621 w 4817660"/>
                  <a:gd name="connsiteY326" fmla="*/ 2197289 h 3827523"/>
                  <a:gd name="connsiteX327" fmla="*/ 2893326 w 4817660"/>
                  <a:gd name="connsiteY327" fmla="*/ 2292823 h 3827523"/>
                  <a:gd name="connsiteX328" fmla="*/ 2866030 w 4817660"/>
                  <a:gd name="connsiteY328" fmla="*/ 2347414 h 3827523"/>
                  <a:gd name="connsiteX329" fmla="*/ 2852383 w 4817660"/>
                  <a:gd name="connsiteY329" fmla="*/ 2893325 h 3827523"/>
                  <a:gd name="connsiteX330" fmla="*/ 2825087 w 4817660"/>
                  <a:gd name="connsiteY330" fmla="*/ 2934268 h 3827523"/>
                  <a:gd name="connsiteX331" fmla="*/ 2784144 w 4817660"/>
                  <a:gd name="connsiteY331" fmla="*/ 2947916 h 3827523"/>
                  <a:gd name="connsiteX332" fmla="*/ 2743200 w 4817660"/>
                  <a:gd name="connsiteY332" fmla="*/ 2934268 h 3827523"/>
                  <a:gd name="connsiteX333" fmla="*/ 2688609 w 4817660"/>
                  <a:gd name="connsiteY333" fmla="*/ 2770495 h 3827523"/>
                  <a:gd name="connsiteX334" fmla="*/ 2634018 w 4817660"/>
                  <a:gd name="connsiteY334" fmla="*/ 2634017 h 3827523"/>
                  <a:gd name="connsiteX335" fmla="*/ 2593075 w 4817660"/>
                  <a:gd name="connsiteY335" fmla="*/ 2415653 h 3827523"/>
                  <a:gd name="connsiteX336" fmla="*/ 2565780 w 4817660"/>
                  <a:gd name="connsiteY336" fmla="*/ 2224585 h 3827523"/>
                  <a:gd name="connsiteX337" fmla="*/ 2579427 w 4817660"/>
                  <a:gd name="connsiteY337" fmla="*/ 1665026 h 3827523"/>
                  <a:gd name="connsiteX338" fmla="*/ 2593075 w 4817660"/>
                  <a:gd name="connsiteY338" fmla="*/ 1596788 h 3827523"/>
                  <a:gd name="connsiteX339" fmla="*/ 2620371 w 4817660"/>
                  <a:gd name="connsiteY339" fmla="*/ 1501253 h 3827523"/>
                  <a:gd name="connsiteX340" fmla="*/ 2647666 w 4817660"/>
                  <a:gd name="connsiteY340" fmla="*/ 1460310 h 3827523"/>
                  <a:gd name="connsiteX341" fmla="*/ 2702257 w 4817660"/>
                  <a:gd name="connsiteY341" fmla="*/ 1433014 h 3827523"/>
                  <a:gd name="connsiteX342" fmla="*/ 2838735 w 4817660"/>
                  <a:gd name="connsiteY342" fmla="*/ 1446662 h 3827523"/>
                  <a:gd name="connsiteX343" fmla="*/ 2893326 w 4817660"/>
                  <a:gd name="connsiteY343" fmla="*/ 1473958 h 3827523"/>
                  <a:gd name="connsiteX344" fmla="*/ 2988860 w 4817660"/>
                  <a:gd name="connsiteY344" fmla="*/ 1569492 h 3827523"/>
                  <a:gd name="connsiteX345" fmla="*/ 3029803 w 4817660"/>
                  <a:gd name="connsiteY345" fmla="*/ 1692322 h 3827523"/>
                  <a:gd name="connsiteX346" fmla="*/ 3057099 w 4817660"/>
                  <a:gd name="connsiteY346" fmla="*/ 1746913 h 3827523"/>
                  <a:gd name="connsiteX347" fmla="*/ 3084394 w 4817660"/>
                  <a:gd name="connsiteY347" fmla="*/ 1883391 h 3827523"/>
                  <a:gd name="connsiteX348" fmla="*/ 3111690 w 4817660"/>
                  <a:gd name="connsiteY348" fmla="*/ 2088107 h 3827523"/>
                  <a:gd name="connsiteX349" fmla="*/ 3111690 w 4817660"/>
                  <a:gd name="connsiteY349" fmla="*/ 2784143 h 3827523"/>
                  <a:gd name="connsiteX350" fmla="*/ 3084394 w 4817660"/>
                  <a:gd name="connsiteY350" fmla="*/ 2920620 h 3827523"/>
                  <a:gd name="connsiteX351" fmla="*/ 3057099 w 4817660"/>
                  <a:gd name="connsiteY351" fmla="*/ 2961564 h 3827523"/>
                  <a:gd name="connsiteX352" fmla="*/ 3043451 w 4817660"/>
                  <a:gd name="connsiteY352" fmla="*/ 2115403 h 3827523"/>
                  <a:gd name="connsiteX353" fmla="*/ 3098042 w 4817660"/>
                  <a:gd name="connsiteY353" fmla="*/ 2006220 h 3827523"/>
                  <a:gd name="connsiteX354" fmla="*/ 3138986 w 4817660"/>
                  <a:gd name="connsiteY354" fmla="*/ 1910686 h 3827523"/>
                  <a:gd name="connsiteX355" fmla="*/ 3152633 w 4817660"/>
                  <a:gd name="connsiteY355" fmla="*/ 1869743 h 3827523"/>
                  <a:gd name="connsiteX356" fmla="*/ 3207224 w 4817660"/>
                  <a:gd name="connsiteY356" fmla="*/ 1746913 h 3827523"/>
                  <a:gd name="connsiteX357" fmla="*/ 3234520 w 4817660"/>
                  <a:gd name="connsiteY357" fmla="*/ 1705970 h 3827523"/>
                  <a:gd name="connsiteX358" fmla="*/ 3275463 w 4817660"/>
                  <a:gd name="connsiteY358" fmla="*/ 1678674 h 3827523"/>
                  <a:gd name="connsiteX359" fmla="*/ 3357350 w 4817660"/>
                  <a:gd name="connsiteY359" fmla="*/ 1692322 h 3827523"/>
                  <a:gd name="connsiteX360" fmla="*/ 3398293 w 4817660"/>
                  <a:gd name="connsiteY360" fmla="*/ 1746913 h 3827523"/>
                  <a:gd name="connsiteX361" fmla="*/ 3425588 w 4817660"/>
                  <a:gd name="connsiteY361" fmla="*/ 1787856 h 3827523"/>
                  <a:gd name="connsiteX362" fmla="*/ 3466532 w 4817660"/>
                  <a:gd name="connsiteY362" fmla="*/ 1937982 h 3827523"/>
                  <a:gd name="connsiteX363" fmla="*/ 3480180 w 4817660"/>
                  <a:gd name="connsiteY363" fmla="*/ 1978925 h 3827523"/>
                  <a:gd name="connsiteX364" fmla="*/ 3480180 w 4817660"/>
                  <a:gd name="connsiteY364" fmla="*/ 2470244 h 3827523"/>
                  <a:gd name="connsiteX365" fmla="*/ 3466532 w 4817660"/>
                  <a:gd name="connsiteY365" fmla="*/ 2606722 h 3827523"/>
                  <a:gd name="connsiteX366" fmla="*/ 3439236 w 4817660"/>
                  <a:gd name="connsiteY366" fmla="*/ 2661313 h 3827523"/>
                  <a:gd name="connsiteX367" fmla="*/ 3398293 w 4817660"/>
                  <a:gd name="connsiteY367" fmla="*/ 2756847 h 3827523"/>
                  <a:gd name="connsiteX368" fmla="*/ 3357350 w 4817660"/>
                  <a:gd name="connsiteY368" fmla="*/ 2797791 h 3827523"/>
                  <a:gd name="connsiteX369" fmla="*/ 3275463 w 4817660"/>
                  <a:gd name="connsiteY369" fmla="*/ 2784143 h 3827523"/>
                  <a:gd name="connsiteX370" fmla="*/ 3261815 w 4817660"/>
                  <a:gd name="connsiteY370" fmla="*/ 2729552 h 3827523"/>
                  <a:gd name="connsiteX371" fmla="*/ 3193577 w 4817660"/>
                  <a:gd name="connsiteY371" fmla="*/ 2483892 h 3827523"/>
                  <a:gd name="connsiteX372" fmla="*/ 3152633 w 4817660"/>
                  <a:gd name="connsiteY372" fmla="*/ 2156346 h 3827523"/>
                  <a:gd name="connsiteX373" fmla="*/ 3166281 w 4817660"/>
                  <a:gd name="connsiteY373" fmla="*/ 1637731 h 3827523"/>
                  <a:gd name="connsiteX374" fmla="*/ 3179929 w 4817660"/>
                  <a:gd name="connsiteY374" fmla="*/ 1596788 h 3827523"/>
                  <a:gd name="connsiteX375" fmla="*/ 3275463 w 4817660"/>
                  <a:gd name="connsiteY375" fmla="*/ 1555844 h 3827523"/>
                  <a:gd name="connsiteX376" fmla="*/ 3343702 w 4817660"/>
                  <a:gd name="connsiteY376" fmla="*/ 1583140 h 3827523"/>
                  <a:gd name="connsiteX377" fmla="*/ 3398293 w 4817660"/>
                  <a:gd name="connsiteY377" fmla="*/ 1624083 h 3827523"/>
                  <a:gd name="connsiteX378" fmla="*/ 3480180 w 4817660"/>
                  <a:gd name="connsiteY378" fmla="*/ 1692322 h 3827523"/>
                  <a:gd name="connsiteX379" fmla="*/ 3493827 w 4817660"/>
                  <a:gd name="connsiteY379" fmla="*/ 1733265 h 3827523"/>
                  <a:gd name="connsiteX380" fmla="*/ 3575714 w 4817660"/>
                  <a:gd name="connsiteY380" fmla="*/ 1828800 h 3827523"/>
                  <a:gd name="connsiteX381" fmla="*/ 3589362 w 4817660"/>
                  <a:gd name="connsiteY381" fmla="*/ 1869743 h 3827523"/>
                  <a:gd name="connsiteX382" fmla="*/ 3616657 w 4817660"/>
                  <a:gd name="connsiteY382" fmla="*/ 1978925 h 3827523"/>
                  <a:gd name="connsiteX383" fmla="*/ 3630305 w 4817660"/>
                  <a:gd name="connsiteY383" fmla="*/ 2033516 h 3827523"/>
                  <a:gd name="connsiteX384" fmla="*/ 3643953 w 4817660"/>
                  <a:gd name="connsiteY384" fmla="*/ 2101755 h 3827523"/>
                  <a:gd name="connsiteX385" fmla="*/ 3671248 w 4817660"/>
                  <a:gd name="connsiteY385" fmla="*/ 2156346 h 3827523"/>
                  <a:gd name="connsiteX386" fmla="*/ 3657600 w 4817660"/>
                  <a:gd name="connsiteY386" fmla="*/ 2483892 h 3827523"/>
                  <a:gd name="connsiteX387" fmla="*/ 3643953 w 4817660"/>
                  <a:gd name="connsiteY387" fmla="*/ 2442949 h 3827523"/>
                  <a:gd name="connsiteX388" fmla="*/ 3657600 w 4817660"/>
                  <a:gd name="connsiteY388" fmla="*/ 2279176 h 3827523"/>
                  <a:gd name="connsiteX389" fmla="*/ 3698544 w 4817660"/>
                  <a:gd name="connsiteY389" fmla="*/ 2251880 h 3827523"/>
                  <a:gd name="connsiteX390" fmla="*/ 3780430 w 4817660"/>
                  <a:gd name="connsiteY390" fmla="*/ 2210937 h 3827523"/>
                  <a:gd name="connsiteX391" fmla="*/ 3794078 w 4817660"/>
                  <a:gd name="connsiteY391" fmla="*/ 2088107 h 3827523"/>
                  <a:gd name="connsiteX392" fmla="*/ 3862317 w 4817660"/>
                  <a:gd name="connsiteY392" fmla="*/ 2101755 h 3827523"/>
                  <a:gd name="connsiteX393" fmla="*/ 3889612 w 4817660"/>
                  <a:gd name="connsiteY393" fmla="*/ 2142698 h 3827523"/>
                  <a:gd name="connsiteX394" fmla="*/ 3930556 w 4817660"/>
                  <a:gd name="connsiteY394" fmla="*/ 2169994 h 3827523"/>
                  <a:gd name="connsiteX395" fmla="*/ 3985147 w 4817660"/>
                  <a:gd name="connsiteY395" fmla="*/ 2265528 h 3827523"/>
                  <a:gd name="connsiteX396" fmla="*/ 4026090 w 4817660"/>
                  <a:gd name="connsiteY396" fmla="*/ 2306471 h 3827523"/>
                  <a:gd name="connsiteX397" fmla="*/ 4067033 w 4817660"/>
                  <a:gd name="connsiteY397" fmla="*/ 2388358 h 3827523"/>
                  <a:gd name="connsiteX398" fmla="*/ 4094329 w 4817660"/>
                  <a:gd name="connsiteY398" fmla="*/ 2320119 h 3827523"/>
                  <a:gd name="connsiteX399" fmla="*/ 4135272 w 4817660"/>
                  <a:gd name="connsiteY399" fmla="*/ 2142698 h 3827523"/>
                  <a:gd name="connsiteX400" fmla="*/ 4176215 w 4817660"/>
                  <a:gd name="connsiteY400" fmla="*/ 2129050 h 3827523"/>
                  <a:gd name="connsiteX401" fmla="*/ 4230806 w 4817660"/>
                  <a:gd name="connsiteY401" fmla="*/ 2142698 h 3827523"/>
                  <a:gd name="connsiteX402" fmla="*/ 4285397 w 4817660"/>
                  <a:gd name="connsiteY402" fmla="*/ 2224585 h 3827523"/>
                  <a:gd name="connsiteX403" fmla="*/ 4312693 w 4817660"/>
                  <a:gd name="connsiteY403" fmla="*/ 2265528 h 3827523"/>
                  <a:gd name="connsiteX404" fmla="*/ 4394580 w 4817660"/>
                  <a:gd name="connsiteY404" fmla="*/ 2320119 h 3827523"/>
                  <a:gd name="connsiteX405" fmla="*/ 4817660 w 4817660"/>
                  <a:gd name="connsiteY405" fmla="*/ 2306471 h 3827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Lst>
                <a:rect l="l" t="t" r="r" b="b"/>
                <a:pathLst>
                  <a:path w="4817660" h="3827523">
                    <a:moveTo>
                      <a:pt x="0" y="2634017"/>
                    </a:moveTo>
                    <a:cubicBezTo>
                      <a:pt x="250782" y="2602671"/>
                      <a:pt x="22620" y="2647721"/>
                      <a:pt x="150126" y="2593074"/>
                    </a:cubicBezTo>
                    <a:cubicBezTo>
                      <a:pt x="185530" y="2577901"/>
                      <a:pt x="272574" y="2571314"/>
                      <a:pt x="300251" y="2565779"/>
                    </a:cubicBezTo>
                    <a:cubicBezTo>
                      <a:pt x="337037" y="2558422"/>
                      <a:pt x="409433" y="2538483"/>
                      <a:pt x="409433" y="2538483"/>
                    </a:cubicBezTo>
                    <a:cubicBezTo>
                      <a:pt x="454926" y="2543032"/>
                      <a:pt x="507870" y="2526770"/>
                      <a:pt x="545911" y="2552131"/>
                    </a:cubicBezTo>
                    <a:cubicBezTo>
                      <a:pt x="565212" y="2564998"/>
                      <a:pt x="537889" y="2597866"/>
                      <a:pt x="532263" y="2620370"/>
                    </a:cubicBezTo>
                    <a:cubicBezTo>
                      <a:pt x="519079" y="2673107"/>
                      <a:pt x="524142" y="2657628"/>
                      <a:pt x="477672" y="2688608"/>
                    </a:cubicBezTo>
                    <a:cubicBezTo>
                      <a:pt x="464024" y="2679510"/>
                      <a:pt x="448327" y="2672911"/>
                      <a:pt x="436729" y="2661313"/>
                    </a:cubicBezTo>
                    <a:cubicBezTo>
                      <a:pt x="425131" y="2649715"/>
                      <a:pt x="416095" y="2635359"/>
                      <a:pt x="409433" y="2620370"/>
                    </a:cubicBezTo>
                    <a:cubicBezTo>
                      <a:pt x="390448" y="2577655"/>
                      <a:pt x="379832" y="2529259"/>
                      <a:pt x="368490" y="2483892"/>
                    </a:cubicBezTo>
                    <a:cubicBezTo>
                      <a:pt x="373039" y="2411104"/>
                      <a:pt x="360690" y="2335233"/>
                      <a:pt x="382138" y="2265528"/>
                    </a:cubicBezTo>
                    <a:cubicBezTo>
                      <a:pt x="387814" y="2247081"/>
                      <a:pt x="421542" y="2287232"/>
                      <a:pt x="423081" y="2306471"/>
                    </a:cubicBezTo>
                    <a:cubicBezTo>
                      <a:pt x="433510" y="2436837"/>
                      <a:pt x="429064" y="2544840"/>
                      <a:pt x="395786" y="2661313"/>
                    </a:cubicBezTo>
                    <a:cubicBezTo>
                      <a:pt x="391834" y="2675145"/>
                      <a:pt x="386687" y="2688608"/>
                      <a:pt x="382138" y="2702256"/>
                    </a:cubicBezTo>
                    <a:cubicBezTo>
                      <a:pt x="373039" y="2688608"/>
                      <a:pt x="362178" y="2675984"/>
                      <a:pt x="354842" y="2661313"/>
                    </a:cubicBezTo>
                    <a:cubicBezTo>
                      <a:pt x="310774" y="2573180"/>
                      <a:pt x="350677" y="2386289"/>
                      <a:pt x="354842" y="2347414"/>
                    </a:cubicBezTo>
                    <a:cubicBezTo>
                      <a:pt x="364823" y="2254260"/>
                      <a:pt x="370639" y="2255480"/>
                      <a:pt x="409433" y="2197289"/>
                    </a:cubicBezTo>
                    <a:cubicBezTo>
                      <a:pt x="450376" y="2201838"/>
                      <a:pt x="492298" y="2200946"/>
                      <a:pt x="532263" y="2210937"/>
                    </a:cubicBezTo>
                    <a:cubicBezTo>
                      <a:pt x="584849" y="2224084"/>
                      <a:pt x="568306" y="2242080"/>
                      <a:pt x="586854" y="2279176"/>
                    </a:cubicBezTo>
                    <a:cubicBezTo>
                      <a:pt x="594190" y="2293847"/>
                      <a:pt x="605051" y="2306471"/>
                      <a:pt x="614150" y="2320119"/>
                    </a:cubicBezTo>
                    <a:cubicBezTo>
                      <a:pt x="609601" y="2383809"/>
                      <a:pt x="607963" y="2447773"/>
                      <a:pt x="600502" y="2511188"/>
                    </a:cubicBezTo>
                    <a:cubicBezTo>
                      <a:pt x="598821" y="2525475"/>
                      <a:pt x="590806" y="2538299"/>
                      <a:pt x="586854" y="2552131"/>
                    </a:cubicBezTo>
                    <a:cubicBezTo>
                      <a:pt x="581701" y="2570166"/>
                      <a:pt x="578359" y="2588687"/>
                      <a:pt x="573206" y="2606722"/>
                    </a:cubicBezTo>
                    <a:cubicBezTo>
                      <a:pt x="569254" y="2620554"/>
                      <a:pt x="569731" y="2637493"/>
                      <a:pt x="559559" y="2647665"/>
                    </a:cubicBezTo>
                    <a:cubicBezTo>
                      <a:pt x="549386" y="2657838"/>
                      <a:pt x="532263" y="2656764"/>
                      <a:pt x="518615" y="2661313"/>
                    </a:cubicBezTo>
                    <a:cubicBezTo>
                      <a:pt x="514066" y="2647665"/>
                      <a:pt x="510019" y="2633840"/>
                      <a:pt x="504968" y="2620370"/>
                    </a:cubicBezTo>
                    <a:cubicBezTo>
                      <a:pt x="496366" y="2597431"/>
                      <a:pt x="484712" y="2575596"/>
                      <a:pt x="477672" y="2552131"/>
                    </a:cubicBezTo>
                    <a:cubicBezTo>
                      <a:pt x="471006" y="2529913"/>
                      <a:pt x="468573" y="2506638"/>
                      <a:pt x="464024" y="2483892"/>
                    </a:cubicBezTo>
                    <a:cubicBezTo>
                      <a:pt x="468573" y="2429301"/>
                      <a:pt x="470432" y="2374419"/>
                      <a:pt x="477672" y="2320119"/>
                    </a:cubicBezTo>
                    <a:cubicBezTo>
                      <a:pt x="479573" y="2305859"/>
                      <a:pt x="477213" y="2281997"/>
                      <a:pt x="491320" y="2279176"/>
                    </a:cubicBezTo>
                    <a:cubicBezTo>
                      <a:pt x="511270" y="2275186"/>
                      <a:pt x="527714" y="2297373"/>
                      <a:pt x="545911" y="2306471"/>
                    </a:cubicBezTo>
                    <a:cubicBezTo>
                      <a:pt x="591546" y="2443373"/>
                      <a:pt x="505743" y="2192402"/>
                      <a:pt x="600502" y="2429301"/>
                    </a:cubicBezTo>
                    <a:cubicBezTo>
                      <a:pt x="615476" y="2466736"/>
                      <a:pt x="622604" y="2548265"/>
                      <a:pt x="627797" y="2579426"/>
                    </a:cubicBezTo>
                    <a:cubicBezTo>
                      <a:pt x="631610" y="2602307"/>
                      <a:pt x="636896" y="2624919"/>
                      <a:pt x="641445" y="2647665"/>
                    </a:cubicBezTo>
                    <a:cubicBezTo>
                      <a:pt x="636896" y="2743199"/>
                      <a:pt x="648545" y="2840903"/>
                      <a:pt x="627797" y="2934268"/>
                    </a:cubicBezTo>
                    <a:cubicBezTo>
                      <a:pt x="623610" y="2953109"/>
                      <a:pt x="596430" y="2910083"/>
                      <a:pt x="586854" y="2893325"/>
                    </a:cubicBezTo>
                    <a:cubicBezTo>
                      <a:pt x="577548" y="2877039"/>
                      <a:pt x="578359" y="2856769"/>
                      <a:pt x="573206" y="2838734"/>
                    </a:cubicBezTo>
                    <a:cubicBezTo>
                      <a:pt x="569254" y="2824902"/>
                      <a:pt x="564108" y="2811439"/>
                      <a:pt x="559559" y="2797791"/>
                    </a:cubicBezTo>
                    <a:cubicBezTo>
                      <a:pt x="564108" y="2729552"/>
                      <a:pt x="565654" y="2661046"/>
                      <a:pt x="573206" y="2593074"/>
                    </a:cubicBezTo>
                    <a:cubicBezTo>
                      <a:pt x="574795" y="2578776"/>
                      <a:pt x="577644" y="2563183"/>
                      <a:pt x="586854" y="2552131"/>
                    </a:cubicBezTo>
                    <a:cubicBezTo>
                      <a:pt x="601416" y="2534657"/>
                      <a:pt x="622936" y="2524409"/>
                      <a:pt x="641445" y="2511188"/>
                    </a:cubicBezTo>
                    <a:cubicBezTo>
                      <a:pt x="654792" y="2501654"/>
                      <a:pt x="668740" y="2492991"/>
                      <a:pt x="682388" y="2483892"/>
                    </a:cubicBezTo>
                    <a:cubicBezTo>
                      <a:pt x="691487" y="2470244"/>
                      <a:pt x="693600" y="2446166"/>
                      <a:pt x="709684" y="2442949"/>
                    </a:cubicBezTo>
                    <a:cubicBezTo>
                      <a:pt x="725768" y="2439732"/>
                      <a:pt x="747930" y="2454065"/>
                      <a:pt x="750627" y="2470244"/>
                    </a:cubicBezTo>
                    <a:cubicBezTo>
                      <a:pt x="758143" y="2515341"/>
                      <a:pt x="743932" y="2561534"/>
                      <a:pt x="736980" y="2606722"/>
                    </a:cubicBezTo>
                    <a:cubicBezTo>
                      <a:pt x="732944" y="2632959"/>
                      <a:pt x="714439" y="2670205"/>
                      <a:pt x="696036" y="2688608"/>
                    </a:cubicBezTo>
                    <a:cubicBezTo>
                      <a:pt x="684438" y="2700206"/>
                      <a:pt x="668741" y="2706805"/>
                      <a:pt x="655093" y="2715904"/>
                    </a:cubicBezTo>
                    <a:cubicBezTo>
                      <a:pt x="632347" y="2711355"/>
                      <a:pt x="605730" y="2715739"/>
                      <a:pt x="586854" y="2702256"/>
                    </a:cubicBezTo>
                    <a:cubicBezTo>
                      <a:pt x="570299" y="2690431"/>
                      <a:pt x="567573" y="2666365"/>
                      <a:pt x="559559" y="2647665"/>
                    </a:cubicBezTo>
                    <a:cubicBezTo>
                      <a:pt x="547811" y="2620252"/>
                      <a:pt x="539189" y="2579836"/>
                      <a:pt x="532263" y="2552131"/>
                    </a:cubicBezTo>
                    <a:cubicBezTo>
                      <a:pt x="536812" y="2479343"/>
                      <a:pt x="534537" y="2405805"/>
                      <a:pt x="545911" y="2333767"/>
                    </a:cubicBezTo>
                    <a:cubicBezTo>
                      <a:pt x="548469" y="2317565"/>
                      <a:pt x="565871" y="2307494"/>
                      <a:pt x="573206" y="2292823"/>
                    </a:cubicBezTo>
                    <a:cubicBezTo>
                      <a:pt x="579640" y="2279956"/>
                      <a:pt x="576682" y="2262052"/>
                      <a:pt x="586854" y="2251880"/>
                    </a:cubicBezTo>
                    <a:cubicBezTo>
                      <a:pt x="610051" y="2228683"/>
                      <a:pt x="641445" y="2215486"/>
                      <a:pt x="668741" y="2197289"/>
                    </a:cubicBezTo>
                    <a:cubicBezTo>
                      <a:pt x="721653" y="2162014"/>
                      <a:pt x="694124" y="2175181"/>
                      <a:pt x="750627" y="2156346"/>
                    </a:cubicBezTo>
                    <a:cubicBezTo>
                      <a:pt x="791570" y="2160895"/>
                      <a:pt x="837186" y="2150463"/>
                      <a:pt x="873457" y="2169994"/>
                    </a:cubicBezTo>
                    <a:cubicBezTo>
                      <a:pt x="902341" y="2185547"/>
                      <a:pt x="928048" y="2251880"/>
                      <a:pt x="928048" y="2251880"/>
                    </a:cubicBezTo>
                    <a:cubicBezTo>
                      <a:pt x="923499" y="2311020"/>
                      <a:pt x="924151" y="2370793"/>
                      <a:pt x="914400" y="2429301"/>
                    </a:cubicBezTo>
                    <a:cubicBezTo>
                      <a:pt x="910373" y="2453466"/>
                      <a:pt x="898836" y="2476033"/>
                      <a:pt x="887105" y="2497540"/>
                    </a:cubicBezTo>
                    <a:cubicBezTo>
                      <a:pt x="871396" y="2526339"/>
                      <a:pt x="850711" y="2552131"/>
                      <a:pt x="832514" y="2579426"/>
                    </a:cubicBezTo>
                    <a:cubicBezTo>
                      <a:pt x="823415" y="2593074"/>
                      <a:pt x="818866" y="2611271"/>
                      <a:pt x="805218" y="2620370"/>
                    </a:cubicBezTo>
                    <a:lnTo>
                      <a:pt x="764275" y="2647665"/>
                    </a:lnTo>
                    <a:cubicBezTo>
                      <a:pt x="746078" y="2643116"/>
                      <a:pt x="722947" y="2647280"/>
                      <a:pt x="709684" y="2634017"/>
                    </a:cubicBezTo>
                    <a:cubicBezTo>
                      <a:pt x="696421" y="2620754"/>
                      <a:pt x="696036" y="2598183"/>
                      <a:pt x="696036" y="2579426"/>
                    </a:cubicBezTo>
                    <a:cubicBezTo>
                      <a:pt x="696036" y="2483783"/>
                      <a:pt x="699122" y="2387881"/>
                      <a:pt x="709684" y="2292823"/>
                    </a:cubicBezTo>
                    <a:cubicBezTo>
                      <a:pt x="720624" y="2194361"/>
                      <a:pt x="725322" y="2227476"/>
                      <a:pt x="777923" y="2183641"/>
                    </a:cubicBezTo>
                    <a:cubicBezTo>
                      <a:pt x="846076" y="2126846"/>
                      <a:pt x="787857" y="2153035"/>
                      <a:pt x="859809" y="2129050"/>
                    </a:cubicBezTo>
                    <a:cubicBezTo>
                      <a:pt x="917293" y="2137262"/>
                      <a:pt x="966892" y="2124851"/>
                      <a:pt x="996287" y="2183641"/>
                    </a:cubicBezTo>
                    <a:cubicBezTo>
                      <a:pt x="1006661" y="2204389"/>
                      <a:pt x="1004719" y="2229277"/>
                      <a:pt x="1009935" y="2251880"/>
                    </a:cubicBezTo>
                    <a:cubicBezTo>
                      <a:pt x="1018370" y="2288433"/>
                      <a:pt x="1037230" y="2361062"/>
                      <a:pt x="1037230" y="2361062"/>
                    </a:cubicBezTo>
                    <a:cubicBezTo>
                      <a:pt x="1031460" y="2430308"/>
                      <a:pt x="1038524" y="2501455"/>
                      <a:pt x="1009935" y="2565779"/>
                    </a:cubicBezTo>
                    <a:cubicBezTo>
                      <a:pt x="997541" y="2593666"/>
                      <a:pt x="980728" y="2619495"/>
                      <a:pt x="968991" y="2647665"/>
                    </a:cubicBezTo>
                    <a:cubicBezTo>
                      <a:pt x="925264" y="2752609"/>
                      <a:pt x="972047" y="2709319"/>
                      <a:pt x="900753" y="2756847"/>
                    </a:cubicBezTo>
                    <a:cubicBezTo>
                      <a:pt x="882556" y="2752298"/>
                      <a:pt x="859425" y="2756463"/>
                      <a:pt x="846162" y="2743200"/>
                    </a:cubicBezTo>
                    <a:cubicBezTo>
                      <a:pt x="828839" y="2725877"/>
                      <a:pt x="826613" y="2698202"/>
                      <a:pt x="818866" y="2674961"/>
                    </a:cubicBezTo>
                    <a:cubicBezTo>
                      <a:pt x="809227" y="2646045"/>
                      <a:pt x="796981" y="2579180"/>
                      <a:pt x="791571" y="2552131"/>
                    </a:cubicBezTo>
                    <a:cubicBezTo>
                      <a:pt x="796120" y="2465695"/>
                      <a:pt x="797382" y="2379023"/>
                      <a:pt x="805218" y="2292823"/>
                    </a:cubicBezTo>
                    <a:cubicBezTo>
                      <a:pt x="806520" y="2278496"/>
                      <a:pt x="815377" y="2265836"/>
                      <a:pt x="818866" y="2251880"/>
                    </a:cubicBezTo>
                    <a:cubicBezTo>
                      <a:pt x="824492" y="2229376"/>
                      <a:pt x="824369" y="2205361"/>
                      <a:pt x="832514" y="2183641"/>
                    </a:cubicBezTo>
                    <a:cubicBezTo>
                      <a:pt x="840907" y="2161260"/>
                      <a:pt x="883051" y="2113556"/>
                      <a:pt x="900753" y="2101755"/>
                    </a:cubicBezTo>
                    <a:cubicBezTo>
                      <a:pt x="912501" y="2093923"/>
                      <a:pt x="989006" y="2076279"/>
                      <a:pt x="996287" y="2074459"/>
                    </a:cubicBezTo>
                    <a:cubicBezTo>
                      <a:pt x="1009935" y="2079008"/>
                      <a:pt x="1027058" y="2077935"/>
                      <a:pt x="1037230" y="2088107"/>
                    </a:cubicBezTo>
                    <a:cubicBezTo>
                      <a:pt x="1061507" y="2112384"/>
                      <a:pt x="1095356" y="2191719"/>
                      <a:pt x="1105469" y="2224585"/>
                    </a:cubicBezTo>
                    <a:cubicBezTo>
                      <a:pt x="1116501" y="2260440"/>
                      <a:pt x="1115988" y="2300213"/>
                      <a:pt x="1132765" y="2333767"/>
                    </a:cubicBezTo>
                    <a:lnTo>
                      <a:pt x="1160060" y="2388358"/>
                    </a:lnTo>
                    <a:cubicBezTo>
                      <a:pt x="1155511" y="2474794"/>
                      <a:pt x="1154248" y="2561465"/>
                      <a:pt x="1146412" y="2647665"/>
                    </a:cubicBezTo>
                    <a:cubicBezTo>
                      <a:pt x="1145110" y="2661992"/>
                      <a:pt x="1142937" y="2678436"/>
                      <a:pt x="1132765" y="2688608"/>
                    </a:cubicBezTo>
                    <a:cubicBezTo>
                      <a:pt x="1122592" y="2698781"/>
                      <a:pt x="1105469" y="2697707"/>
                      <a:pt x="1091821" y="2702256"/>
                    </a:cubicBezTo>
                    <a:cubicBezTo>
                      <a:pt x="1073624" y="2693158"/>
                      <a:pt x="1052859" y="2687985"/>
                      <a:pt x="1037230" y="2674961"/>
                    </a:cubicBezTo>
                    <a:cubicBezTo>
                      <a:pt x="1020698" y="2661184"/>
                      <a:pt x="989923" y="2593994"/>
                      <a:pt x="982639" y="2579426"/>
                    </a:cubicBezTo>
                    <a:cubicBezTo>
                      <a:pt x="991738" y="2438399"/>
                      <a:pt x="993612" y="2296720"/>
                      <a:pt x="1009935" y="2156346"/>
                    </a:cubicBezTo>
                    <a:cubicBezTo>
                      <a:pt x="1016434" y="2100452"/>
                      <a:pt x="1033084" y="2045956"/>
                      <a:pt x="1050878" y="1992573"/>
                    </a:cubicBezTo>
                    <a:cubicBezTo>
                      <a:pt x="1055427" y="1978925"/>
                      <a:pt x="1057539" y="1964205"/>
                      <a:pt x="1064526" y="1951629"/>
                    </a:cubicBezTo>
                    <a:cubicBezTo>
                      <a:pt x="1080458" y="1922952"/>
                      <a:pt x="1119117" y="1869743"/>
                      <a:pt x="1119117" y="1869743"/>
                    </a:cubicBezTo>
                    <a:cubicBezTo>
                      <a:pt x="1132765" y="1874292"/>
                      <a:pt x="1154896" y="1869964"/>
                      <a:pt x="1160060" y="1883391"/>
                    </a:cubicBezTo>
                    <a:cubicBezTo>
                      <a:pt x="1179927" y="1935046"/>
                      <a:pt x="1187356" y="2047164"/>
                      <a:pt x="1187356" y="2047164"/>
                    </a:cubicBezTo>
                    <a:cubicBezTo>
                      <a:pt x="1176421" y="2375200"/>
                      <a:pt x="1195421" y="2344001"/>
                      <a:pt x="1160060" y="2538483"/>
                    </a:cubicBezTo>
                    <a:cubicBezTo>
                      <a:pt x="1155910" y="2561306"/>
                      <a:pt x="1152785" y="2584418"/>
                      <a:pt x="1146412" y="2606722"/>
                    </a:cubicBezTo>
                    <a:cubicBezTo>
                      <a:pt x="1134556" y="2648219"/>
                      <a:pt x="1105469" y="2729552"/>
                      <a:pt x="1105469" y="2729552"/>
                    </a:cubicBezTo>
                    <a:cubicBezTo>
                      <a:pt x="1087752" y="2853565"/>
                      <a:pt x="1101993" y="2794572"/>
                      <a:pt x="1064526" y="2906973"/>
                    </a:cubicBezTo>
                    <a:lnTo>
                      <a:pt x="1050878" y="2947916"/>
                    </a:lnTo>
                    <a:cubicBezTo>
                      <a:pt x="1032681" y="2920620"/>
                      <a:pt x="1008904" y="2896311"/>
                      <a:pt x="996287" y="2866029"/>
                    </a:cubicBezTo>
                    <a:cubicBezTo>
                      <a:pt x="985644" y="2840486"/>
                      <a:pt x="987739" y="2811341"/>
                      <a:pt x="982639" y="2784143"/>
                    </a:cubicBezTo>
                    <a:cubicBezTo>
                      <a:pt x="944050" y="2578333"/>
                      <a:pt x="963322" y="2719469"/>
                      <a:pt x="941696" y="2524835"/>
                    </a:cubicBezTo>
                    <a:cubicBezTo>
                      <a:pt x="950794" y="2351963"/>
                      <a:pt x="957476" y="2178948"/>
                      <a:pt x="968991" y="2006220"/>
                    </a:cubicBezTo>
                    <a:cubicBezTo>
                      <a:pt x="977631" y="1876616"/>
                      <a:pt x="980585" y="1946200"/>
                      <a:pt x="1009935" y="1828800"/>
                    </a:cubicBezTo>
                    <a:cubicBezTo>
                      <a:pt x="1021187" y="1783792"/>
                      <a:pt x="1022559" y="1736335"/>
                      <a:pt x="1037230" y="1692322"/>
                    </a:cubicBezTo>
                    <a:cubicBezTo>
                      <a:pt x="1041779" y="1678674"/>
                      <a:pt x="1046926" y="1665211"/>
                      <a:pt x="1050878" y="1651379"/>
                    </a:cubicBezTo>
                    <a:cubicBezTo>
                      <a:pt x="1092133" y="1506991"/>
                      <a:pt x="1026952" y="1709509"/>
                      <a:pt x="1091821" y="1514901"/>
                    </a:cubicBezTo>
                    <a:cubicBezTo>
                      <a:pt x="1096370" y="1501253"/>
                      <a:pt x="1095297" y="1484131"/>
                      <a:pt x="1105469" y="1473958"/>
                    </a:cubicBezTo>
                    <a:lnTo>
                      <a:pt x="1146412" y="1433014"/>
                    </a:lnTo>
                    <a:cubicBezTo>
                      <a:pt x="1160060" y="1442113"/>
                      <a:pt x="1175757" y="1448711"/>
                      <a:pt x="1187356" y="1460310"/>
                    </a:cubicBezTo>
                    <a:cubicBezTo>
                      <a:pt x="1198954" y="1471908"/>
                      <a:pt x="1207316" y="1486582"/>
                      <a:pt x="1214651" y="1501253"/>
                    </a:cubicBezTo>
                    <a:cubicBezTo>
                      <a:pt x="1271216" y="1614382"/>
                      <a:pt x="1220151" y="1527734"/>
                      <a:pt x="1255594" y="1610435"/>
                    </a:cubicBezTo>
                    <a:cubicBezTo>
                      <a:pt x="1263608" y="1629135"/>
                      <a:pt x="1273791" y="1646829"/>
                      <a:pt x="1282890" y="1665026"/>
                    </a:cubicBezTo>
                    <a:cubicBezTo>
                      <a:pt x="1287439" y="1687772"/>
                      <a:pt x="1293011" y="1710338"/>
                      <a:pt x="1296538" y="1733265"/>
                    </a:cubicBezTo>
                    <a:cubicBezTo>
                      <a:pt x="1318585" y="1876567"/>
                      <a:pt x="1295994" y="1799868"/>
                      <a:pt x="1323833" y="1883391"/>
                    </a:cubicBezTo>
                    <a:cubicBezTo>
                      <a:pt x="1337687" y="1994219"/>
                      <a:pt x="1339383" y="2024194"/>
                      <a:pt x="1364777" y="2142698"/>
                    </a:cubicBezTo>
                    <a:cubicBezTo>
                      <a:pt x="1367791" y="2156765"/>
                      <a:pt x="1374472" y="2169809"/>
                      <a:pt x="1378424" y="2183641"/>
                    </a:cubicBezTo>
                    <a:cubicBezTo>
                      <a:pt x="1383577" y="2201676"/>
                      <a:pt x="1387523" y="2220035"/>
                      <a:pt x="1392072" y="2238232"/>
                    </a:cubicBezTo>
                    <a:cubicBezTo>
                      <a:pt x="1387523" y="2370160"/>
                      <a:pt x="1389697" y="2502493"/>
                      <a:pt x="1378424" y="2634017"/>
                    </a:cubicBezTo>
                    <a:cubicBezTo>
                      <a:pt x="1375967" y="2662684"/>
                      <a:pt x="1367089" y="2691964"/>
                      <a:pt x="1351129" y="2715904"/>
                    </a:cubicBezTo>
                    <a:lnTo>
                      <a:pt x="1323833" y="2756847"/>
                    </a:lnTo>
                    <a:cubicBezTo>
                      <a:pt x="1319284" y="2770495"/>
                      <a:pt x="1316620" y="2784924"/>
                      <a:pt x="1310186" y="2797791"/>
                    </a:cubicBezTo>
                    <a:cubicBezTo>
                      <a:pt x="1257268" y="2903628"/>
                      <a:pt x="1303550" y="2776756"/>
                      <a:pt x="1269242" y="2879677"/>
                    </a:cubicBezTo>
                    <a:cubicBezTo>
                      <a:pt x="1251045" y="2870579"/>
                      <a:pt x="1225434" y="2869634"/>
                      <a:pt x="1214651" y="2852382"/>
                    </a:cubicBezTo>
                    <a:cubicBezTo>
                      <a:pt x="1199985" y="2828916"/>
                      <a:pt x="1206430" y="2797630"/>
                      <a:pt x="1201003" y="2770495"/>
                    </a:cubicBezTo>
                    <a:cubicBezTo>
                      <a:pt x="1192778" y="2729367"/>
                      <a:pt x="1180603" y="2689036"/>
                      <a:pt x="1173708" y="2647665"/>
                    </a:cubicBezTo>
                    <a:cubicBezTo>
                      <a:pt x="1166936" y="2607030"/>
                      <a:pt x="1164873" y="2565748"/>
                      <a:pt x="1160060" y="2524835"/>
                    </a:cubicBezTo>
                    <a:cubicBezTo>
                      <a:pt x="1155775" y="2488409"/>
                      <a:pt x="1150961" y="2452047"/>
                      <a:pt x="1146412" y="2415653"/>
                    </a:cubicBezTo>
                    <a:cubicBezTo>
                      <a:pt x="1141863" y="2342865"/>
                      <a:pt x="1132765" y="2270219"/>
                      <a:pt x="1132765" y="2197289"/>
                    </a:cubicBezTo>
                    <a:cubicBezTo>
                      <a:pt x="1132765" y="1788471"/>
                      <a:pt x="1101747" y="1894557"/>
                      <a:pt x="1160060" y="1719617"/>
                    </a:cubicBezTo>
                    <a:cubicBezTo>
                      <a:pt x="1164765" y="1681977"/>
                      <a:pt x="1166317" y="1611570"/>
                      <a:pt x="1187356" y="1569492"/>
                    </a:cubicBezTo>
                    <a:cubicBezTo>
                      <a:pt x="1194691" y="1554821"/>
                      <a:pt x="1205553" y="1542197"/>
                      <a:pt x="1214651" y="1528549"/>
                    </a:cubicBezTo>
                    <a:cubicBezTo>
                      <a:pt x="1247236" y="1541583"/>
                      <a:pt x="1296574" y="1555881"/>
                      <a:pt x="1323833" y="1583140"/>
                    </a:cubicBezTo>
                    <a:cubicBezTo>
                      <a:pt x="1335431" y="1594738"/>
                      <a:pt x="1340454" y="1611629"/>
                      <a:pt x="1351129" y="1624083"/>
                    </a:cubicBezTo>
                    <a:cubicBezTo>
                      <a:pt x="1367877" y="1643622"/>
                      <a:pt x="1387523" y="1660477"/>
                      <a:pt x="1405720" y="1678674"/>
                    </a:cubicBezTo>
                    <a:cubicBezTo>
                      <a:pt x="1436735" y="1740705"/>
                      <a:pt x="1434173" y="1731803"/>
                      <a:pt x="1460311" y="1801504"/>
                    </a:cubicBezTo>
                    <a:cubicBezTo>
                      <a:pt x="1465362" y="1814974"/>
                      <a:pt x="1467525" y="1829580"/>
                      <a:pt x="1473959" y="1842447"/>
                    </a:cubicBezTo>
                    <a:cubicBezTo>
                      <a:pt x="1481294" y="1857118"/>
                      <a:pt x="1492561" y="1869482"/>
                      <a:pt x="1501254" y="1883391"/>
                    </a:cubicBezTo>
                    <a:cubicBezTo>
                      <a:pt x="1515313" y="1905885"/>
                      <a:pt x="1528549" y="1928883"/>
                      <a:pt x="1542197" y="1951629"/>
                    </a:cubicBezTo>
                    <a:cubicBezTo>
                      <a:pt x="1564421" y="2051635"/>
                      <a:pt x="1596788" y="2180654"/>
                      <a:pt x="1596788" y="2279176"/>
                    </a:cubicBezTo>
                    <a:cubicBezTo>
                      <a:pt x="1596788" y="2502275"/>
                      <a:pt x="1585676" y="2725405"/>
                      <a:pt x="1569493" y="2947916"/>
                    </a:cubicBezTo>
                    <a:cubicBezTo>
                      <a:pt x="1567406" y="2976612"/>
                      <a:pt x="1551295" y="3002507"/>
                      <a:pt x="1542197" y="3029803"/>
                    </a:cubicBezTo>
                    <a:cubicBezTo>
                      <a:pt x="1542195" y="3029808"/>
                      <a:pt x="1514905" y="3111685"/>
                      <a:pt x="1514902" y="3111689"/>
                    </a:cubicBezTo>
                    <a:lnTo>
                      <a:pt x="1487606" y="3152632"/>
                    </a:lnTo>
                    <a:cubicBezTo>
                      <a:pt x="1469409" y="3134435"/>
                      <a:pt x="1442913" y="3121796"/>
                      <a:pt x="1433015" y="3098041"/>
                    </a:cubicBezTo>
                    <a:cubicBezTo>
                      <a:pt x="1418909" y="3064185"/>
                      <a:pt x="1425398" y="3025037"/>
                      <a:pt x="1419368" y="2988859"/>
                    </a:cubicBezTo>
                    <a:cubicBezTo>
                      <a:pt x="1411741" y="2943097"/>
                      <a:pt x="1401171" y="2897874"/>
                      <a:pt x="1392072" y="2852382"/>
                    </a:cubicBezTo>
                    <a:cubicBezTo>
                      <a:pt x="1387523" y="2802340"/>
                      <a:pt x="1383973" y="2752197"/>
                      <a:pt x="1378424" y="2702256"/>
                    </a:cubicBezTo>
                    <a:cubicBezTo>
                      <a:pt x="1374872" y="2670285"/>
                      <a:pt x="1368767" y="2638642"/>
                      <a:pt x="1364777" y="2606722"/>
                    </a:cubicBezTo>
                    <a:cubicBezTo>
                      <a:pt x="1359667" y="2565845"/>
                      <a:pt x="1355678" y="2524835"/>
                      <a:pt x="1351129" y="2483892"/>
                    </a:cubicBezTo>
                    <a:cubicBezTo>
                      <a:pt x="1355678" y="2379259"/>
                      <a:pt x="1357315" y="2274459"/>
                      <a:pt x="1364777" y="2169994"/>
                    </a:cubicBezTo>
                    <a:cubicBezTo>
                      <a:pt x="1366430" y="2146856"/>
                      <a:pt x="1372321" y="2124134"/>
                      <a:pt x="1378424" y="2101755"/>
                    </a:cubicBezTo>
                    <a:cubicBezTo>
                      <a:pt x="1385994" y="2073997"/>
                      <a:pt x="1381780" y="2035828"/>
                      <a:pt x="1405720" y="2019868"/>
                    </a:cubicBezTo>
                    <a:cubicBezTo>
                      <a:pt x="1507379" y="1952096"/>
                      <a:pt x="1382517" y="2039203"/>
                      <a:pt x="1487606" y="1951629"/>
                    </a:cubicBezTo>
                    <a:cubicBezTo>
                      <a:pt x="1500207" y="1941128"/>
                      <a:pt x="1516952" y="1935932"/>
                      <a:pt x="1528550" y="1924334"/>
                    </a:cubicBezTo>
                    <a:cubicBezTo>
                      <a:pt x="1549148" y="1903736"/>
                      <a:pt x="1563959" y="1878017"/>
                      <a:pt x="1583141" y="1856095"/>
                    </a:cubicBezTo>
                    <a:cubicBezTo>
                      <a:pt x="1656700" y="1772028"/>
                      <a:pt x="1595516" y="1858004"/>
                      <a:pt x="1651380" y="1774208"/>
                    </a:cubicBezTo>
                    <a:cubicBezTo>
                      <a:pt x="1663397" y="1738156"/>
                      <a:pt x="1684420" y="1663112"/>
                      <a:pt x="1719618" y="1651379"/>
                    </a:cubicBezTo>
                    <a:lnTo>
                      <a:pt x="1760562" y="1637731"/>
                    </a:lnTo>
                    <a:cubicBezTo>
                      <a:pt x="1778759" y="1683223"/>
                      <a:pt x="1809743" y="1725511"/>
                      <a:pt x="1815153" y="1774208"/>
                    </a:cubicBezTo>
                    <a:cubicBezTo>
                      <a:pt x="1819702" y="1815151"/>
                      <a:pt x="1823690" y="1856161"/>
                      <a:pt x="1828800" y="1897038"/>
                    </a:cubicBezTo>
                    <a:cubicBezTo>
                      <a:pt x="1832790" y="1928958"/>
                      <a:pt x="1839398" y="1960550"/>
                      <a:pt x="1842448" y="1992573"/>
                    </a:cubicBezTo>
                    <a:cubicBezTo>
                      <a:pt x="1848502" y="2056137"/>
                      <a:pt x="1851547" y="2119952"/>
                      <a:pt x="1856096" y="2183641"/>
                    </a:cubicBezTo>
                    <a:cubicBezTo>
                      <a:pt x="1851547" y="2420202"/>
                      <a:pt x="1853032" y="2656957"/>
                      <a:pt x="1842448" y="2893325"/>
                    </a:cubicBezTo>
                    <a:cubicBezTo>
                      <a:pt x="1839369" y="2962099"/>
                      <a:pt x="1824889" y="3029890"/>
                      <a:pt x="1815153" y="3098041"/>
                    </a:cubicBezTo>
                    <a:cubicBezTo>
                      <a:pt x="1775848" y="3373176"/>
                      <a:pt x="1796943" y="3175521"/>
                      <a:pt x="1774209" y="3425588"/>
                    </a:cubicBezTo>
                    <a:cubicBezTo>
                      <a:pt x="1769660" y="3557516"/>
                      <a:pt x="1784599" y="3691573"/>
                      <a:pt x="1760562" y="3821373"/>
                    </a:cubicBezTo>
                    <a:cubicBezTo>
                      <a:pt x="1756857" y="3841378"/>
                      <a:pt x="1721418" y="3807317"/>
                      <a:pt x="1705971" y="3794077"/>
                    </a:cubicBezTo>
                    <a:cubicBezTo>
                      <a:pt x="1688701" y="3779274"/>
                      <a:pt x="1676730" y="3758991"/>
                      <a:pt x="1665027" y="3739486"/>
                    </a:cubicBezTo>
                    <a:cubicBezTo>
                      <a:pt x="1632090" y="3684591"/>
                      <a:pt x="1587383" y="3572236"/>
                      <a:pt x="1569493" y="3521122"/>
                    </a:cubicBezTo>
                    <a:cubicBezTo>
                      <a:pt x="1513596" y="3361415"/>
                      <a:pt x="1539450" y="3410502"/>
                      <a:pt x="1501254" y="3248167"/>
                    </a:cubicBezTo>
                    <a:cubicBezTo>
                      <a:pt x="1493668" y="3215928"/>
                      <a:pt x="1480782" y="3185041"/>
                      <a:pt x="1473959" y="3152632"/>
                    </a:cubicBezTo>
                    <a:cubicBezTo>
                      <a:pt x="1392957" y="2767873"/>
                      <a:pt x="1477243" y="3111176"/>
                      <a:pt x="1433015" y="2934268"/>
                    </a:cubicBezTo>
                    <a:cubicBezTo>
                      <a:pt x="1437564" y="2788692"/>
                      <a:pt x="1438802" y="2642975"/>
                      <a:pt x="1446663" y="2497540"/>
                    </a:cubicBezTo>
                    <a:cubicBezTo>
                      <a:pt x="1448171" y="2469648"/>
                      <a:pt x="1486217" y="2327066"/>
                      <a:pt x="1487606" y="2320119"/>
                    </a:cubicBezTo>
                    <a:cubicBezTo>
                      <a:pt x="1493015" y="2293074"/>
                      <a:pt x="1505264" y="2226202"/>
                      <a:pt x="1514902" y="2197289"/>
                    </a:cubicBezTo>
                    <a:cubicBezTo>
                      <a:pt x="1522649" y="2174048"/>
                      <a:pt x="1535157" y="2152515"/>
                      <a:pt x="1542197" y="2129050"/>
                    </a:cubicBezTo>
                    <a:cubicBezTo>
                      <a:pt x="1548862" y="2106831"/>
                      <a:pt x="1548509" y="2082817"/>
                      <a:pt x="1555845" y="2060811"/>
                    </a:cubicBezTo>
                    <a:cubicBezTo>
                      <a:pt x="1562279" y="2041510"/>
                      <a:pt x="1575127" y="2024920"/>
                      <a:pt x="1583141" y="2006220"/>
                    </a:cubicBezTo>
                    <a:cubicBezTo>
                      <a:pt x="1588808" y="1992997"/>
                      <a:pt x="1591121" y="1978500"/>
                      <a:pt x="1596788" y="1965277"/>
                    </a:cubicBezTo>
                    <a:cubicBezTo>
                      <a:pt x="1604802" y="1946577"/>
                      <a:pt x="1616940" y="1929736"/>
                      <a:pt x="1624084" y="1910686"/>
                    </a:cubicBezTo>
                    <a:cubicBezTo>
                      <a:pt x="1630670" y="1893123"/>
                      <a:pt x="1634053" y="1874488"/>
                      <a:pt x="1637732" y="1856095"/>
                    </a:cubicBezTo>
                    <a:cubicBezTo>
                      <a:pt x="1643159" y="1828960"/>
                      <a:pt x="1641103" y="1799901"/>
                      <a:pt x="1651380" y="1774208"/>
                    </a:cubicBezTo>
                    <a:cubicBezTo>
                      <a:pt x="1659828" y="1753089"/>
                      <a:pt x="1678675" y="1737814"/>
                      <a:pt x="1692323" y="1719617"/>
                    </a:cubicBezTo>
                    <a:cubicBezTo>
                      <a:pt x="1720606" y="1549924"/>
                      <a:pt x="1686922" y="1725773"/>
                      <a:pt x="1733266" y="1555844"/>
                    </a:cubicBezTo>
                    <a:cubicBezTo>
                      <a:pt x="1739369" y="1533465"/>
                      <a:pt x="1740249" y="1509824"/>
                      <a:pt x="1746914" y="1487606"/>
                    </a:cubicBezTo>
                    <a:cubicBezTo>
                      <a:pt x="1753954" y="1464141"/>
                      <a:pt x="1767004" y="1442782"/>
                      <a:pt x="1774209" y="1419367"/>
                    </a:cubicBezTo>
                    <a:cubicBezTo>
                      <a:pt x="1819498" y="1272178"/>
                      <a:pt x="1786501" y="1356557"/>
                      <a:pt x="1815153" y="1241946"/>
                    </a:cubicBezTo>
                    <a:cubicBezTo>
                      <a:pt x="1818642" y="1227990"/>
                      <a:pt x="1824848" y="1214835"/>
                      <a:pt x="1828800" y="1201003"/>
                    </a:cubicBezTo>
                    <a:cubicBezTo>
                      <a:pt x="1838336" y="1167624"/>
                      <a:pt x="1853527" y="1088851"/>
                      <a:pt x="1869744" y="1064525"/>
                    </a:cubicBezTo>
                    <a:cubicBezTo>
                      <a:pt x="1878842" y="1050877"/>
                      <a:pt x="1884231" y="1033828"/>
                      <a:pt x="1897039" y="1023582"/>
                    </a:cubicBezTo>
                    <a:cubicBezTo>
                      <a:pt x="1908273" y="1014595"/>
                      <a:pt x="1924335" y="1014483"/>
                      <a:pt x="1937983" y="1009934"/>
                    </a:cubicBezTo>
                    <a:cubicBezTo>
                      <a:pt x="1947081" y="1028131"/>
                      <a:pt x="1959432" y="1045038"/>
                      <a:pt x="1965278" y="1064525"/>
                    </a:cubicBezTo>
                    <a:cubicBezTo>
                      <a:pt x="1972944" y="1090077"/>
                      <a:pt x="1981711" y="1185681"/>
                      <a:pt x="1992574" y="1214650"/>
                    </a:cubicBezTo>
                    <a:cubicBezTo>
                      <a:pt x="1998333" y="1230008"/>
                      <a:pt x="2010771" y="1241946"/>
                      <a:pt x="2019869" y="1255594"/>
                    </a:cubicBezTo>
                    <a:cubicBezTo>
                      <a:pt x="2024418" y="1291988"/>
                      <a:pt x="2029232" y="1328350"/>
                      <a:pt x="2033517" y="1364776"/>
                    </a:cubicBezTo>
                    <a:cubicBezTo>
                      <a:pt x="2038330" y="1405689"/>
                      <a:pt x="2042055" y="1446729"/>
                      <a:pt x="2047165" y="1487606"/>
                    </a:cubicBezTo>
                    <a:cubicBezTo>
                      <a:pt x="2051155" y="1519526"/>
                      <a:pt x="2056263" y="1551295"/>
                      <a:pt x="2060812" y="1583140"/>
                    </a:cubicBezTo>
                    <a:cubicBezTo>
                      <a:pt x="2056263" y="1860644"/>
                      <a:pt x="2054466" y="2138207"/>
                      <a:pt x="2047165" y="2415653"/>
                    </a:cubicBezTo>
                    <a:cubicBezTo>
                      <a:pt x="2039087" y="2722604"/>
                      <a:pt x="2053771" y="2537004"/>
                      <a:pt x="2019869" y="2661313"/>
                    </a:cubicBezTo>
                    <a:cubicBezTo>
                      <a:pt x="2009998" y="2697505"/>
                      <a:pt x="1992574" y="2770495"/>
                      <a:pt x="1992574" y="2770495"/>
                    </a:cubicBezTo>
                    <a:cubicBezTo>
                      <a:pt x="1988025" y="2815988"/>
                      <a:pt x="1984969" y="2861655"/>
                      <a:pt x="1978926" y="2906973"/>
                    </a:cubicBezTo>
                    <a:cubicBezTo>
                      <a:pt x="1968520" y="2985014"/>
                      <a:pt x="1968853" y="2955874"/>
                      <a:pt x="1951630" y="3016155"/>
                    </a:cubicBezTo>
                    <a:cubicBezTo>
                      <a:pt x="1946477" y="3034190"/>
                      <a:pt x="1943914" y="3052952"/>
                      <a:pt x="1937983" y="3070746"/>
                    </a:cubicBezTo>
                    <a:cubicBezTo>
                      <a:pt x="1906239" y="3165979"/>
                      <a:pt x="1919062" y="3110343"/>
                      <a:pt x="1883391" y="3193576"/>
                    </a:cubicBezTo>
                    <a:cubicBezTo>
                      <a:pt x="1849488" y="3272683"/>
                      <a:pt x="1894906" y="3196777"/>
                      <a:pt x="1842448" y="3275462"/>
                    </a:cubicBezTo>
                    <a:cubicBezTo>
                      <a:pt x="1819702" y="3266364"/>
                      <a:pt x="1792419" y="3264556"/>
                      <a:pt x="1774209" y="3248167"/>
                    </a:cubicBezTo>
                    <a:cubicBezTo>
                      <a:pt x="1747344" y="3223988"/>
                      <a:pt x="1666632" y="3091762"/>
                      <a:pt x="1651380" y="3057098"/>
                    </a:cubicBezTo>
                    <a:cubicBezTo>
                      <a:pt x="1615995" y="2976678"/>
                      <a:pt x="1555845" y="2811438"/>
                      <a:pt x="1555845" y="2811438"/>
                    </a:cubicBezTo>
                    <a:cubicBezTo>
                      <a:pt x="1553138" y="2787075"/>
                      <a:pt x="1528550" y="2569889"/>
                      <a:pt x="1528550" y="2552131"/>
                    </a:cubicBezTo>
                    <a:cubicBezTo>
                      <a:pt x="1528550" y="2365556"/>
                      <a:pt x="1535026" y="2179010"/>
                      <a:pt x="1542197" y="1992573"/>
                    </a:cubicBezTo>
                    <a:cubicBezTo>
                      <a:pt x="1544128" y="1942362"/>
                      <a:pt x="1550296" y="1892388"/>
                      <a:pt x="1555845" y="1842447"/>
                    </a:cubicBezTo>
                    <a:cubicBezTo>
                      <a:pt x="1561565" y="1790967"/>
                      <a:pt x="1571267" y="1730129"/>
                      <a:pt x="1583141" y="1678674"/>
                    </a:cubicBezTo>
                    <a:cubicBezTo>
                      <a:pt x="1591576" y="1642121"/>
                      <a:pt x="1598573" y="1605081"/>
                      <a:pt x="1610436" y="1569492"/>
                    </a:cubicBezTo>
                    <a:cubicBezTo>
                      <a:pt x="1614985" y="1555844"/>
                      <a:pt x="1617650" y="1541416"/>
                      <a:pt x="1624084" y="1528549"/>
                    </a:cubicBezTo>
                    <a:cubicBezTo>
                      <a:pt x="1631420" y="1513878"/>
                      <a:pt x="1640879" y="1500207"/>
                      <a:pt x="1651380" y="1487606"/>
                    </a:cubicBezTo>
                    <a:cubicBezTo>
                      <a:pt x="1663736" y="1472779"/>
                      <a:pt x="1679967" y="1461490"/>
                      <a:pt x="1692323" y="1446662"/>
                    </a:cubicBezTo>
                    <a:cubicBezTo>
                      <a:pt x="1702823" y="1434061"/>
                      <a:pt x="1707274" y="1416520"/>
                      <a:pt x="1719618" y="1405719"/>
                    </a:cubicBezTo>
                    <a:cubicBezTo>
                      <a:pt x="1744306" y="1384117"/>
                      <a:pt x="1770383" y="1361502"/>
                      <a:pt x="1801505" y="1351128"/>
                    </a:cubicBezTo>
                    <a:lnTo>
                      <a:pt x="1883391" y="1323832"/>
                    </a:lnTo>
                    <a:cubicBezTo>
                      <a:pt x="1901588" y="1328381"/>
                      <a:pt x="1923867" y="1325128"/>
                      <a:pt x="1937983" y="1337480"/>
                    </a:cubicBezTo>
                    <a:cubicBezTo>
                      <a:pt x="1962671" y="1359082"/>
                      <a:pt x="1992574" y="1419367"/>
                      <a:pt x="1992574" y="1419367"/>
                    </a:cubicBezTo>
                    <a:cubicBezTo>
                      <a:pt x="1997123" y="1446662"/>
                      <a:pt x="1997470" y="1475001"/>
                      <a:pt x="2006221" y="1501253"/>
                    </a:cubicBezTo>
                    <a:cubicBezTo>
                      <a:pt x="2059706" y="1661709"/>
                      <a:pt x="2012360" y="1432317"/>
                      <a:pt x="2047165" y="1583140"/>
                    </a:cubicBezTo>
                    <a:cubicBezTo>
                      <a:pt x="2061586" y="1645631"/>
                      <a:pt x="2077749" y="1734170"/>
                      <a:pt x="2088108" y="1801504"/>
                    </a:cubicBezTo>
                    <a:cubicBezTo>
                      <a:pt x="2092999" y="1833298"/>
                      <a:pt x="2096468" y="1865308"/>
                      <a:pt x="2101756" y="1897038"/>
                    </a:cubicBezTo>
                    <a:cubicBezTo>
                      <a:pt x="2105569" y="1919919"/>
                      <a:pt x="2111254" y="1942454"/>
                      <a:pt x="2115403" y="1965277"/>
                    </a:cubicBezTo>
                    <a:cubicBezTo>
                      <a:pt x="2120353" y="1992503"/>
                      <a:pt x="2123624" y="2020029"/>
                      <a:pt x="2129051" y="2047164"/>
                    </a:cubicBezTo>
                    <a:cubicBezTo>
                      <a:pt x="2132730" y="2065557"/>
                      <a:pt x="2139344" y="2083301"/>
                      <a:pt x="2142699" y="2101755"/>
                    </a:cubicBezTo>
                    <a:cubicBezTo>
                      <a:pt x="2148453" y="2133404"/>
                      <a:pt x="2151798" y="2165444"/>
                      <a:pt x="2156347" y="2197289"/>
                    </a:cubicBezTo>
                    <a:cubicBezTo>
                      <a:pt x="2151798" y="2392907"/>
                      <a:pt x="2151018" y="2588649"/>
                      <a:pt x="2142699" y="2784143"/>
                    </a:cubicBezTo>
                    <a:cubicBezTo>
                      <a:pt x="2141902" y="2802883"/>
                      <a:pt x="2133120" y="2820424"/>
                      <a:pt x="2129051" y="2838734"/>
                    </a:cubicBezTo>
                    <a:cubicBezTo>
                      <a:pt x="2124019" y="2861378"/>
                      <a:pt x="2121029" y="2884469"/>
                      <a:pt x="2115403" y="2906973"/>
                    </a:cubicBezTo>
                    <a:cubicBezTo>
                      <a:pt x="2111914" y="2920929"/>
                      <a:pt x="2104877" y="2933873"/>
                      <a:pt x="2101756" y="2947916"/>
                    </a:cubicBezTo>
                    <a:cubicBezTo>
                      <a:pt x="2095753" y="2974929"/>
                      <a:pt x="2094111" y="3002790"/>
                      <a:pt x="2088108" y="3029803"/>
                    </a:cubicBezTo>
                    <a:cubicBezTo>
                      <a:pt x="2084987" y="3043846"/>
                      <a:pt x="2078412" y="3056914"/>
                      <a:pt x="2074460" y="3070746"/>
                    </a:cubicBezTo>
                    <a:cubicBezTo>
                      <a:pt x="2040178" y="3190730"/>
                      <a:pt x="2079892" y="3068093"/>
                      <a:pt x="2047165" y="3166280"/>
                    </a:cubicBezTo>
                    <a:cubicBezTo>
                      <a:pt x="2033517" y="3152632"/>
                      <a:pt x="2016451" y="3141704"/>
                      <a:pt x="2006221" y="3125337"/>
                    </a:cubicBezTo>
                    <a:cubicBezTo>
                      <a:pt x="1984619" y="3090774"/>
                      <a:pt x="1940731" y="2929780"/>
                      <a:pt x="1937983" y="2920620"/>
                    </a:cubicBezTo>
                    <a:cubicBezTo>
                      <a:pt x="1933434" y="2870578"/>
                      <a:pt x="1929335" y="2820494"/>
                      <a:pt x="1924335" y="2770495"/>
                    </a:cubicBezTo>
                    <a:cubicBezTo>
                      <a:pt x="1920236" y="2729504"/>
                      <a:pt x="1910687" y="2688860"/>
                      <a:pt x="1910687" y="2647665"/>
                    </a:cubicBezTo>
                    <a:cubicBezTo>
                      <a:pt x="1910687" y="2438350"/>
                      <a:pt x="1916442" y="2229034"/>
                      <a:pt x="1924335" y="2019868"/>
                    </a:cubicBezTo>
                    <a:cubicBezTo>
                      <a:pt x="1925548" y="1987723"/>
                      <a:pt x="1933092" y="1956128"/>
                      <a:pt x="1937983" y="1924334"/>
                    </a:cubicBezTo>
                    <a:cubicBezTo>
                      <a:pt x="1946231" y="1870721"/>
                      <a:pt x="1950808" y="1802327"/>
                      <a:pt x="1992574" y="1760561"/>
                    </a:cubicBezTo>
                    <a:cubicBezTo>
                      <a:pt x="2008658" y="1744477"/>
                      <a:pt x="2026820" y="1729789"/>
                      <a:pt x="2047165" y="1719617"/>
                    </a:cubicBezTo>
                    <a:cubicBezTo>
                      <a:pt x="2063942" y="1711229"/>
                      <a:pt x="2083559" y="1710519"/>
                      <a:pt x="2101756" y="1705970"/>
                    </a:cubicBezTo>
                    <a:cubicBezTo>
                      <a:pt x="2142699" y="1710519"/>
                      <a:pt x="2187083" y="1702570"/>
                      <a:pt x="2224586" y="1719617"/>
                    </a:cubicBezTo>
                    <a:cubicBezTo>
                      <a:pt x="2243107" y="1728036"/>
                      <a:pt x="2244738" y="1755159"/>
                      <a:pt x="2251881" y="1774208"/>
                    </a:cubicBezTo>
                    <a:cubicBezTo>
                      <a:pt x="2258467" y="1791771"/>
                      <a:pt x="2260376" y="1810764"/>
                      <a:pt x="2265529" y="1828800"/>
                    </a:cubicBezTo>
                    <a:cubicBezTo>
                      <a:pt x="2269481" y="1842632"/>
                      <a:pt x="2274628" y="1856095"/>
                      <a:pt x="2279177" y="1869743"/>
                    </a:cubicBezTo>
                    <a:cubicBezTo>
                      <a:pt x="2274628" y="2042615"/>
                      <a:pt x="2273382" y="2215605"/>
                      <a:pt x="2265529" y="2388358"/>
                    </a:cubicBezTo>
                    <a:cubicBezTo>
                      <a:pt x="2264272" y="2416001"/>
                      <a:pt x="2255538" y="2442815"/>
                      <a:pt x="2251881" y="2470244"/>
                    </a:cubicBezTo>
                    <a:cubicBezTo>
                      <a:pt x="2229448" y="2638492"/>
                      <a:pt x="2255177" y="2542244"/>
                      <a:pt x="2210938" y="2674961"/>
                    </a:cubicBezTo>
                    <a:lnTo>
                      <a:pt x="2197290" y="2715904"/>
                    </a:lnTo>
                    <a:lnTo>
                      <a:pt x="2183642" y="2756847"/>
                    </a:lnTo>
                    <a:cubicBezTo>
                      <a:pt x="2126510" y="2680670"/>
                      <a:pt x="2141516" y="2718907"/>
                      <a:pt x="2129051" y="2606722"/>
                    </a:cubicBezTo>
                    <a:cubicBezTo>
                      <a:pt x="2118953" y="2515842"/>
                      <a:pt x="2101756" y="2333767"/>
                      <a:pt x="2101756" y="2333767"/>
                    </a:cubicBezTo>
                    <a:cubicBezTo>
                      <a:pt x="2106305" y="2201839"/>
                      <a:pt x="2107651" y="2069761"/>
                      <a:pt x="2115403" y="1937982"/>
                    </a:cubicBezTo>
                    <a:cubicBezTo>
                      <a:pt x="2116353" y="1921827"/>
                      <a:pt x="2136667" y="1835259"/>
                      <a:pt x="2142699" y="1815152"/>
                    </a:cubicBezTo>
                    <a:cubicBezTo>
                      <a:pt x="2150967" y="1787593"/>
                      <a:pt x="2160896" y="1760561"/>
                      <a:pt x="2169994" y="1733265"/>
                    </a:cubicBezTo>
                    <a:cubicBezTo>
                      <a:pt x="2185935" y="1685441"/>
                      <a:pt x="2178582" y="1687160"/>
                      <a:pt x="2224586" y="1651379"/>
                    </a:cubicBezTo>
                    <a:cubicBezTo>
                      <a:pt x="2250481" y="1631239"/>
                      <a:pt x="2306472" y="1596788"/>
                      <a:pt x="2306472" y="1596788"/>
                    </a:cubicBezTo>
                    <a:cubicBezTo>
                      <a:pt x="2324669" y="1601337"/>
                      <a:pt x="2344777" y="1601129"/>
                      <a:pt x="2361063" y="1610435"/>
                    </a:cubicBezTo>
                    <a:cubicBezTo>
                      <a:pt x="2377821" y="1620011"/>
                      <a:pt x="2389650" y="1636552"/>
                      <a:pt x="2402006" y="1651379"/>
                    </a:cubicBezTo>
                    <a:cubicBezTo>
                      <a:pt x="2412507" y="1663980"/>
                      <a:pt x="2422640" y="1677333"/>
                      <a:pt x="2429302" y="1692322"/>
                    </a:cubicBezTo>
                    <a:cubicBezTo>
                      <a:pt x="2458138" y="1757202"/>
                      <a:pt x="2458801" y="1787432"/>
                      <a:pt x="2470245" y="1856095"/>
                    </a:cubicBezTo>
                    <a:cubicBezTo>
                      <a:pt x="2466533" y="1900644"/>
                      <a:pt x="2450586" y="2102889"/>
                      <a:pt x="2442950" y="2156346"/>
                    </a:cubicBezTo>
                    <a:cubicBezTo>
                      <a:pt x="2440297" y="2174915"/>
                      <a:pt x="2433851" y="2192740"/>
                      <a:pt x="2429302" y="2210937"/>
                    </a:cubicBezTo>
                    <a:cubicBezTo>
                      <a:pt x="2420203" y="2297373"/>
                      <a:pt x="2429489" y="2387790"/>
                      <a:pt x="2402006" y="2470244"/>
                    </a:cubicBezTo>
                    <a:cubicBezTo>
                      <a:pt x="2397457" y="2483892"/>
                      <a:pt x="2391480" y="2497144"/>
                      <a:pt x="2388359" y="2511188"/>
                    </a:cubicBezTo>
                    <a:cubicBezTo>
                      <a:pt x="2356337" y="2655289"/>
                      <a:pt x="2391784" y="2541855"/>
                      <a:pt x="2361063" y="2634017"/>
                    </a:cubicBezTo>
                    <a:cubicBezTo>
                      <a:pt x="2351965" y="2615820"/>
                      <a:pt x="2334264" y="2599765"/>
                      <a:pt x="2333768" y="2579426"/>
                    </a:cubicBezTo>
                    <a:cubicBezTo>
                      <a:pt x="2329300" y="2396221"/>
                      <a:pt x="2287610" y="2180422"/>
                      <a:pt x="2374711" y="2006220"/>
                    </a:cubicBezTo>
                    <a:cubicBezTo>
                      <a:pt x="2382046" y="1991549"/>
                      <a:pt x="2392908" y="1978925"/>
                      <a:pt x="2402006" y="1965277"/>
                    </a:cubicBezTo>
                    <a:cubicBezTo>
                      <a:pt x="2411105" y="1928883"/>
                      <a:pt x="2417439" y="1891684"/>
                      <a:pt x="2429302" y="1856095"/>
                    </a:cubicBezTo>
                    <a:cubicBezTo>
                      <a:pt x="2433851" y="1842447"/>
                      <a:pt x="2436516" y="1828019"/>
                      <a:pt x="2442950" y="1815152"/>
                    </a:cubicBezTo>
                    <a:cubicBezTo>
                      <a:pt x="2450285" y="1800481"/>
                      <a:pt x="2457901" y="1785009"/>
                      <a:pt x="2470245" y="1774208"/>
                    </a:cubicBezTo>
                    <a:cubicBezTo>
                      <a:pt x="2494933" y="1752605"/>
                      <a:pt x="2552132" y="1719617"/>
                      <a:pt x="2552132" y="1719617"/>
                    </a:cubicBezTo>
                    <a:cubicBezTo>
                      <a:pt x="2570329" y="1724166"/>
                      <a:pt x="2591116" y="1722860"/>
                      <a:pt x="2606723" y="1733265"/>
                    </a:cubicBezTo>
                    <a:cubicBezTo>
                      <a:pt x="2662852" y="1770685"/>
                      <a:pt x="2647469" y="1949068"/>
                      <a:pt x="2647666" y="1951629"/>
                    </a:cubicBezTo>
                    <a:cubicBezTo>
                      <a:pt x="2643117" y="2006220"/>
                      <a:pt x="2640419" y="2060998"/>
                      <a:pt x="2634018" y="2115403"/>
                    </a:cubicBezTo>
                    <a:cubicBezTo>
                      <a:pt x="2631308" y="2138441"/>
                      <a:pt x="2624184" y="2160760"/>
                      <a:pt x="2620371" y="2183641"/>
                    </a:cubicBezTo>
                    <a:cubicBezTo>
                      <a:pt x="2615083" y="2215372"/>
                      <a:pt x="2612478" y="2247527"/>
                      <a:pt x="2606723" y="2279176"/>
                    </a:cubicBezTo>
                    <a:cubicBezTo>
                      <a:pt x="2603368" y="2297630"/>
                      <a:pt x="2596159" y="2315265"/>
                      <a:pt x="2593075" y="2333767"/>
                    </a:cubicBezTo>
                    <a:cubicBezTo>
                      <a:pt x="2587045" y="2369945"/>
                      <a:pt x="2586186" y="2406900"/>
                      <a:pt x="2579427" y="2442949"/>
                    </a:cubicBezTo>
                    <a:cubicBezTo>
                      <a:pt x="2544160" y="2631040"/>
                      <a:pt x="2574688" y="2493373"/>
                      <a:pt x="2524836" y="2593074"/>
                    </a:cubicBezTo>
                    <a:cubicBezTo>
                      <a:pt x="2518402" y="2605941"/>
                      <a:pt x="2521360" y="2623845"/>
                      <a:pt x="2511188" y="2634017"/>
                    </a:cubicBezTo>
                    <a:cubicBezTo>
                      <a:pt x="2501016" y="2644189"/>
                      <a:pt x="2483893" y="2643116"/>
                      <a:pt x="2470245" y="2647665"/>
                    </a:cubicBezTo>
                    <a:cubicBezTo>
                      <a:pt x="2474794" y="2538483"/>
                      <a:pt x="2476107" y="2429118"/>
                      <a:pt x="2483893" y="2320119"/>
                    </a:cubicBezTo>
                    <a:cubicBezTo>
                      <a:pt x="2485229" y="2301410"/>
                      <a:pt x="2494457" y="2284030"/>
                      <a:pt x="2497541" y="2265528"/>
                    </a:cubicBezTo>
                    <a:cubicBezTo>
                      <a:pt x="2503571" y="2229350"/>
                      <a:pt x="2495487" y="2189493"/>
                      <a:pt x="2511188" y="2156346"/>
                    </a:cubicBezTo>
                    <a:cubicBezTo>
                      <a:pt x="2537677" y="2100426"/>
                      <a:pt x="2586048" y="2057705"/>
                      <a:pt x="2620371" y="2006220"/>
                    </a:cubicBezTo>
                    <a:cubicBezTo>
                      <a:pt x="2629469" y="1992572"/>
                      <a:pt x="2636068" y="1976875"/>
                      <a:pt x="2647666" y="1965277"/>
                    </a:cubicBezTo>
                    <a:cubicBezTo>
                      <a:pt x="2674122" y="1938821"/>
                      <a:pt x="2696253" y="1935434"/>
                      <a:pt x="2729553" y="1924334"/>
                    </a:cubicBezTo>
                    <a:cubicBezTo>
                      <a:pt x="2743201" y="1915235"/>
                      <a:pt x="2754583" y="1901016"/>
                      <a:pt x="2770496" y="1897038"/>
                    </a:cubicBezTo>
                    <a:cubicBezTo>
                      <a:pt x="2810461" y="1887047"/>
                      <a:pt x="2855823" y="1900438"/>
                      <a:pt x="2893326" y="1883391"/>
                    </a:cubicBezTo>
                    <a:cubicBezTo>
                      <a:pt x="2911847" y="1874972"/>
                      <a:pt x="2910154" y="1846246"/>
                      <a:pt x="2920621" y="1828800"/>
                    </a:cubicBezTo>
                    <a:cubicBezTo>
                      <a:pt x="2937499" y="1800670"/>
                      <a:pt x="2957015" y="1774209"/>
                      <a:pt x="2975212" y="1746913"/>
                    </a:cubicBezTo>
                    <a:cubicBezTo>
                      <a:pt x="2984311" y="1733265"/>
                      <a:pt x="2988860" y="1715069"/>
                      <a:pt x="3002508" y="1705970"/>
                    </a:cubicBezTo>
                    <a:lnTo>
                      <a:pt x="3043451" y="1678674"/>
                    </a:lnTo>
                    <a:cubicBezTo>
                      <a:pt x="3057099" y="1683223"/>
                      <a:pt x="3074222" y="1682150"/>
                      <a:pt x="3084394" y="1692322"/>
                    </a:cubicBezTo>
                    <a:cubicBezTo>
                      <a:pt x="3098780" y="1706708"/>
                      <a:pt x="3101596" y="1729249"/>
                      <a:pt x="3111690" y="1746913"/>
                    </a:cubicBezTo>
                    <a:cubicBezTo>
                      <a:pt x="3119828" y="1761154"/>
                      <a:pt x="3129887" y="1774208"/>
                      <a:pt x="3138986" y="1787856"/>
                    </a:cubicBezTo>
                    <a:cubicBezTo>
                      <a:pt x="3146130" y="1816431"/>
                      <a:pt x="3179929" y="1939297"/>
                      <a:pt x="3179929" y="1978925"/>
                    </a:cubicBezTo>
                    <a:cubicBezTo>
                      <a:pt x="3179929" y="2224242"/>
                      <a:pt x="3174702" y="2195540"/>
                      <a:pt x="3152633" y="2361062"/>
                    </a:cubicBezTo>
                    <a:cubicBezTo>
                      <a:pt x="3150194" y="2379352"/>
                      <a:pt x="3133970" y="2523359"/>
                      <a:pt x="3125338" y="2552131"/>
                    </a:cubicBezTo>
                    <a:cubicBezTo>
                      <a:pt x="3119492" y="2571618"/>
                      <a:pt x="3107141" y="2588525"/>
                      <a:pt x="3098042" y="2606722"/>
                    </a:cubicBezTo>
                    <a:cubicBezTo>
                      <a:pt x="3094262" y="2625623"/>
                      <a:pt x="3083860" y="2692301"/>
                      <a:pt x="3070747" y="2715904"/>
                    </a:cubicBezTo>
                    <a:cubicBezTo>
                      <a:pt x="3029936" y="2789365"/>
                      <a:pt x="3024947" y="2789001"/>
                      <a:pt x="2975212" y="2838734"/>
                    </a:cubicBezTo>
                    <a:cubicBezTo>
                      <a:pt x="2943367" y="2825086"/>
                      <a:pt x="2908505" y="2817009"/>
                      <a:pt x="2879678" y="2797791"/>
                    </a:cubicBezTo>
                    <a:cubicBezTo>
                      <a:pt x="2852912" y="2779947"/>
                      <a:pt x="2827707" y="2757303"/>
                      <a:pt x="2811439" y="2729552"/>
                    </a:cubicBezTo>
                    <a:cubicBezTo>
                      <a:pt x="2616200" y="2396497"/>
                      <a:pt x="2620042" y="2311599"/>
                      <a:pt x="2497541" y="1910686"/>
                    </a:cubicBezTo>
                    <a:cubicBezTo>
                      <a:pt x="2473823" y="1602362"/>
                      <a:pt x="2453689" y="1446942"/>
                      <a:pt x="2524836" y="1064525"/>
                    </a:cubicBezTo>
                    <a:cubicBezTo>
                      <a:pt x="2557469" y="889125"/>
                      <a:pt x="2656288" y="731944"/>
                      <a:pt x="2702257" y="559558"/>
                    </a:cubicBezTo>
                    <a:cubicBezTo>
                      <a:pt x="2763160" y="331170"/>
                      <a:pt x="2730618" y="420413"/>
                      <a:pt x="2784144" y="286603"/>
                    </a:cubicBezTo>
                    <a:cubicBezTo>
                      <a:pt x="2788693" y="263857"/>
                      <a:pt x="2792165" y="240868"/>
                      <a:pt x="2797791" y="218364"/>
                    </a:cubicBezTo>
                    <a:cubicBezTo>
                      <a:pt x="2801280" y="204407"/>
                      <a:pt x="2808318" y="191464"/>
                      <a:pt x="2811439" y="177420"/>
                    </a:cubicBezTo>
                    <a:cubicBezTo>
                      <a:pt x="2817442" y="150407"/>
                      <a:pt x="2819660" y="122668"/>
                      <a:pt x="2825087" y="95534"/>
                    </a:cubicBezTo>
                    <a:cubicBezTo>
                      <a:pt x="2833656" y="52691"/>
                      <a:pt x="2839375" y="39023"/>
                      <a:pt x="2852383" y="0"/>
                    </a:cubicBezTo>
                    <a:cubicBezTo>
                      <a:pt x="2900796" y="169448"/>
                      <a:pt x="2865583" y="23712"/>
                      <a:pt x="2893326" y="245659"/>
                    </a:cubicBezTo>
                    <a:cubicBezTo>
                      <a:pt x="2941836" y="633739"/>
                      <a:pt x="2900348" y="199685"/>
                      <a:pt x="2947917" y="627797"/>
                    </a:cubicBezTo>
                    <a:cubicBezTo>
                      <a:pt x="2957583" y="714786"/>
                      <a:pt x="2969984" y="917858"/>
                      <a:pt x="2975212" y="996286"/>
                    </a:cubicBezTo>
                    <a:cubicBezTo>
                      <a:pt x="2970663" y="1296537"/>
                      <a:pt x="2969678" y="1596862"/>
                      <a:pt x="2961565" y="1897038"/>
                    </a:cubicBezTo>
                    <a:cubicBezTo>
                      <a:pt x="2960126" y="1950268"/>
                      <a:pt x="2942145" y="2032973"/>
                      <a:pt x="2934269" y="2088107"/>
                    </a:cubicBezTo>
                    <a:cubicBezTo>
                      <a:pt x="2929082" y="2124416"/>
                      <a:pt x="2926651" y="2161111"/>
                      <a:pt x="2920621" y="2197289"/>
                    </a:cubicBezTo>
                    <a:cubicBezTo>
                      <a:pt x="2917472" y="2216182"/>
                      <a:pt x="2902178" y="2272169"/>
                      <a:pt x="2893326" y="2292823"/>
                    </a:cubicBezTo>
                    <a:cubicBezTo>
                      <a:pt x="2885312" y="2311523"/>
                      <a:pt x="2875129" y="2329217"/>
                      <a:pt x="2866030" y="2347414"/>
                    </a:cubicBezTo>
                    <a:cubicBezTo>
                      <a:pt x="2861481" y="2529384"/>
                      <a:pt x="2865052" y="2711739"/>
                      <a:pt x="2852383" y="2893325"/>
                    </a:cubicBezTo>
                    <a:cubicBezTo>
                      <a:pt x="2851241" y="2909688"/>
                      <a:pt x="2837895" y="2924021"/>
                      <a:pt x="2825087" y="2934268"/>
                    </a:cubicBezTo>
                    <a:cubicBezTo>
                      <a:pt x="2813853" y="2943255"/>
                      <a:pt x="2797792" y="2943367"/>
                      <a:pt x="2784144" y="2947916"/>
                    </a:cubicBezTo>
                    <a:cubicBezTo>
                      <a:pt x="2770496" y="2943367"/>
                      <a:pt x="2753373" y="2944441"/>
                      <a:pt x="2743200" y="2934268"/>
                    </a:cubicBezTo>
                    <a:cubicBezTo>
                      <a:pt x="2712426" y="2903494"/>
                      <a:pt x="2696320" y="2793627"/>
                      <a:pt x="2688609" y="2770495"/>
                    </a:cubicBezTo>
                    <a:cubicBezTo>
                      <a:pt x="2673115" y="2724012"/>
                      <a:pt x="2649512" y="2680500"/>
                      <a:pt x="2634018" y="2634017"/>
                    </a:cubicBezTo>
                    <a:cubicBezTo>
                      <a:pt x="2603301" y="2541864"/>
                      <a:pt x="2606025" y="2510622"/>
                      <a:pt x="2593075" y="2415653"/>
                    </a:cubicBezTo>
                    <a:cubicBezTo>
                      <a:pt x="2584382" y="2351907"/>
                      <a:pt x="2565780" y="2224585"/>
                      <a:pt x="2565780" y="2224585"/>
                    </a:cubicBezTo>
                    <a:cubicBezTo>
                      <a:pt x="2570329" y="2038065"/>
                      <a:pt x="2571323" y="1851425"/>
                      <a:pt x="2579427" y="1665026"/>
                    </a:cubicBezTo>
                    <a:cubicBezTo>
                      <a:pt x="2580435" y="1641851"/>
                      <a:pt x="2588043" y="1619432"/>
                      <a:pt x="2593075" y="1596788"/>
                    </a:cubicBezTo>
                    <a:cubicBezTo>
                      <a:pt x="2596573" y="1581046"/>
                      <a:pt x="2611252" y="1519491"/>
                      <a:pt x="2620371" y="1501253"/>
                    </a:cubicBezTo>
                    <a:cubicBezTo>
                      <a:pt x="2627706" y="1486582"/>
                      <a:pt x="2635065" y="1470811"/>
                      <a:pt x="2647666" y="1460310"/>
                    </a:cubicBezTo>
                    <a:cubicBezTo>
                      <a:pt x="2663295" y="1447285"/>
                      <a:pt x="2684060" y="1442113"/>
                      <a:pt x="2702257" y="1433014"/>
                    </a:cubicBezTo>
                    <a:cubicBezTo>
                      <a:pt x="2747750" y="1437563"/>
                      <a:pt x="2794030" y="1437082"/>
                      <a:pt x="2838735" y="1446662"/>
                    </a:cubicBezTo>
                    <a:cubicBezTo>
                      <a:pt x="2858628" y="1450925"/>
                      <a:pt x="2876074" y="1463175"/>
                      <a:pt x="2893326" y="1473958"/>
                    </a:cubicBezTo>
                    <a:cubicBezTo>
                      <a:pt x="2936690" y="1501061"/>
                      <a:pt x="2963693" y="1524192"/>
                      <a:pt x="2988860" y="1569492"/>
                    </a:cubicBezTo>
                    <a:cubicBezTo>
                      <a:pt x="3034817" y="1652214"/>
                      <a:pt x="3001261" y="1616209"/>
                      <a:pt x="3029803" y="1692322"/>
                    </a:cubicBezTo>
                    <a:cubicBezTo>
                      <a:pt x="3036947" y="1711372"/>
                      <a:pt x="3048000" y="1728716"/>
                      <a:pt x="3057099" y="1746913"/>
                    </a:cubicBezTo>
                    <a:cubicBezTo>
                      <a:pt x="3066197" y="1792406"/>
                      <a:pt x="3077833" y="1837464"/>
                      <a:pt x="3084394" y="1883391"/>
                    </a:cubicBezTo>
                    <a:cubicBezTo>
                      <a:pt x="3103229" y="2015234"/>
                      <a:pt x="3094052" y="1947005"/>
                      <a:pt x="3111690" y="2088107"/>
                    </a:cubicBezTo>
                    <a:cubicBezTo>
                      <a:pt x="3128908" y="2432456"/>
                      <a:pt x="3133660" y="2377705"/>
                      <a:pt x="3111690" y="2784143"/>
                    </a:cubicBezTo>
                    <a:cubicBezTo>
                      <a:pt x="3110992" y="2797062"/>
                      <a:pt x="3093885" y="2898473"/>
                      <a:pt x="3084394" y="2920620"/>
                    </a:cubicBezTo>
                    <a:cubicBezTo>
                      <a:pt x="3077933" y="2935696"/>
                      <a:pt x="3066197" y="2947916"/>
                      <a:pt x="3057099" y="2961564"/>
                    </a:cubicBezTo>
                    <a:cubicBezTo>
                      <a:pt x="2971870" y="2620652"/>
                      <a:pt x="3018243" y="2846428"/>
                      <a:pt x="3043451" y="2115403"/>
                    </a:cubicBezTo>
                    <a:cubicBezTo>
                      <a:pt x="3045298" y="2061834"/>
                      <a:pt x="3066845" y="2047817"/>
                      <a:pt x="3098042" y="2006220"/>
                    </a:cubicBezTo>
                    <a:cubicBezTo>
                      <a:pt x="3130052" y="1910192"/>
                      <a:pt x="3088387" y="2028750"/>
                      <a:pt x="3138986" y="1910686"/>
                    </a:cubicBezTo>
                    <a:cubicBezTo>
                      <a:pt x="3144653" y="1897463"/>
                      <a:pt x="3147582" y="1883213"/>
                      <a:pt x="3152633" y="1869743"/>
                    </a:cubicBezTo>
                    <a:cubicBezTo>
                      <a:pt x="3168583" y="1827211"/>
                      <a:pt x="3184670" y="1786382"/>
                      <a:pt x="3207224" y="1746913"/>
                    </a:cubicBezTo>
                    <a:cubicBezTo>
                      <a:pt x="3215362" y="1732672"/>
                      <a:pt x="3222922" y="1717568"/>
                      <a:pt x="3234520" y="1705970"/>
                    </a:cubicBezTo>
                    <a:cubicBezTo>
                      <a:pt x="3246118" y="1694372"/>
                      <a:pt x="3261815" y="1687773"/>
                      <a:pt x="3275463" y="1678674"/>
                    </a:cubicBezTo>
                    <a:cubicBezTo>
                      <a:pt x="3302759" y="1683223"/>
                      <a:pt x="3333160" y="1678883"/>
                      <a:pt x="3357350" y="1692322"/>
                    </a:cubicBezTo>
                    <a:cubicBezTo>
                      <a:pt x="3377234" y="1703369"/>
                      <a:pt x="3385072" y="1728404"/>
                      <a:pt x="3398293" y="1746913"/>
                    </a:cubicBezTo>
                    <a:cubicBezTo>
                      <a:pt x="3407827" y="1760260"/>
                      <a:pt x="3418926" y="1772867"/>
                      <a:pt x="3425588" y="1787856"/>
                    </a:cubicBezTo>
                    <a:cubicBezTo>
                      <a:pt x="3459051" y="1863148"/>
                      <a:pt x="3448183" y="1864589"/>
                      <a:pt x="3466532" y="1937982"/>
                    </a:cubicBezTo>
                    <a:cubicBezTo>
                      <a:pt x="3470021" y="1951938"/>
                      <a:pt x="3475631" y="1965277"/>
                      <a:pt x="3480180" y="1978925"/>
                    </a:cubicBezTo>
                    <a:cubicBezTo>
                      <a:pt x="3515140" y="2188693"/>
                      <a:pt x="3500353" y="2066780"/>
                      <a:pt x="3480180" y="2470244"/>
                    </a:cubicBezTo>
                    <a:cubicBezTo>
                      <a:pt x="3477897" y="2515907"/>
                      <a:pt x="3476112" y="2562017"/>
                      <a:pt x="3466532" y="2606722"/>
                    </a:cubicBezTo>
                    <a:cubicBezTo>
                      <a:pt x="3462269" y="2626615"/>
                      <a:pt x="3447250" y="2642613"/>
                      <a:pt x="3439236" y="2661313"/>
                    </a:cubicBezTo>
                    <a:cubicBezTo>
                      <a:pt x="3420143" y="2705862"/>
                      <a:pt x="3430623" y="2711584"/>
                      <a:pt x="3398293" y="2756847"/>
                    </a:cubicBezTo>
                    <a:cubicBezTo>
                      <a:pt x="3387075" y="2772553"/>
                      <a:pt x="3370998" y="2784143"/>
                      <a:pt x="3357350" y="2797791"/>
                    </a:cubicBezTo>
                    <a:cubicBezTo>
                      <a:pt x="3330054" y="2793242"/>
                      <a:pt x="3297981" y="2800227"/>
                      <a:pt x="3275463" y="2784143"/>
                    </a:cubicBezTo>
                    <a:cubicBezTo>
                      <a:pt x="3260200" y="2773241"/>
                      <a:pt x="3266750" y="2747648"/>
                      <a:pt x="3261815" y="2729552"/>
                    </a:cubicBezTo>
                    <a:cubicBezTo>
                      <a:pt x="3239454" y="2647559"/>
                      <a:pt x="3207549" y="2567723"/>
                      <a:pt x="3193577" y="2483892"/>
                    </a:cubicBezTo>
                    <a:cubicBezTo>
                      <a:pt x="3157275" y="2266084"/>
                      <a:pt x="3170877" y="2375272"/>
                      <a:pt x="3152633" y="2156346"/>
                    </a:cubicBezTo>
                    <a:cubicBezTo>
                      <a:pt x="3157182" y="1983474"/>
                      <a:pt x="3157855" y="1810457"/>
                      <a:pt x="3166281" y="1637731"/>
                    </a:cubicBezTo>
                    <a:cubicBezTo>
                      <a:pt x="3166982" y="1623362"/>
                      <a:pt x="3170942" y="1608022"/>
                      <a:pt x="3179929" y="1596788"/>
                    </a:cubicBezTo>
                    <a:cubicBezTo>
                      <a:pt x="3203492" y="1567334"/>
                      <a:pt x="3242681" y="1564040"/>
                      <a:pt x="3275463" y="1555844"/>
                    </a:cubicBezTo>
                    <a:cubicBezTo>
                      <a:pt x="3298209" y="1564943"/>
                      <a:pt x="3322286" y="1571242"/>
                      <a:pt x="3343702" y="1583140"/>
                    </a:cubicBezTo>
                    <a:cubicBezTo>
                      <a:pt x="3363586" y="1594187"/>
                      <a:pt x="3379784" y="1610862"/>
                      <a:pt x="3398293" y="1624083"/>
                    </a:cubicBezTo>
                    <a:cubicBezTo>
                      <a:pt x="3464794" y="1671584"/>
                      <a:pt x="3416460" y="1628604"/>
                      <a:pt x="3480180" y="1692322"/>
                    </a:cubicBezTo>
                    <a:cubicBezTo>
                      <a:pt x="3484729" y="1705970"/>
                      <a:pt x="3485465" y="1721559"/>
                      <a:pt x="3493827" y="1733265"/>
                    </a:cubicBezTo>
                    <a:cubicBezTo>
                      <a:pt x="3549796" y="1811622"/>
                      <a:pt x="3540658" y="1758688"/>
                      <a:pt x="3575714" y="1828800"/>
                    </a:cubicBezTo>
                    <a:cubicBezTo>
                      <a:pt x="3582148" y="1841667"/>
                      <a:pt x="3585577" y="1855864"/>
                      <a:pt x="3589362" y="1869743"/>
                    </a:cubicBezTo>
                    <a:cubicBezTo>
                      <a:pt x="3599233" y="1905935"/>
                      <a:pt x="3607559" y="1942531"/>
                      <a:pt x="3616657" y="1978925"/>
                    </a:cubicBezTo>
                    <a:cubicBezTo>
                      <a:pt x="3621206" y="1997122"/>
                      <a:pt x="3626626" y="2015123"/>
                      <a:pt x="3630305" y="2033516"/>
                    </a:cubicBezTo>
                    <a:cubicBezTo>
                      <a:pt x="3634854" y="2056262"/>
                      <a:pt x="3636618" y="2079749"/>
                      <a:pt x="3643953" y="2101755"/>
                    </a:cubicBezTo>
                    <a:cubicBezTo>
                      <a:pt x="3650387" y="2121056"/>
                      <a:pt x="3662150" y="2138149"/>
                      <a:pt x="3671248" y="2156346"/>
                    </a:cubicBezTo>
                    <a:cubicBezTo>
                      <a:pt x="3666699" y="2265528"/>
                      <a:pt x="3667960" y="2375107"/>
                      <a:pt x="3657600" y="2483892"/>
                    </a:cubicBezTo>
                    <a:cubicBezTo>
                      <a:pt x="3656236" y="2498213"/>
                      <a:pt x="3643953" y="2457335"/>
                      <a:pt x="3643953" y="2442949"/>
                    </a:cubicBezTo>
                    <a:cubicBezTo>
                      <a:pt x="3643953" y="2388169"/>
                      <a:pt x="3642551" y="2331848"/>
                      <a:pt x="3657600" y="2279176"/>
                    </a:cubicBezTo>
                    <a:cubicBezTo>
                      <a:pt x="3662106" y="2263404"/>
                      <a:pt x="3683873" y="2259216"/>
                      <a:pt x="3698544" y="2251880"/>
                    </a:cubicBezTo>
                    <a:cubicBezTo>
                      <a:pt x="3811555" y="2195374"/>
                      <a:pt x="3663089" y="2289164"/>
                      <a:pt x="3780430" y="2210937"/>
                    </a:cubicBezTo>
                    <a:cubicBezTo>
                      <a:pt x="3784979" y="2169994"/>
                      <a:pt x="3769361" y="2121063"/>
                      <a:pt x="3794078" y="2088107"/>
                    </a:cubicBezTo>
                    <a:cubicBezTo>
                      <a:pt x="3807996" y="2069550"/>
                      <a:pt x="3842177" y="2090246"/>
                      <a:pt x="3862317" y="2101755"/>
                    </a:cubicBezTo>
                    <a:cubicBezTo>
                      <a:pt x="3876558" y="2109893"/>
                      <a:pt x="3878014" y="2131100"/>
                      <a:pt x="3889612" y="2142698"/>
                    </a:cubicBezTo>
                    <a:cubicBezTo>
                      <a:pt x="3901211" y="2154297"/>
                      <a:pt x="3916908" y="2160895"/>
                      <a:pt x="3930556" y="2169994"/>
                    </a:cubicBezTo>
                    <a:cubicBezTo>
                      <a:pt x="3947244" y="2203370"/>
                      <a:pt x="3961032" y="2236590"/>
                      <a:pt x="3985147" y="2265528"/>
                    </a:cubicBezTo>
                    <a:cubicBezTo>
                      <a:pt x="3997503" y="2280355"/>
                      <a:pt x="4012442" y="2292823"/>
                      <a:pt x="4026090" y="2306471"/>
                    </a:cubicBezTo>
                    <a:cubicBezTo>
                      <a:pt x="4027246" y="2309938"/>
                      <a:pt x="4051916" y="2395916"/>
                      <a:pt x="4067033" y="2388358"/>
                    </a:cubicBezTo>
                    <a:cubicBezTo>
                      <a:pt x="4088945" y="2377402"/>
                      <a:pt x="4085230" y="2342865"/>
                      <a:pt x="4094329" y="2320119"/>
                    </a:cubicBezTo>
                    <a:cubicBezTo>
                      <a:pt x="4095290" y="2313395"/>
                      <a:pt x="4112792" y="2150191"/>
                      <a:pt x="4135272" y="2142698"/>
                    </a:cubicBezTo>
                    <a:lnTo>
                      <a:pt x="4176215" y="2129050"/>
                    </a:lnTo>
                    <a:cubicBezTo>
                      <a:pt x="4194412" y="2133599"/>
                      <a:pt x="4216690" y="2130346"/>
                      <a:pt x="4230806" y="2142698"/>
                    </a:cubicBezTo>
                    <a:cubicBezTo>
                      <a:pt x="4255494" y="2164301"/>
                      <a:pt x="4267200" y="2197289"/>
                      <a:pt x="4285397" y="2224585"/>
                    </a:cubicBezTo>
                    <a:cubicBezTo>
                      <a:pt x="4294496" y="2238233"/>
                      <a:pt x="4299045" y="2256430"/>
                      <a:pt x="4312693" y="2265528"/>
                    </a:cubicBezTo>
                    <a:lnTo>
                      <a:pt x="4394580" y="2320119"/>
                    </a:lnTo>
                    <a:cubicBezTo>
                      <a:pt x="4568333" y="2276680"/>
                      <a:pt x="4430414" y="2306471"/>
                      <a:pt x="4817660" y="2306471"/>
                    </a:cubicBezTo>
                  </a:path>
                </a:pathLst>
              </a:custGeom>
              <a:noFill/>
              <a:ln w="38100">
                <a:solidFill>
                  <a:srgbClr val="000066"/>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1" name="TextBox 40"/>
              <p:cNvSpPr txBox="1"/>
              <p:nvPr/>
            </p:nvSpPr>
            <p:spPr>
              <a:xfrm rot="16591293">
                <a:off x="2412470" y="2076278"/>
                <a:ext cx="872461" cy="287259"/>
              </a:xfrm>
              <a:prstGeom prst="rect">
                <a:avLst/>
              </a:prstGeom>
              <a:noFill/>
              <a:ln w="38100">
                <a:noFill/>
              </a:ln>
            </p:spPr>
            <p:txBody>
              <a:bodyPr wrap="none" rtlCol="0">
                <a:spAutoFit/>
              </a:bodyPr>
              <a:lstStyle/>
              <a:p>
                <a:r>
                  <a:rPr lang="en-US" sz="800" dirty="0">
                    <a:latin typeface="Arial Black" panose="020B0A04020102020204" pitchFamily="34" charset="0"/>
                  </a:rPr>
                  <a:t>Concept</a:t>
                </a:r>
              </a:p>
            </p:txBody>
          </p:sp>
          <p:sp>
            <p:nvSpPr>
              <p:cNvPr id="42" name="TextBox 41"/>
              <p:cNvSpPr txBox="1"/>
              <p:nvPr/>
            </p:nvSpPr>
            <p:spPr>
              <a:xfrm rot="16200000">
                <a:off x="3070478" y="2382240"/>
                <a:ext cx="975053" cy="287259"/>
              </a:xfrm>
              <a:prstGeom prst="rect">
                <a:avLst/>
              </a:prstGeom>
              <a:noFill/>
              <a:ln w="38100">
                <a:noFill/>
              </a:ln>
            </p:spPr>
            <p:txBody>
              <a:bodyPr wrap="none" rtlCol="0">
                <a:spAutoFit/>
              </a:bodyPr>
              <a:lstStyle/>
              <a:p>
                <a:r>
                  <a:rPr lang="en-US" sz="800" dirty="0">
                    <a:latin typeface="Arial Black" panose="020B0A04020102020204" pitchFamily="34" charset="0"/>
                  </a:rPr>
                  <a:t>Prototype</a:t>
                </a:r>
              </a:p>
            </p:txBody>
          </p:sp>
          <p:sp>
            <p:nvSpPr>
              <p:cNvPr id="47" name="Rectangle 46"/>
              <p:cNvSpPr/>
              <p:nvPr/>
            </p:nvSpPr>
            <p:spPr>
              <a:xfrm>
                <a:off x="10597464" y="3098592"/>
                <a:ext cx="1114977" cy="945527"/>
              </a:xfrm>
              <a:prstGeom prst="rect">
                <a:avLst/>
              </a:prstGeom>
              <a:solidFill>
                <a:srgbClr val="FFCC99"/>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lumMod val="95000"/>
                        <a:lumOff val="5000"/>
                      </a:schemeClr>
                    </a:solidFill>
                    <a:latin typeface="Arial Black" panose="020B0A04020102020204" pitchFamily="34" charset="0"/>
                  </a:rPr>
                  <a:t>Vibrant Digital</a:t>
                </a:r>
              </a:p>
              <a:p>
                <a:pPr algn="ctr"/>
                <a:r>
                  <a:rPr lang="en-US" sz="800" b="1" dirty="0">
                    <a:solidFill>
                      <a:schemeClr val="tx1">
                        <a:lumMod val="95000"/>
                        <a:lumOff val="5000"/>
                      </a:schemeClr>
                    </a:solidFill>
                    <a:latin typeface="Arial Black" panose="020B0A04020102020204" pitchFamily="34" charset="0"/>
                  </a:rPr>
                  <a:t>Enterprise</a:t>
                </a:r>
              </a:p>
            </p:txBody>
          </p:sp>
          <p:sp>
            <p:nvSpPr>
              <p:cNvPr id="50" name="Rectangle 49"/>
              <p:cNvSpPr/>
              <p:nvPr/>
            </p:nvSpPr>
            <p:spPr>
              <a:xfrm>
                <a:off x="4335651" y="3141017"/>
                <a:ext cx="1084685" cy="820997"/>
              </a:xfrm>
              <a:prstGeom prst="rect">
                <a:avLst/>
              </a:prstGeom>
              <a:solidFill>
                <a:srgbClr val="FFCC99"/>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lumMod val="95000"/>
                        <a:lumOff val="5000"/>
                      </a:schemeClr>
                    </a:solidFill>
                    <a:latin typeface="Arial Black" panose="020B0A04020102020204" pitchFamily="34" charset="0"/>
                  </a:rPr>
                  <a:t>Customer</a:t>
                </a:r>
              </a:p>
              <a:p>
                <a:pPr algn="ctr"/>
                <a:r>
                  <a:rPr lang="en-US" sz="800" b="1" dirty="0">
                    <a:solidFill>
                      <a:schemeClr val="tx1">
                        <a:lumMod val="95000"/>
                        <a:lumOff val="5000"/>
                      </a:schemeClr>
                    </a:solidFill>
                    <a:latin typeface="Arial Black" panose="020B0A04020102020204" pitchFamily="34" charset="0"/>
                  </a:rPr>
                  <a:t>Discovery</a:t>
                </a:r>
              </a:p>
            </p:txBody>
          </p:sp>
          <p:sp>
            <p:nvSpPr>
              <p:cNvPr id="64" name="TextBox 63"/>
              <p:cNvSpPr txBox="1"/>
              <p:nvPr/>
            </p:nvSpPr>
            <p:spPr>
              <a:xfrm>
                <a:off x="1078011" y="4351454"/>
                <a:ext cx="1373571" cy="461665"/>
              </a:xfrm>
              <a:prstGeom prst="rect">
                <a:avLst/>
              </a:prstGeom>
              <a:noFill/>
              <a:ln w="38100">
                <a:noFill/>
              </a:ln>
            </p:spPr>
            <p:txBody>
              <a:bodyPr wrap="square" rtlCol="0">
                <a:spAutoFit/>
              </a:bodyPr>
              <a:lstStyle/>
              <a:p>
                <a:pPr algn="ctr"/>
                <a:r>
                  <a:rPr lang="en-US" sz="800" b="1" dirty="0">
                    <a:latin typeface="Arial Black" panose="020B0A04020102020204" pitchFamily="34" charset="0"/>
                  </a:rPr>
                  <a:t>Fuzzy Front </a:t>
                </a:r>
              </a:p>
              <a:p>
                <a:pPr algn="ctr"/>
                <a:r>
                  <a:rPr lang="en-US" sz="800" b="1" dirty="0">
                    <a:latin typeface="Arial Black" panose="020B0A04020102020204" pitchFamily="34" charset="0"/>
                  </a:rPr>
                  <a:t>End of Design </a:t>
                </a:r>
              </a:p>
            </p:txBody>
          </p:sp>
          <p:sp>
            <p:nvSpPr>
              <p:cNvPr id="65" name="TextBox 64"/>
              <p:cNvSpPr txBox="1"/>
              <p:nvPr/>
            </p:nvSpPr>
            <p:spPr>
              <a:xfrm rot="20241945">
                <a:off x="2262642" y="5010552"/>
                <a:ext cx="1933855" cy="451405"/>
              </a:xfrm>
              <a:prstGeom prst="rect">
                <a:avLst/>
              </a:prstGeom>
              <a:noFill/>
              <a:ln w="38100">
                <a:noFill/>
              </a:ln>
            </p:spPr>
            <p:txBody>
              <a:bodyPr wrap="square" rtlCol="0">
                <a:spAutoFit/>
              </a:bodyPr>
              <a:lstStyle/>
              <a:p>
                <a:pPr algn="ctr">
                  <a:spcBef>
                    <a:spcPts val="450"/>
                  </a:spcBef>
                </a:pPr>
                <a:r>
                  <a:rPr lang="en-US" sz="800" b="1" dirty="0">
                    <a:latin typeface="Arial Black" panose="020B0A04020102020204" pitchFamily="34" charset="0"/>
                  </a:rPr>
                  <a:t>Back End of Digital Entrepreneurship </a:t>
                </a:r>
              </a:p>
            </p:txBody>
          </p:sp>
          <p:sp>
            <p:nvSpPr>
              <p:cNvPr id="45" name="TextBox 44"/>
              <p:cNvSpPr txBox="1"/>
              <p:nvPr/>
            </p:nvSpPr>
            <p:spPr>
              <a:xfrm>
                <a:off x="5064621" y="4227725"/>
                <a:ext cx="853225" cy="287259"/>
              </a:xfrm>
              <a:prstGeom prst="rect">
                <a:avLst/>
              </a:prstGeom>
              <a:noFill/>
              <a:ln w="38100">
                <a:solidFill>
                  <a:schemeClr val="tx1"/>
                </a:solidFill>
              </a:ln>
            </p:spPr>
            <p:txBody>
              <a:bodyPr wrap="none" rtlCol="0">
                <a:spAutoFit/>
              </a:bodyPr>
              <a:lstStyle/>
              <a:p>
                <a:r>
                  <a:rPr lang="en-US" sz="800" dirty="0">
                    <a:latin typeface="Arial Black" panose="020B0A04020102020204" pitchFamily="34" charset="0"/>
                  </a:rPr>
                  <a:t>Pivoting</a:t>
                </a:r>
              </a:p>
            </p:txBody>
          </p:sp>
          <p:sp>
            <p:nvSpPr>
              <p:cNvPr id="46" name="Curved Down Arrow 45"/>
              <p:cNvSpPr/>
              <p:nvPr/>
            </p:nvSpPr>
            <p:spPr>
              <a:xfrm>
                <a:off x="4416549" y="2770623"/>
                <a:ext cx="916407" cy="339125"/>
              </a:xfrm>
              <a:prstGeom prst="curvedDownArrow">
                <a:avLst/>
              </a:prstGeom>
              <a:solidFill>
                <a:srgbClr val="006600"/>
              </a:solidFill>
              <a:ln w="381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57" name="Curved Down Arrow 56"/>
              <p:cNvSpPr/>
              <p:nvPr/>
            </p:nvSpPr>
            <p:spPr>
              <a:xfrm>
                <a:off x="10613010" y="2916510"/>
                <a:ext cx="792121" cy="199940"/>
              </a:xfrm>
              <a:prstGeom prst="curvedDownArrow">
                <a:avLst/>
              </a:prstGeom>
              <a:solidFill>
                <a:srgbClr val="006600"/>
              </a:solidFill>
              <a:ln w="381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58" name="Curved Down Arrow 57"/>
              <p:cNvSpPr/>
              <p:nvPr/>
            </p:nvSpPr>
            <p:spPr>
              <a:xfrm>
                <a:off x="5584968" y="2770623"/>
                <a:ext cx="900210" cy="375101"/>
              </a:xfrm>
              <a:prstGeom prst="curvedDownArrow">
                <a:avLst/>
              </a:prstGeom>
              <a:solidFill>
                <a:srgbClr val="006600"/>
              </a:solidFill>
              <a:ln w="381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63" name="Curved Down Arrow 62"/>
              <p:cNvSpPr/>
              <p:nvPr/>
            </p:nvSpPr>
            <p:spPr>
              <a:xfrm>
                <a:off x="6858872" y="2843507"/>
                <a:ext cx="837805" cy="339699"/>
              </a:xfrm>
              <a:prstGeom prst="curvedDownArrow">
                <a:avLst/>
              </a:prstGeom>
              <a:solidFill>
                <a:srgbClr val="006600"/>
              </a:solidFill>
              <a:ln w="381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66" name="Curved Down Arrow 65"/>
              <p:cNvSpPr/>
              <p:nvPr/>
            </p:nvSpPr>
            <p:spPr>
              <a:xfrm flipH="1" flipV="1">
                <a:off x="10662539" y="3972218"/>
                <a:ext cx="727900" cy="198534"/>
              </a:xfrm>
              <a:prstGeom prst="curvedDownArrow">
                <a:avLst/>
              </a:prstGeom>
              <a:solidFill>
                <a:srgbClr val="006600"/>
              </a:solidFill>
              <a:ln w="381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68" name="Curved Down Arrow 67"/>
              <p:cNvSpPr/>
              <p:nvPr/>
            </p:nvSpPr>
            <p:spPr>
              <a:xfrm flipH="1" flipV="1">
                <a:off x="6830488" y="4055472"/>
                <a:ext cx="885806" cy="343713"/>
              </a:xfrm>
              <a:prstGeom prst="curvedDownArrow">
                <a:avLst>
                  <a:gd name="adj1" fmla="val 17060"/>
                  <a:gd name="adj2" fmla="val 58130"/>
                  <a:gd name="adj3" fmla="val 25000"/>
                </a:avLst>
              </a:prstGeom>
              <a:solidFill>
                <a:srgbClr val="006600"/>
              </a:solidFill>
              <a:ln w="381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69" name="Curved Down Arrow 68"/>
              <p:cNvSpPr/>
              <p:nvPr/>
            </p:nvSpPr>
            <p:spPr>
              <a:xfrm flipH="1" flipV="1">
                <a:off x="5556848" y="3960197"/>
                <a:ext cx="914903" cy="356592"/>
              </a:xfrm>
              <a:prstGeom prst="curvedDownArrow">
                <a:avLst>
                  <a:gd name="adj1" fmla="val 25000"/>
                  <a:gd name="adj2" fmla="val 50000"/>
                  <a:gd name="adj3" fmla="val 36661"/>
                </a:avLst>
              </a:prstGeom>
              <a:solidFill>
                <a:srgbClr val="006600"/>
              </a:solidFill>
              <a:ln w="381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70" name="Curved Down Arrow 69"/>
              <p:cNvSpPr/>
              <p:nvPr/>
            </p:nvSpPr>
            <p:spPr>
              <a:xfrm flipH="1" flipV="1">
                <a:off x="4480299" y="3932798"/>
                <a:ext cx="852977" cy="303785"/>
              </a:xfrm>
              <a:prstGeom prst="curvedDownArrow">
                <a:avLst/>
              </a:prstGeom>
              <a:solidFill>
                <a:srgbClr val="006600"/>
              </a:solidFill>
              <a:ln w="381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71" name="TextBox 70"/>
              <p:cNvSpPr txBox="1"/>
              <p:nvPr/>
            </p:nvSpPr>
            <p:spPr>
              <a:xfrm rot="680612">
                <a:off x="3718525" y="1556052"/>
                <a:ext cx="6164768" cy="348813"/>
              </a:xfrm>
              <a:prstGeom prst="rect">
                <a:avLst/>
              </a:prstGeom>
              <a:noFill/>
              <a:ln w="38100">
                <a:noFill/>
              </a:ln>
            </p:spPr>
            <p:txBody>
              <a:bodyPr wrap="square" rtlCol="0">
                <a:spAutoFit/>
              </a:bodyPr>
              <a:lstStyle/>
              <a:p>
                <a:pPr algn="r"/>
                <a:r>
                  <a:rPr lang="en-US" sz="1100" b="1" dirty="0">
                    <a:latin typeface="Arial Black" panose="020B0A04020102020204" pitchFamily="34" charset="0"/>
                  </a:rPr>
                  <a:t>The Iterative  Front End of Digital Entrepreneurship </a:t>
                </a:r>
              </a:p>
            </p:txBody>
          </p:sp>
          <p:cxnSp>
            <p:nvCxnSpPr>
              <p:cNvPr id="52" name="Straight Arrow Connector 51"/>
              <p:cNvCxnSpPr/>
              <p:nvPr/>
            </p:nvCxnSpPr>
            <p:spPr>
              <a:xfrm>
                <a:off x="223550" y="315158"/>
                <a:ext cx="3702720" cy="1871755"/>
              </a:xfrm>
              <a:prstGeom prst="straightConnector1">
                <a:avLst/>
              </a:prstGeom>
              <a:ln w="38100">
                <a:solidFill>
                  <a:srgbClr val="0066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223553" y="4788187"/>
                <a:ext cx="3064831" cy="1577726"/>
              </a:xfrm>
              <a:prstGeom prst="line">
                <a:avLst/>
              </a:prstGeom>
              <a:ln w="38100">
                <a:solidFill>
                  <a:srgbClr val="00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5" name="Curved Down Arrow 74"/>
              <p:cNvSpPr/>
              <p:nvPr/>
            </p:nvSpPr>
            <p:spPr>
              <a:xfrm flipH="1" flipV="1">
                <a:off x="4511473" y="3960193"/>
                <a:ext cx="1907481" cy="742548"/>
              </a:xfrm>
              <a:prstGeom prst="curvedDownArrow">
                <a:avLst/>
              </a:prstGeom>
              <a:solidFill>
                <a:srgbClr val="006600"/>
              </a:solidFill>
              <a:ln w="381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77" name="TextBox 76"/>
              <p:cNvSpPr txBox="1"/>
              <p:nvPr/>
            </p:nvSpPr>
            <p:spPr>
              <a:xfrm rot="728506">
                <a:off x="4179319" y="1897336"/>
                <a:ext cx="2686196" cy="338555"/>
              </a:xfrm>
              <a:prstGeom prst="rect">
                <a:avLst/>
              </a:prstGeom>
              <a:noFill/>
              <a:ln w="38100">
                <a:noFill/>
                <a:prstDash val="sysDot"/>
              </a:ln>
            </p:spPr>
            <p:txBody>
              <a:bodyPr wrap="square" rtlCol="0">
                <a:spAutoFit/>
              </a:bodyPr>
              <a:lstStyle/>
              <a:p>
                <a:pPr algn="ctr"/>
                <a:r>
                  <a:rPr lang="en-US" sz="1000" b="1" kern="3600" dirty="0">
                    <a:solidFill>
                      <a:schemeClr val="tx1">
                        <a:lumMod val="95000"/>
                        <a:lumOff val="5000"/>
                      </a:schemeClr>
                    </a:solidFill>
                    <a:latin typeface="Arial Black" panose="020B0A04020102020204" pitchFamily="34" charset="0"/>
                  </a:rPr>
                  <a:t>Business Development</a:t>
                </a:r>
              </a:p>
            </p:txBody>
          </p:sp>
          <p:sp>
            <p:nvSpPr>
              <p:cNvPr id="78" name="TextBox 77"/>
              <p:cNvSpPr txBox="1"/>
              <p:nvPr/>
            </p:nvSpPr>
            <p:spPr>
              <a:xfrm rot="317121">
                <a:off x="7825852" y="2527689"/>
                <a:ext cx="2576135" cy="338555"/>
              </a:xfrm>
              <a:prstGeom prst="rect">
                <a:avLst/>
              </a:prstGeom>
              <a:noFill/>
              <a:ln w="38100">
                <a:noFill/>
                <a:prstDash val="sysDot"/>
              </a:ln>
            </p:spPr>
            <p:txBody>
              <a:bodyPr wrap="square" rtlCol="0">
                <a:spAutoFit/>
              </a:bodyPr>
              <a:lstStyle/>
              <a:p>
                <a:pPr algn="ctr"/>
                <a:r>
                  <a:rPr lang="en-US" sz="1000" kern="3600" dirty="0">
                    <a:solidFill>
                      <a:schemeClr val="tx1">
                        <a:lumMod val="95000"/>
                        <a:lumOff val="5000"/>
                      </a:schemeClr>
                    </a:solidFill>
                    <a:latin typeface="Arial Black" panose="020B0A04020102020204" pitchFamily="34" charset="0"/>
                  </a:rPr>
                  <a:t>Enterprise Building</a:t>
                </a:r>
              </a:p>
            </p:txBody>
          </p:sp>
          <p:sp>
            <p:nvSpPr>
              <p:cNvPr id="80" name="TextBox 79"/>
              <p:cNvSpPr txBox="1"/>
              <p:nvPr/>
            </p:nvSpPr>
            <p:spPr>
              <a:xfrm>
                <a:off x="251542" y="740701"/>
                <a:ext cx="1897381" cy="738664"/>
              </a:xfrm>
              <a:prstGeom prst="rect">
                <a:avLst/>
              </a:prstGeom>
              <a:noFill/>
            </p:spPr>
            <p:txBody>
              <a:bodyPr wrap="square" rtlCol="0">
                <a:spAutoFit/>
              </a:bodyPr>
              <a:lstStyle/>
              <a:p>
                <a:pPr algn="l"/>
                <a:r>
                  <a:rPr lang="en-US" sz="1000" b="1" dirty="0">
                    <a:latin typeface="Arial Black" panose="020B0A04020102020204" pitchFamily="34" charset="0"/>
                  </a:rPr>
                  <a:t>Driving</a:t>
                </a:r>
              </a:p>
              <a:p>
                <a:pPr algn="l"/>
                <a:r>
                  <a:rPr lang="en-US" sz="1000" b="1" dirty="0">
                    <a:latin typeface="Arial Black" panose="020B0A04020102020204" pitchFamily="34" charset="0"/>
                  </a:rPr>
                  <a:t>Disruptive Innovation</a:t>
                </a:r>
              </a:p>
            </p:txBody>
          </p:sp>
          <p:sp>
            <p:nvSpPr>
              <p:cNvPr id="32" name="TextBox 31"/>
              <p:cNvSpPr txBox="1"/>
              <p:nvPr/>
            </p:nvSpPr>
            <p:spPr>
              <a:xfrm>
                <a:off x="2480062" y="4482068"/>
                <a:ext cx="1981137" cy="348813"/>
              </a:xfrm>
              <a:prstGeom prst="rect">
                <a:avLst/>
              </a:prstGeom>
              <a:noFill/>
            </p:spPr>
            <p:txBody>
              <a:bodyPr wrap="square" rtlCol="0">
                <a:spAutoFit/>
              </a:bodyPr>
              <a:lstStyle/>
              <a:p>
                <a:pPr algn="ctr"/>
                <a:r>
                  <a:rPr lang="en-US" sz="1100" b="1" dirty="0">
                    <a:solidFill>
                      <a:schemeClr val="tx1">
                        <a:lumMod val="95000"/>
                        <a:lumOff val="5000"/>
                      </a:schemeClr>
                    </a:solidFill>
                    <a:effectLst>
                      <a:outerShdw blurRad="38100" dist="38100" dir="2700000" algn="tl">
                        <a:srgbClr val="000000">
                          <a:alpha val="43137"/>
                        </a:srgbClr>
                      </a:outerShdw>
                    </a:effectLst>
                    <a:latin typeface="Arial Black" panose="020B0A04020102020204" pitchFamily="34" charset="0"/>
                  </a:rPr>
                  <a:t>Digital Process</a:t>
                </a:r>
              </a:p>
            </p:txBody>
          </p:sp>
          <p:sp>
            <p:nvSpPr>
              <p:cNvPr id="19" name="Flowchart: Manual Operation 18"/>
              <p:cNvSpPr/>
              <p:nvPr/>
            </p:nvSpPr>
            <p:spPr>
              <a:xfrm rot="16200000">
                <a:off x="-1091388" y="1437380"/>
                <a:ext cx="6487020" cy="3857126"/>
              </a:xfrm>
              <a:prstGeom prst="flowChartManualOperation">
                <a:avLst/>
              </a:prstGeom>
              <a:noFill/>
              <a:ln w="381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4" name="TextBox 73"/>
              <p:cNvSpPr txBox="1"/>
              <p:nvPr/>
            </p:nvSpPr>
            <p:spPr>
              <a:xfrm rot="1520206">
                <a:off x="2015631" y="1208347"/>
                <a:ext cx="2249845" cy="553997"/>
              </a:xfrm>
              <a:prstGeom prst="rect">
                <a:avLst/>
              </a:prstGeom>
              <a:noFill/>
              <a:ln w="38100">
                <a:noFill/>
              </a:ln>
            </p:spPr>
            <p:txBody>
              <a:bodyPr wrap="square" rtlCol="0">
                <a:spAutoFit/>
              </a:bodyPr>
              <a:lstStyle/>
              <a:p>
                <a:pPr algn="ctr"/>
                <a:r>
                  <a:rPr lang="en-US" sz="1000" b="1" dirty="0">
                    <a:latin typeface="Arial Black" panose="020B0A04020102020204" pitchFamily="34" charset="0"/>
                  </a:rPr>
                  <a:t>Radical </a:t>
                </a:r>
              </a:p>
              <a:p>
                <a:pPr algn="ctr"/>
                <a:r>
                  <a:rPr lang="en-US" sz="1000" b="1" dirty="0">
                    <a:latin typeface="Arial Black" panose="020B0A04020102020204" pitchFamily="34" charset="0"/>
                  </a:rPr>
                  <a:t>Process Innovation</a:t>
                </a:r>
              </a:p>
            </p:txBody>
          </p:sp>
          <p:sp>
            <p:nvSpPr>
              <p:cNvPr id="60" name="Rectangle 59"/>
              <p:cNvSpPr/>
              <p:nvPr/>
            </p:nvSpPr>
            <p:spPr>
              <a:xfrm>
                <a:off x="7997301" y="3174145"/>
                <a:ext cx="1011481" cy="860764"/>
              </a:xfrm>
              <a:prstGeom prst="rect">
                <a:avLst/>
              </a:prstGeom>
              <a:solidFill>
                <a:srgbClr val="FFCC99"/>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lumMod val="95000"/>
                        <a:lumOff val="5000"/>
                      </a:schemeClr>
                    </a:solidFill>
                    <a:latin typeface="Arial Black" panose="020B0A04020102020204" pitchFamily="34" charset="0"/>
                  </a:rPr>
                  <a:t>Building STAR Teams</a:t>
                </a:r>
              </a:p>
            </p:txBody>
          </p:sp>
          <p:sp>
            <p:nvSpPr>
              <p:cNvPr id="56" name="Rectangle 55"/>
              <p:cNvSpPr/>
              <p:nvPr/>
            </p:nvSpPr>
            <p:spPr>
              <a:xfrm>
                <a:off x="5540992" y="3139199"/>
                <a:ext cx="982868" cy="833022"/>
              </a:xfrm>
              <a:prstGeom prst="rect">
                <a:avLst/>
              </a:prstGeom>
              <a:solidFill>
                <a:srgbClr val="FFCC99"/>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lumMod val="95000"/>
                        <a:lumOff val="5000"/>
                      </a:schemeClr>
                    </a:solidFill>
                    <a:latin typeface="Arial Black" panose="020B0A04020102020204" pitchFamily="34" charset="0"/>
                  </a:rPr>
                  <a:t>Customer</a:t>
                </a:r>
              </a:p>
              <a:p>
                <a:pPr algn="ctr"/>
                <a:r>
                  <a:rPr lang="en-US" sz="800" b="1" dirty="0">
                    <a:solidFill>
                      <a:schemeClr val="tx1">
                        <a:lumMod val="95000"/>
                        <a:lumOff val="5000"/>
                      </a:schemeClr>
                    </a:solidFill>
                    <a:latin typeface="Arial Black" panose="020B0A04020102020204" pitchFamily="34" charset="0"/>
                  </a:rPr>
                  <a:t>Winning</a:t>
                </a:r>
              </a:p>
            </p:txBody>
          </p:sp>
          <p:sp>
            <p:nvSpPr>
              <p:cNvPr id="44" name="TextBox 43"/>
              <p:cNvSpPr txBox="1"/>
              <p:nvPr/>
            </p:nvSpPr>
            <p:spPr>
              <a:xfrm rot="19826436">
                <a:off x="-64446" y="5031257"/>
                <a:ext cx="3439200" cy="553997"/>
              </a:xfrm>
              <a:prstGeom prst="rect">
                <a:avLst/>
              </a:prstGeom>
              <a:noFill/>
              <a:ln w="38100">
                <a:noFill/>
              </a:ln>
            </p:spPr>
            <p:txBody>
              <a:bodyPr wrap="square" rtlCol="0">
                <a:spAutoFit/>
              </a:bodyPr>
              <a:lstStyle/>
              <a:p>
                <a:pPr algn="ctr">
                  <a:lnSpc>
                    <a:spcPct val="200000"/>
                  </a:lnSpc>
                </a:pPr>
                <a:r>
                  <a:rPr lang="en-US" sz="1000" b="1" dirty="0">
                    <a:latin typeface="Arial Black" panose="020B0A04020102020204" pitchFamily="34" charset="0"/>
                  </a:rPr>
                  <a:t>Digital Ecosystems</a:t>
                </a:r>
              </a:p>
            </p:txBody>
          </p:sp>
          <p:cxnSp>
            <p:nvCxnSpPr>
              <p:cNvPr id="49" name="Straight Arrow Connector 48"/>
              <p:cNvCxnSpPr/>
              <p:nvPr/>
            </p:nvCxnSpPr>
            <p:spPr>
              <a:xfrm>
                <a:off x="198157" y="2227233"/>
                <a:ext cx="1427005" cy="1205349"/>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198157" y="3722341"/>
                <a:ext cx="1451106" cy="1258138"/>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83129" y="1501630"/>
                <a:ext cx="2413059" cy="574516"/>
              </a:xfrm>
              <a:prstGeom prst="rect">
                <a:avLst/>
              </a:prstGeom>
              <a:noFill/>
            </p:spPr>
            <p:txBody>
              <a:bodyPr wrap="square" rtlCol="0">
                <a:spAutoFit/>
              </a:bodyPr>
              <a:lstStyle/>
              <a:p>
                <a:pPr algn="ctr"/>
                <a:r>
                  <a:rPr lang="en-US" sz="1100" b="1" spc="225" dirty="0">
                    <a:latin typeface="Arial Black" panose="020B0A04020102020204" pitchFamily="34" charset="0"/>
                  </a:rPr>
                  <a:t>Design Thinking</a:t>
                </a:r>
              </a:p>
            </p:txBody>
          </p:sp>
          <p:sp>
            <p:nvSpPr>
              <p:cNvPr id="55" name="Rectangle 54"/>
              <p:cNvSpPr/>
              <p:nvPr/>
            </p:nvSpPr>
            <p:spPr>
              <a:xfrm>
                <a:off x="6837840" y="3183604"/>
                <a:ext cx="994372" cy="851307"/>
              </a:xfrm>
              <a:prstGeom prst="rect">
                <a:avLst/>
              </a:prstGeom>
              <a:solidFill>
                <a:srgbClr val="FFCC99"/>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lumMod val="95000"/>
                        <a:lumOff val="5000"/>
                      </a:schemeClr>
                    </a:solidFill>
                    <a:latin typeface="Arial Black" panose="020B0A04020102020204" pitchFamily="34" charset="0"/>
                  </a:rPr>
                  <a:t>Business Model Actuation </a:t>
                </a:r>
              </a:p>
            </p:txBody>
          </p:sp>
          <p:cxnSp>
            <p:nvCxnSpPr>
              <p:cNvPr id="61" name="Straight Arrow Connector 60"/>
              <p:cNvCxnSpPr/>
              <p:nvPr/>
            </p:nvCxnSpPr>
            <p:spPr>
              <a:xfrm>
                <a:off x="6404734" y="3570561"/>
                <a:ext cx="262607" cy="6926"/>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9" name="Curved Down Arrow 78"/>
              <p:cNvSpPr/>
              <p:nvPr/>
            </p:nvSpPr>
            <p:spPr>
              <a:xfrm flipH="1" flipV="1">
                <a:off x="8113638" y="4018596"/>
                <a:ext cx="812811" cy="288554"/>
              </a:xfrm>
              <a:prstGeom prst="curvedDownArrow">
                <a:avLst/>
              </a:prstGeom>
              <a:solidFill>
                <a:srgbClr val="006600"/>
              </a:solidFill>
              <a:ln w="381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82" name="Curved Down Arrow 81"/>
              <p:cNvSpPr/>
              <p:nvPr/>
            </p:nvSpPr>
            <p:spPr>
              <a:xfrm>
                <a:off x="8073222" y="2880360"/>
                <a:ext cx="827164" cy="293785"/>
              </a:xfrm>
              <a:prstGeom prst="curvedDownArrow">
                <a:avLst/>
              </a:prstGeom>
              <a:solidFill>
                <a:srgbClr val="006600"/>
              </a:solidFill>
              <a:ln w="381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cxnSp>
            <p:nvCxnSpPr>
              <p:cNvPr id="83" name="Straight Arrow Connector 82"/>
              <p:cNvCxnSpPr/>
              <p:nvPr/>
            </p:nvCxnSpPr>
            <p:spPr>
              <a:xfrm>
                <a:off x="5375433" y="3570561"/>
                <a:ext cx="262607" cy="6926"/>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3" name="Flowchart: Manual Operation 72"/>
              <p:cNvSpPr/>
              <p:nvPr/>
            </p:nvSpPr>
            <p:spPr>
              <a:xfrm rot="16200000">
                <a:off x="7934962" y="2127756"/>
                <a:ext cx="2382824" cy="2501143"/>
              </a:xfrm>
              <a:prstGeom prst="flowChartManualOperation">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62" name="Straight Arrow Connector 61"/>
              <p:cNvCxnSpPr/>
              <p:nvPr/>
            </p:nvCxnSpPr>
            <p:spPr>
              <a:xfrm>
                <a:off x="7754534" y="3587728"/>
                <a:ext cx="301779" cy="3624"/>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Flowchart: Manual Operation 71"/>
              <p:cNvSpPr/>
              <p:nvPr/>
            </p:nvSpPr>
            <p:spPr>
              <a:xfrm rot="16200000">
                <a:off x="3970140" y="1510763"/>
                <a:ext cx="3957738" cy="3736649"/>
              </a:xfrm>
              <a:prstGeom prst="flowChartManualOperation">
                <a:avLst/>
              </a:prstGeom>
              <a:noFill/>
              <a:ln w="38100">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 name="TextBox 20"/>
              <p:cNvSpPr txBox="1"/>
              <p:nvPr/>
            </p:nvSpPr>
            <p:spPr>
              <a:xfrm>
                <a:off x="6381941" y="5460999"/>
                <a:ext cx="1924032" cy="984885"/>
              </a:xfrm>
              <a:prstGeom prst="rect">
                <a:avLst/>
              </a:prstGeom>
              <a:noFill/>
            </p:spPr>
            <p:txBody>
              <a:bodyPr wrap="none" rtlCol="0">
                <a:spAutoFit/>
              </a:bodyPr>
              <a:lstStyle/>
              <a:p>
                <a:pPr algn="l"/>
                <a:r>
                  <a:rPr lang="en-US" sz="1050" b="1" dirty="0"/>
                  <a:t>S = Strategic</a:t>
                </a:r>
              </a:p>
              <a:p>
                <a:pPr algn="l"/>
                <a:r>
                  <a:rPr lang="en-US" sz="1050" b="1" dirty="0"/>
                  <a:t>T = Transformational</a:t>
                </a:r>
              </a:p>
              <a:p>
                <a:pPr algn="l"/>
                <a:r>
                  <a:rPr lang="en-US" sz="1050" b="1" dirty="0"/>
                  <a:t>A = Agile, and</a:t>
                </a:r>
              </a:p>
              <a:p>
                <a:pPr algn="l"/>
                <a:r>
                  <a:rPr lang="en-US" sz="1050" b="1" dirty="0"/>
                  <a:t>R = Responsive</a:t>
                </a:r>
              </a:p>
            </p:txBody>
          </p:sp>
          <p:sp>
            <p:nvSpPr>
              <p:cNvPr id="76" name="Rectangle 75"/>
              <p:cNvSpPr/>
              <p:nvPr/>
            </p:nvSpPr>
            <p:spPr>
              <a:xfrm>
                <a:off x="9258763" y="3205259"/>
                <a:ext cx="1088720" cy="860764"/>
              </a:xfrm>
              <a:prstGeom prst="rect">
                <a:avLst/>
              </a:prstGeom>
              <a:solidFill>
                <a:srgbClr val="FFCC99"/>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lumMod val="95000"/>
                        <a:lumOff val="5000"/>
                      </a:schemeClr>
                    </a:solidFill>
                    <a:latin typeface="Arial Black" panose="020B0A04020102020204" pitchFamily="34" charset="0"/>
                  </a:rPr>
                  <a:t>Realigning TEAM with Growth Strategy</a:t>
                </a:r>
              </a:p>
            </p:txBody>
          </p:sp>
          <p:cxnSp>
            <p:nvCxnSpPr>
              <p:cNvPr id="84" name="Straight Arrow Connector 83"/>
              <p:cNvCxnSpPr/>
              <p:nvPr/>
            </p:nvCxnSpPr>
            <p:spPr>
              <a:xfrm>
                <a:off x="8960864" y="3606204"/>
                <a:ext cx="307021" cy="3624"/>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5" name="Curved Down Arrow 84"/>
              <p:cNvSpPr/>
              <p:nvPr/>
            </p:nvSpPr>
            <p:spPr>
              <a:xfrm>
                <a:off x="9298833" y="2932286"/>
                <a:ext cx="1013087" cy="267486"/>
              </a:xfrm>
              <a:prstGeom prst="curvedDownArrow">
                <a:avLst/>
              </a:prstGeom>
              <a:solidFill>
                <a:srgbClr val="006600"/>
              </a:solidFill>
              <a:ln w="381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86" name="Curved Down Arrow 85"/>
              <p:cNvSpPr/>
              <p:nvPr/>
            </p:nvSpPr>
            <p:spPr>
              <a:xfrm flipH="1" flipV="1">
                <a:off x="9251869" y="4101870"/>
                <a:ext cx="1063277" cy="274561"/>
              </a:xfrm>
              <a:prstGeom prst="curvedDownArrow">
                <a:avLst/>
              </a:prstGeom>
              <a:solidFill>
                <a:srgbClr val="006600"/>
              </a:solidFill>
              <a:ln w="381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cxnSp>
            <p:nvCxnSpPr>
              <p:cNvPr id="81" name="Straight Arrow Connector 80"/>
              <p:cNvCxnSpPr/>
              <p:nvPr/>
            </p:nvCxnSpPr>
            <p:spPr>
              <a:xfrm>
                <a:off x="10305941" y="3617758"/>
                <a:ext cx="307021" cy="3624"/>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rot="16200000">
                <a:off x="3063855" y="3284552"/>
                <a:ext cx="2022827" cy="704467"/>
              </a:xfrm>
              <a:prstGeom prst="rect">
                <a:avLst/>
              </a:prstGeom>
              <a:noFill/>
              <a:ln w="38100">
                <a:noFill/>
              </a:ln>
            </p:spPr>
            <p:txBody>
              <a:bodyPr wrap="square" rtlCol="0">
                <a:spAutoFit/>
              </a:bodyPr>
              <a:lstStyle/>
              <a:p>
                <a:pPr algn="ctr">
                  <a:lnSpc>
                    <a:spcPts val="1700"/>
                  </a:lnSpc>
                </a:pPr>
                <a:r>
                  <a:rPr lang="en-US" sz="1000" dirty="0">
                    <a:latin typeface="Arial Black" panose="020B0A04020102020204" pitchFamily="34" charset="0"/>
                  </a:rPr>
                  <a:t>Product/    Service  Development</a:t>
                </a:r>
              </a:p>
            </p:txBody>
          </p:sp>
        </p:grpSp>
        <p:sp>
          <p:nvSpPr>
            <p:cNvPr id="67" name="TextBox 66"/>
            <p:cNvSpPr txBox="1"/>
            <p:nvPr/>
          </p:nvSpPr>
          <p:spPr>
            <a:xfrm>
              <a:off x="6097166" y="4976336"/>
              <a:ext cx="2760692" cy="738664"/>
            </a:xfrm>
            <a:prstGeom prst="rect">
              <a:avLst/>
            </a:prstGeom>
            <a:noFill/>
          </p:spPr>
          <p:txBody>
            <a:bodyPr wrap="none" rtlCol="0">
              <a:spAutoFit/>
            </a:bodyPr>
            <a:lstStyle/>
            <a:p>
              <a:pPr algn="l"/>
              <a:r>
                <a:rPr lang="en-US" sz="1050" b="1" dirty="0"/>
                <a:t>T = Task,  Talents and Executive Leadership</a:t>
              </a:r>
            </a:p>
            <a:p>
              <a:pPr algn="l"/>
              <a:r>
                <a:rPr lang="en-US" sz="1050" b="1" dirty="0"/>
                <a:t>E = Engagement and Exploration</a:t>
              </a:r>
            </a:p>
            <a:p>
              <a:pPr algn="l"/>
              <a:r>
                <a:rPr lang="en-US" sz="1050" b="1" dirty="0"/>
                <a:t>A = Alignment and Accountability</a:t>
              </a:r>
            </a:p>
            <a:p>
              <a:pPr algn="l"/>
              <a:r>
                <a:rPr lang="en-US" sz="1050" b="1" dirty="0"/>
                <a:t>M = Measurement and Management</a:t>
              </a:r>
            </a:p>
          </p:txBody>
        </p:sp>
        <p:sp>
          <p:nvSpPr>
            <p:cNvPr id="87" name="TextBox 86"/>
            <p:cNvSpPr txBox="1"/>
            <p:nvPr/>
          </p:nvSpPr>
          <p:spPr>
            <a:xfrm rot="16200000">
              <a:off x="5472364" y="2534871"/>
              <a:ext cx="785345" cy="577081"/>
            </a:xfrm>
            <a:prstGeom prst="rect">
              <a:avLst/>
            </a:prstGeom>
            <a:noFill/>
            <a:ln w="38100">
              <a:noFill/>
            </a:ln>
          </p:spPr>
          <p:txBody>
            <a:bodyPr wrap="square" rtlCol="0">
              <a:spAutoFit/>
            </a:bodyPr>
            <a:lstStyle/>
            <a:p>
              <a:pPr algn="ctr">
                <a:lnSpc>
                  <a:spcPct val="150000"/>
                </a:lnSpc>
              </a:pPr>
              <a:r>
                <a:rPr lang="en-US" sz="1050" dirty="0">
                  <a:latin typeface="Arial Black" panose="020B0A04020102020204" pitchFamily="34" charset="0"/>
                </a:rPr>
                <a:t>Market Entry</a:t>
              </a:r>
            </a:p>
          </p:txBody>
        </p:sp>
        <p:sp>
          <p:nvSpPr>
            <p:cNvPr id="88" name="TextBox 87"/>
            <p:cNvSpPr txBox="1"/>
            <p:nvPr/>
          </p:nvSpPr>
          <p:spPr>
            <a:xfrm rot="16200000">
              <a:off x="6139262" y="3397413"/>
              <a:ext cx="1424160" cy="253916"/>
            </a:xfrm>
            <a:prstGeom prst="rect">
              <a:avLst/>
            </a:prstGeom>
            <a:noFill/>
            <a:ln w="38100">
              <a:noFill/>
            </a:ln>
          </p:spPr>
          <p:txBody>
            <a:bodyPr wrap="square" rtlCol="0">
              <a:spAutoFit/>
            </a:bodyPr>
            <a:lstStyle/>
            <a:p>
              <a:pPr algn="ctr"/>
              <a:r>
                <a:rPr lang="en-US" sz="1050" dirty="0">
                  <a:latin typeface="Arial Black" panose="020B0A04020102020204" pitchFamily="34" charset="0"/>
                </a:rPr>
                <a:t>Fight     Rivalry</a:t>
              </a:r>
            </a:p>
          </p:txBody>
        </p:sp>
        <p:sp>
          <p:nvSpPr>
            <p:cNvPr id="89" name="TextBox 88"/>
            <p:cNvSpPr txBox="1"/>
            <p:nvPr/>
          </p:nvSpPr>
          <p:spPr>
            <a:xfrm rot="16200000">
              <a:off x="7051660" y="3463011"/>
              <a:ext cx="1646066" cy="253916"/>
            </a:xfrm>
            <a:prstGeom prst="rect">
              <a:avLst/>
            </a:prstGeom>
            <a:noFill/>
            <a:ln w="38100">
              <a:noFill/>
            </a:ln>
          </p:spPr>
          <p:txBody>
            <a:bodyPr wrap="square" rtlCol="0">
              <a:spAutoFit/>
            </a:bodyPr>
            <a:lstStyle/>
            <a:p>
              <a:pPr algn="ctr"/>
              <a:r>
                <a:rPr lang="en-US" sz="1050" dirty="0">
                  <a:latin typeface="Arial Black" panose="020B0A04020102020204" pitchFamily="34" charset="0"/>
                </a:rPr>
                <a:t>Sustain      Growth</a:t>
              </a:r>
            </a:p>
          </p:txBody>
        </p:sp>
        <p:sp>
          <p:nvSpPr>
            <p:cNvPr id="90" name="TextBox 89"/>
            <p:cNvSpPr txBox="1"/>
            <p:nvPr/>
          </p:nvSpPr>
          <p:spPr>
            <a:xfrm rot="16200000">
              <a:off x="4002949" y="3374322"/>
              <a:ext cx="1979402" cy="415498"/>
            </a:xfrm>
            <a:prstGeom prst="rect">
              <a:avLst/>
            </a:prstGeom>
            <a:noFill/>
            <a:ln w="38100">
              <a:noFill/>
            </a:ln>
          </p:spPr>
          <p:txBody>
            <a:bodyPr wrap="square" rtlCol="0">
              <a:spAutoFit/>
            </a:bodyPr>
            <a:lstStyle/>
            <a:p>
              <a:pPr algn="ctr"/>
              <a:r>
                <a:rPr lang="en-US" sz="1050" dirty="0">
                  <a:latin typeface="Arial Black" panose="020B0A04020102020204" pitchFamily="34" charset="0"/>
                </a:rPr>
                <a:t>Business</a:t>
              </a:r>
              <a:r>
                <a:rPr lang="en-US" sz="1050" spc="225" dirty="0">
                  <a:latin typeface="Arial Black" panose="020B0A04020102020204" pitchFamily="34" charset="0"/>
                </a:rPr>
                <a:t>  Model </a:t>
              </a:r>
              <a:r>
                <a:rPr lang="en-US" sz="1050" dirty="0">
                  <a:latin typeface="Arial Black" panose="020B0A04020102020204" pitchFamily="34" charset="0"/>
                </a:rPr>
                <a:t>Development</a:t>
              </a:r>
            </a:p>
          </p:txBody>
        </p:sp>
        <p:sp>
          <p:nvSpPr>
            <p:cNvPr id="91" name="TextBox 90"/>
            <p:cNvSpPr txBox="1"/>
            <p:nvPr/>
          </p:nvSpPr>
          <p:spPr>
            <a:xfrm rot="2393442">
              <a:off x="106419" y="2641922"/>
              <a:ext cx="1101932" cy="577081"/>
            </a:xfrm>
            <a:prstGeom prst="rect">
              <a:avLst/>
            </a:prstGeom>
            <a:noFill/>
            <a:ln w="38100">
              <a:noFill/>
            </a:ln>
          </p:spPr>
          <p:txBody>
            <a:bodyPr wrap="square" rtlCol="0">
              <a:spAutoFit/>
            </a:bodyPr>
            <a:lstStyle/>
            <a:p>
              <a:pPr algn="ctr">
                <a:lnSpc>
                  <a:spcPct val="150000"/>
                </a:lnSpc>
              </a:pPr>
              <a:r>
                <a:rPr lang="en-US" sz="1050" b="1" dirty="0">
                  <a:latin typeface="Arial Black" panose="020B0A04020102020204" pitchFamily="34" charset="0"/>
                </a:rPr>
                <a:t>Platform</a:t>
              </a:r>
            </a:p>
            <a:p>
              <a:pPr algn="ctr">
                <a:lnSpc>
                  <a:spcPct val="150000"/>
                </a:lnSpc>
              </a:pPr>
              <a:r>
                <a:rPr lang="en-US" sz="1050" b="1" dirty="0">
                  <a:latin typeface="Arial Black" panose="020B0A04020102020204" pitchFamily="34" charset="0"/>
                </a:rPr>
                <a:t>Innovation</a:t>
              </a:r>
            </a:p>
          </p:txBody>
        </p:sp>
        <p:sp>
          <p:nvSpPr>
            <p:cNvPr id="92" name="TextBox 91"/>
            <p:cNvSpPr txBox="1"/>
            <p:nvPr/>
          </p:nvSpPr>
          <p:spPr>
            <a:xfrm rot="19179790">
              <a:off x="36590" y="3845466"/>
              <a:ext cx="1263334" cy="577081"/>
            </a:xfrm>
            <a:prstGeom prst="rect">
              <a:avLst/>
            </a:prstGeom>
            <a:noFill/>
            <a:ln w="38100">
              <a:noFill/>
            </a:ln>
          </p:spPr>
          <p:txBody>
            <a:bodyPr wrap="square" rtlCol="0">
              <a:spAutoFit/>
            </a:bodyPr>
            <a:lstStyle/>
            <a:p>
              <a:pPr algn="ctr">
                <a:lnSpc>
                  <a:spcPct val="150000"/>
                </a:lnSpc>
              </a:pPr>
              <a:r>
                <a:rPr lang="en-US" sz="1050" b="1" dirty="0">
                  <a:latin typeface="Arial Black" panose="020B0A04020102020204" pitchFamily="34" charset="0"/>
                </a:rPr>
                <a:t>Platform</a:t>
              </a:r>
            </a:p>
            <a:p>
              <a:pPr algn="ctr">
                <a:lnSpc>
                  <a:spcPct val="150000"/>
                </a:lnSpc>
              </a:pPr>
              <a:r>
                <a:rPr lang="en-US" sz="1050" b="1" dirty="0">
                  <a:latin typeface="Arial Black" panose="020B0A04020102020204" pitchFamily="34" charset="0"/>
                </a:rPr>
                <a:t>Up-gradation</a:t>
              </a:r>
            </a:p>
          </p:txBody>
        </p:sp>
        <p:sp>
          <p:nvSpPr>
            <p:cNvPr id="2" name="TextBox 1"/>
            <p:cNvSpPr txBox="1"/>
            <p:nvPr/>
          </p:nvSpPr>
          <p:spPr>
            <a:xfrm>
              <a:off x="5856423" y="5715000"/>
              <a:ext cx="2737160" cy="338554"/>
            </a:xfrm>
            <a:prstGeom prst="rect">
              <a:avLst/>
            </a:prstGeom>
            <a:noFill/>
          </p:spPr>
          <p:txBody>
            <a:bodyPr wrap="square" rtlCol="0">
              <a:spAutoFit/>
            </a:bodyPr>
            <a:lstStyle/>
            <a:p>
              <a:r>
                <a:rPr lang="en-US" sz="1600" b="1" dirty="0"/>
                <a:t>Source: Dr. S. K. Majumdar</a:t>
              </a:r>
            </a:p>
          </p:txBody>
        </p:sp>
        <p:grpSp>
          <p:nvGrpSpPr>
            <p:cNvPr id="11" name="Group 10"/>
            <p:cNvGrpSpPr/>
            <p:nvPr/>
          </p:nvGrpSpPr>
          <p:grpSpPr>
            <a:xfrm>
              <a:off x="57260" y="2869687"/>
              <a:ext cx="399940" cy="1450148"/>
              <a:chOff x="6574186" y="680414"/>
              <a:chExt cx="399940" cy="1627440"/>
            </a:xfrm>
          </p:grpSpPr>
          <p:sp>
            <p:nvSpPr>
              <p:cNvPr id="10" name="Pentagon 9"/>
              <p:cNvSpPr/>
              <p:nvPr/>
            </p:nvSpPr>
            <p:spPr>
              <a:xfrm>
                <a:off x="6574186" y="680414"/>
                <a:ext cx="399940" cy="1627440"/>
              </a:xfrm>
              <a:prstGeom prst="homePlat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rot="16200000">
                <a:off x="6072432" y="1346769"/>
                <a:ext cx="1294137" cy="276999"/>
              </a:xfrm>
              <a:prstGeom prst="rect">
                <a:avLst/>
              </a:prstGeom>
              <a:noFill/>
              <a:ln w="38100">
                <a:noFill/>
              </a:ln>
            </p:spPr>
            <p:txBody>
              <a:bodyPr wrap="none" rtlCol="0">
                <a:spAutoFit/>
              </a:bodyPr>
              <a:lstStyle/>
              <a:p>
                <a:r>
                  <a:rPr lang="en-US" sz="1200" dirty="0">
                    <a:latin typeface="Arial Black" panose="020B0A04020102020204" pitchFamily="34" charset="0"/>
                  </a:rPr>
                  <a:t>Entrepreneur</a:t>
                </a:r>
              </a:p>
            </p:txBody>
          </p:sp>
        </p:grpSp>
      </p:grpSp>
      <p:sp>
        <p:nvSpPr>
          <p:cNvPr id="93" name="TextBox 92"/>
          <p:cNvSpPr txBox="1"/>
          <p:nvPr/>
        </p:nvSpPr>
        <p:spPr>
          <a:xfrm>
            <a:off x="1276366" y="1052736"/>
            <a:ext cx="1611188" cy="461665"/>
          </a:xfrm>
          <a:prstGeom prst="rect">
            <a:avLst/>
          </a:prstGeom>
          <a:noFill/>
        </p:spPr>
        <p:txBody>
          <a:bodyPr wrap="square" rtlCol="0">
            <a:spAutoFit/>
          </a:bodyPr>
          <a:lstStyle/>
          <a:p>
            <a:r>
              <a:rPr lang="en-US" b="1" dirty="0">
                <a:latin typeface="Arial Black" panose="020B0A04020102020204" pitchFamily="34" charset="0"/>
              </a:rPr>
              <a:t>Phase I</a:t>
            </a:r>
          </a:p>
        </p:txBody>
      </p:sp>
      <p:sp>
        <p:nvSpPr>
          <p:cNvPr id="94" name="TextBox 93"/>
          <p:cNvSpPr txBox="1"/>
          <p:nvPr/>
        </p:nvSpPr>
        <p:spPr>
          <a:xfrm>
            <a:off x="3513246" y="1052736"/>
            <a:ext cx="1609620" cy="461665"/>
          </a:xfrm>
          <a:prstGeom prst="rect">
            <a:avLst/>
          </a:prstGeom>
          <a:noFill/>
        </p:spPr>
        <p:txBody>
          <a:bodyPr wrap="square" rtlCol="0">
            <a:spAutoFit/>
          </a:bodyPr>
          <a:lstStyle/>
          <a:p>
            <a:r>
              <a:rPr lang="en-US" b="1" dirty="0">
                <a:latin typeface="Arial Black" panose="020B0A04020102020204" pitchFamily="34" charset="0"/>
              </a:rPr>
              <a:t>Phase II</a:t>
            </a:r>
          </a:p>
        </p:txBody>
      </p:sp>
      <p:sp>
        <p:nvSpPr>
          <p:cNvPr id="96" name="TextBox 95"/>
          <p:cNvSpPr txBox="1"/>
          <p:nvPr/>
        </p:nvSpPr>
        <p:spPr>
          <a:xfrm>
            <a:off x="6132732" y="1052736"/>
            <a:ext cx="1679628" cy="461665"/>
          </a:xfrm>
          <a:prstGeom prst="rect">
            <a:avLst/>
          </a:prstGeom>
          <a:noFill/>
        </p:spPr>
        <p:txBody>
          <a:bodyPr wrap="square" rtlCol="0">
            <a:spAutoFit/>
          </a:bodyPr>
          <a:lstStyle/>
          <a:p>
            <a:r>
              <a:rPr lang="en-US" b="1" dirty="0">
                <a:latin typeface="Arial Black" panose="020B0A04020102020204" pitchFamily="34" charset="0"/>
              </a:rPr>
              <a:t>Phase III</a:t>
            </a:r>
          </a:p>
        </p:txBody>
      </p:sp>
      <p:sp>
        <p:nvSpPr>
          <p:cNvPr id="97" name="TextBox 96"/>
          <p:cNvSpPr txBox="1"/>
          <p:nvPr/>
        </p:nvSpPr>
        <p:spPr>
          <a:xfrm>
            <a:off x="5943600" y="4308902"/>
            <a:ext cx="2562389" cy="415498"/>
          </a:xfrm>
          <a:prstGeom prst="rect">
            <a:avLst/>
          </a:prstGeom>
          <a:noFill/>
        </p:spPr>
        <p:txBody>
          <a:bodyPr wrap="square" rtlCol="0">
            <a:spAutoFit/>
          </a:bodyPr>
          <a:lstStyle/>
          <a:p>
            <a:r>
              <a:rPr lang="en-US" sz="2000" b="1" dirty="0">
                <a:solidFill>
                  <a:srgbClr val="FF0000"/>
                </a:solidFill>
                <a:effectLst>
                  <a:outerShdw blurRad="38100" dist="38100" dir="2700000" algn="tl">
                    <a:srgbClr val="000000">
                      <a:alpha val="43137"/>
                    </a:srgbClr>
                  </a:outerShdw>
                </a:effectLst>
                <a:latin typeface="Arial Rounded MT Bold" panose="020F0704030504030204" pitchFamily="34" charset="0"/>
              </a:rPr>
              <a:t>Value Optimization</a:t>
            </a:r>
          </a:p>
        </p:txBody>
      </p:sp>
      <p:sp>
        <p:nvSpPr>
          <p:cNvPr id="98" name="TextBox 97"/>
          <p:cNvSpPr txBox="1"/>
          <p:nvPr/>
        </p:nvSpPr>
        <p:spPr>
          <a:xfrm rot="20864933">
            <a:off x="3524552" y="4570803"/>
            <a:ext cx="2028706" cy="400110"/>
          </a:xfrm>
          <a:prstGeom prst="rect">
            <a:avLst/>
          </a:prstGeom>
          <a:noFill/>
        </p:spPr>
        <p:txBody>
          <a:bodyPr wrap="square" rtlCol="0">
            <a:spAutoFit/>
          </a:bodyPr>
          <a:lstStyle/>
          <a:p>
            <a:r>
              <a:rPr lang="en-US" sz="2000" b="1" dirty="0">
                <a:solidFill>
                  <a:srgbClr val="FF0000"/>
                </a:solidFill>
                <a:effectLst>
                  <a:outerShdw blurRad="38100" dist="38100" dir="2700000" algn="tl">
                    <a:srgbClr val="000000">
                      <a:alpha val="43137"/>
                    </a:srgbClr>
                  </a:outerShdw>
                </a:effectLst>
                <a:latin typeface="Arial Rounded MT Bold" panose="020F0704030504030204" pitchFamily="34" charset="0"/>
              </a:rPr>
              <a:t>Orchestration</a:t>
            </a:r>
          </a:p>
        </p:txBody>
      </p:sp>
    </p:spTree>
    <p:extLst>
      <p:ext uri="{BB962C8B-B14F-4D97-AF65-F5344CB8AC3E}">
        <p14:creationId xmlns:p14="http://schemas.microsoft.com/office/powerpoint/2010/main" val="2182485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907704" y="177552"/>
            <a:ext cx="6079547" cy="6419800"/>
          </a:xfrm>
          <a:prstGeom prst="rect">
            <a:avLst/>
          </a:prstGeom>
        </p:spPr>
      </p:pic>
      <p:sp>
        <p:nvSpPr>
          <p:cNvPr id="7" name="Date Placeholder 6"/>
          <p:cNvSpPr>
            <a:spLocks noGrp="1"/>
          </p:cNvSpPr>
          <p:nvPr>
            <p:ph type="dt" sz="half" idx="10"/>
          </p:nvPr>
        </p:nvSpPr>
        <p:spPr/>
        <p:txBody>
          <a:bodyPr/>
          <a:lstStyle/>
          <a:p>
            <a:pPr>
              <a:defRPr/>
            </a:pPr>
            <a:fld id="{C2AB26A0-7E56-459C-AAB4-82D41328A35F}" type="datetime1">
              <a:rPr lang="en-US" altLang="en-US" smtClean="0"/>
              <a:t>4/9/2021</a:t>
            </a:fld>
            <a:endParaRPr lang="en-US" altLang="en-US"/>
          </a:p>
        </p:txBody>
      </p:sp>
      <p:sp>
        <p:nvSpPr>
          <p:cNvPr id="8" name="Footer Placeholder 7"/>
          <p:cNvSpPr>
            <a:spLocks noGrp="1"/>
          </p:cNvSpPr>
          <p:nvPr>
            <p:ph type="ftr" sz="quarter" idx="11"/>
          </p:nvPr>
        </p:nvSpPr>
        <p:spPr/>
        <p:txBody>
          <a:bodyPr/>
          <a:lstStyle/>
          <a:p>
            <a:pPr>
              <a:defRPr/>
            </a:pPr>
            <a:r>
              <a:rPr lang="en-US" altLang="en-US"/>
              <a:t>Dr. S. K. Majumdar</a:t>
            </a:r>
          </a:p>
        </p:txBody>
      </p:sp>
      <p:sp>
        <p:nvSpPr>
          <p:cNvPr id="16" name="Slide Number Placeholder 15"/>
          <p:cNvSpPr>
            <a:spLocks noGrp="1"/>
          </p:cNvSpPr>
          <p:nvPr>
            <p:ph type="sldNum" sz="quarter" idx="12"/>
          </p:nvPr>
        </p:nvSpPr>
        <p:spPr/>
        <p:txBody>
          <a:bodyPr/>
          <a:lstStyle/>
          <a:p>
            <a:fld id="{E42CD33D-8F95-470E-AF12-D73F9A8242FD}" type="slidenum">
              <a:rPr lang="en-US" altLang="en-US" smtClean="0"/>
              <a:pPr/>
              <a:t>9</a:t>
            </a:fld>
            <a:endParaRPr lang="en-US" altLang="en-US"/>
          </a:p>
        </p:txBody>
      </p:sp>
      <p:grpSp>
        <p:nvGrpSpPr>
          <p:cNvPr id="14" name="Group 13">
            <a:extLst>
              <a:ext uri="{FF2B5EF4-FFF2-40B4-BE49-F238E27FC236}">
                <a16:creationId xmlns:a16="http://schemas.microsoft.com/office/drawing/2014/main" id="{8E9F95EA-A86E-4510-B943-0F7E80AA3FC5}"/>
              </a:ext>
            </a:extLst>
          </p:cNvPr>
          <p:cNvGrpSpPr/>
          <p:nvPr/>
        </p:nvGrpSpPr>
        <p:grpSpPr>
          <a:xfrm>
            <a:off x="190286" y="228600"/>
            <a:ext cx="9029914" cy="6008712"/>
            <a:chOff x="190286" y="228600"/>
            <a:chExt cx="9029914" cy="6008712"/>
          </a:xfrm>
        </p:grpSpPr>
        <p:sp>
          <p:nvSpPr>
            <p:cNvPr id="9" name="Title 5"/>
            <p:cNvSpPr txBox="1">
              <a:spLocks/>
            </p:cNvSpPr>
            <p:nvPr/>
          </p:nvSpPr>
          <p:spPr>
            <a:xfrm>
              <a:off x="190286" y="296416"/>
              <a:ext cx="2077458" cy="756320"/>
            </a:xfrm>
            <a:prstGeom prst="rect">
              <a:avLst/>
            </a:prstGeom>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b="1" dirty="0">
                  <a:solidFill>
                    <a:srgbClr val="FF0000"/>
                  </a:solidFill>
                  <a:effectLst>
                    <a:outerShdw blurRad="38100" dist="38100" dir="2700000" algn="tl">
                      <a:srgbClr val="000000">
                        <a:alpha val="43137"/>
                      </a:srgbClr>
                    </a:outerShdw>
                  </a:effectLst>
                  <a:latin typeface="Arial Black" panose="020B0A04020102020204" pitchFamily="34" charset="0"/>
                </a:rPr>
                <a:t>Entrepreneurship Development Lifecycle </a:t>
              </a:r>
            </a:p>
          </p:txBody>
        </p:sp>
        <p:sp>
          <p:nvSpPr>
            <p:cNvPr id="10" name="TextBox 9"/>
            <p:cNvSpPr txBox="1"/>
            <p:nvPr/>
          </p:nvSpPr>
          <p:spPr>
            <a:xfrm>
              <a:off x="6047556" y="5892190"/>
              <a:ext cx="2628900" cy="345122"/>
            </a:xfrm>
            <a:prstGeom prst="rect">
              <a:avLst/>
            </a:prstGeom>
            <a:noFill/>
          </p:spPr>
          <p:txBody>
            <a:bodyPr wrap="square" rtlCol="0">
              <a:spAutoFit/>
            </a:bodyPr>
            <a:lstStyle/>
            <a:p>
              <a:r>
                <a:rPr lang="en-US" sz="1200" b="1" dirty="0"/>
                <a:t>Articulated By : Dr. S. K. Majumdar</a:t>
              </a:r>
            </a:p>
          </p:txBody>
        </p:sp>
        <p:sp>
          <p:nvSpPr>
            <p:cNvPr id="11" name="TextBox 10"/>
            <p:cNvSpPr txBox="1"/>
            <p:nvPr/>
          </p:nvSpPr>
          <p:spPr>
            <a:xfrm>
              <a:off x="395536" y="3193812"/>
              <a:ext cx="1944216" cy="523220"/>
            </a:xfrm>
            <a:prstGeom prst="rect">
              <a:avLst/>
            </a:prstGeom>
            <a:noFill/>
          </p:spPr>
          <p:txBody>
            <a:bodyPr wrap="square" rtlCol="0">
              <a:spAutoFit/>
            </a:bodyPr>
            <a:lstStyle/>
            <a:p>
              <a:pPr algn="l"/>
              <a:r>
                <a:rPr lang="en-US" sz="2800" b="1" dirty="0">
                  <a:latin typeface="Arial Black" panose="020B0A04020102020204" pitchFamily="34" charset="0"/>
                </a:rPr>
                <a:t>Phase I</a:t>
              </a:r>
            </a:p>
          </p:txBody>
        </p:sp>
        <p:sp>
          <p:nvSpPr>
            <p:cNvPr id="4" name="Arrow: Right 3">
              <a:extLst>
                <a:ext uri="{FF2B5EF4-FFF2-40B4-BE49-F238E27FC236}">
                  <a16:creationId xmlns:a16="http://schemas.microsoft.com/office/drawing/2014/main" id="{F4F85213-23A0-4454-A95F-3EDBC203E968}"/>
                </a:ext>
              </a:extLst>
            </p:cNvPr>
            <p:cNvSpPr/>
            <p:nvPr/>
          </p:nvSpPr>
          <p:spPr bwMode="auto">
            <a:xfrm>
              <a:off x="7987251" y="1219753"/>
              <a:ext cx="1156748" cy="4335398"/>
            </a:xfrm>
            <a:prstGeom prst="rightArrow">
              <a:avLst>
                <a:gd name="adj1" fmla="val 50000"/>
                <a:gd name="adj2" fmla="val 98954"/>
              </a:avLst>
            </a:prstGeom>
            <a:solidFill>
              <a:srgbClr val="FFFF00"/>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 </a:t>
              </a:r>
              <a:endParaRPr kumimoji="0" lang="en-IN" sz="2400" b="0" i="0" u="none" strike="noStrike" cap="none" normalizeH="0" baseline="0" dirty="0">
                <a:ln>
                  <a:noFill/>
                </a:ln>
                <a:solidFill>
                  <a:schemeClr val="tx1"/>
                </a:solidFill>
                <a:effectLst/>
                <a:latin typeface="Times New Roman" pitchFamily="18" charset="0"/>
              </a:endParaRPr>
            </a:p>
          </p:txBody>
        </p:sp>
        <p:sp>
          <p:nvSpPr>
            <p:cNvPr id="5" name="TextBox 4">
              <a:extLst>
                <a:ext uri="{FF2B5EF4-FFF2-40B4-BE49-F238E27FC236}">
                  <a16:creationId xmlns:a16="http://schemas.microsoft.com/office/drawing/2014/main" id="{299E94AF-7C93-48CC-91F8-ECBB5585FFDA}"/>
                </a:ext>
              </a:extLst>
            </p:cNvPr>
            <p:cNvSpPr txBox="1"/>
            <p:nvPr/>
          </p:nvSpPr>
          <p:spPr>
            <a:xfrm rot="5400000">
              <a:off x="7497487" y="2879778"/>
              <a:ext cx="2077458" cy="1015663"/>
            </a:xfrm>
            <a:prstGeom prst="rect">
              <a:avLst/>
            </a:prstGeom>
            <a:noFill/>
          </p:spPr>
          <p:txBody>
            <a:bodyPr wrap="square" rtlCol="0">
              <a:spAutoFit/>
            </a:bodyPr>
            <a:lstStyle/>
            <a:p>
              <a:pPr algn="ctr"/>
              <a:r>
                <a:rPr lang="en-US" sz="2000" dirty="0">
                  <a:latin typeface="Arial Black" panose="020B0A04020102020204" pitchFamily="34" charset="0"/>
                </a:rPr>
                <a:t>New Process/ Product</a:t>
              </a:r>
              <a:endParaRPr lang="en-IN" sz="2000" dirty="0">
                <a:latin typeface="Arial Black" panose="020B0A04020102020204" pitchFamily="34" charset="0"/>
              </a:endParaRPr>
            </a:p>
          </p:txBody>
        </p:sp>
        <p:sp>
          <p:nvSpPr>
            <p:cNvPr id="12" name="TextBox 11">
              <a:extLst>
                <a:ext uri="{FF2B5EF4-FFF2-40B4-BE49-F238E27FC236}">
                  <a16:creationId xmlns:a16="http://schemas.microsoft.com/office/drawing/2014/main" id="{8AE69BDC-78A4-4902-B898-0E9F77A4EFE3}"/>
                </a:ext>
              </a:extLst>
            </p:cNvPr>
            <p:cNvSpPr txBox="1"/>
            <p:nvPr/>
          </p:nvSpPr>
          <p:spPr>
            <a:xfrm>
              <a:off x="7086600" y="228600"/>
              <a:ext cx="1994950" cy="523220"/>
            </a:xfrm>
            <a:prstGeom prst="rect">
              <a:avLst/>
            </a:prstGeom>
            <a:noFill/>
          </p:spPr>
          <p:txBody>
            <a:bodyPr wrap="square" rtlCol="0">
              <a:spAutoFit/>
            </a:bodyPr>
            <a:lstStyle/>
            <a:p>
              <a:r>
                <a:rPr lang="en-US" sz="2800" dirty="0">
                  <a:latin typeface="Arial Black" panose="020B0A04020102020204" pitchFamily="34" charset="0"/>
                </a:rPr>
                <a:t>Outcome</a:t>
              </a:r>
              <a:endParaRPr lang="en-IN" sz="2800" dirty="0">
                <a:latin typeface="Arial Black" panose="020B0A04020102020204" pitchFamily="34" charset="0"/>
              </a:endParaRPr>
            </a:p>
          </p:txBody>
        </p:sp>
        <p:sp>
          <p:nvSpPr>
            <p:cNvPr id="13" name="Arrow: Down 12">
              <a:extLst>
                <a:ext uri="{FF2B5EF4-FFF2-40B4-BE49-F238E27FC236}">
                  <a16:creationId xmlns:a16="http://schemas.microsoft.com/office/drawing/2014/main" id="{6D2A431F-19E8-47D3-B116-3B53C1C7BFEE}"/>
                </a:ext>
              </a:extLst>
            </p:cNvPr>
            <p:cNvSpPr/>
            <p:nvPr/>
          </p:nvSpPr>
          <p:spPr>
            <a:xfrm>
              <a:off x="7620000" y="699864"/>
              <a:ext cx="1600200" cy="671736"/>
            </a:xfrm>
            <a:prstGeom prst="downArrow">
              <a:avLst>
                <a:gd name="adj1" fmla="val 50000"/>
                <a:gd name="adj2" fmla="val 4500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4044448779"/>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7F6537AA0A7E4FB2C38EB1175C69AB" ma:contentTypeVersion="3" ma:contentTypeDescription="Create a new document." ma:contentTypeScope="" ma:versionID="6f6c4c8f92942bd28a45a2b39a42d8c7">
  <xsd:schema xmlns:xsd="http://www.w3.org/2001/XMLSchema" xmlns:xs="http://www.w3.org/2001/XMLSchema" xmlns:p="http://schemas.microsoft.com/office/2006/metadata/properties" xmlns:ns2="d07569d5-d4a2-4863-9345-cf808bb4c23d" targetNamespace="http://schemas.microsoft.com/office/2006/metadata/properties" ma:root="true" ma:fieldsID="cea3e31f5b3c07f05ec378b8648d4a37" ns2:_="">
    <xsd:import namespace="d07569d5-d4a2-4863-9345-cf808bb4c23d"/>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7569d5-d4a2-4863-9345-cf808bb4c2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85030E7-04CF-4D21-B7C8-6CEA5ECCF7DD}"/>
</file>

<file path=customXml/itemProps2.xml><?xml version="1.0" encoding="utf-8"?>
<ds:datastoreItem xmlns:ds="http://schemas.openxmlformats.org/officeDocument/2006/customXml" ds:itemID="{A74F2565-19FD-4C71-A424-ACD472EC93ED}"/>
</file>

<file path=customXml/itemProps3.xml><?xml version="1.0" encoding="utf-8"?>
<ds:datastoreItem xmlns:ds="http://schemas.openxmlformats.org/officeDocument/2006/customXml" ds:itemID="{D67DB90F-4D1A-425A-A712-5FFAEDB320B0}"/>
</file>

<file path=docProps/app.xml><?xml version="1.0" encoding="utf-8"?>
<Properties xmlns="http://schemas.openxmlformats.org/officeDocument/2006/extended-properties" xmlns:vt="http://schemas.openxmlformats.org/officeDocument/2006/docPropsVTypes">
  <TotalTime>8433</TotalTime>
  <Words>3528</Words>
  <Application>Microsoft Office PowerPoint</Application>
  <PresentationFormat>On-screen Show (4:3)</PresentationFormat>
  <Paragraphs>533</Paragraphs>
  <Slides>39</Slides>
  <Notes>6</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Arial Black</vt:lpstr>
      <vt:lpstr>Arial Rounded MT Bold</vt:lpstr>
      <vt:lpstr>Times New Roman</vt:lpstr>
      <vt:lpstr>Wingdings</vt:lpstr>
      <vt:lpstr>Default Design</vt:lpstr>
      <vt:lpstr>Idea Valuation: Framework for Valuation of the Commercial Prospects of an Idea</vt:lpstr>
      <vt:lpstr>Ethos of Entrepreneurship</vt:lpstr>
      <vt:lpstr>Disruption</vt:lpstr>
      <vt:lpstr>Disruptive Innovation</vt:lpstr>
      <vt:lpstr>Who, Why &amp; How of Digital Entrepreneurship</vt:lpstr>
      <vt:lpstr>Why Digital Entrepreneurship?</vt:lpstr>
      <vt:lpstr>PowerPoint Presentation</vt:lpstr>
      <vt:lpstr>Lifecycle Model of Digital Entrepreneurship</vt:lpstr>
      <vt:lpstr>PowerPoint Presentation</vt:lpstr>
      <vt:lpstr>PowerPoint Presentation</vt:lpstr>
      <vt:lpstr>PowerPoint Presentation</vt:lpstr>
      <vt:lpstr>7 Essential Abilities of Entrepreneurship</vt:lpstr>
      <vt:lpstr>5 Key Questions of Entrepreneurship</vt:lpstr>
      <vt:lpstr>5 Steps of Prospect Estimation</vt:lpstr>
      <vt:lpstr>Decode Customers’ Pains</vt:lpstr>
      <vt:lpstr>Market Size and Prospect</vt:lpstr>
      <vt:lpstr>Competition /Market Structure</vt:lpstr>
      <vt:lpstr>PowerPoint Presentation</vt:lpstr>
      <vt:lpstr>5 Steps of Target Fixation</vt:lpstr>
      <vt:lpstr>Size of the Target Market</vt:lpstr>
      <vt:lpstr>Size of the Target Market in $</vt:lpstr>
      <vt:lpstr>Aspired Market Share in Quantity</vt:lpstr>
      <vt:lpstr>Value of Aspired Slice of Market in $</vt:lpstr>
      <vt:lpstr>Maximum Expected EBITDA in $</vt:lpstr>
      <vt:lpstr>Minimum Expected EBITDA in $</vt:lpstr>
      <vt:lpstr>Probability of Success</vt:lpstr>
      <vt:lpstr>Market Competition</vt:lpstr>
      <vt:lpstr>Business Development Strategy Matrix</vt:lpstr>
      <vt:lpstr>9 Blocks of Business Model Canvas</vt:lpstr>
      <vt:lpstr>Framework for Calculation of Market Size, Market Share and Commercial Prospects of Venture Idea</vt:lpstr>
      <vt:lpstr>Exercise 1 Market Size to Revenue</vt:lpstr>
      <vt:lpstr>Assessment Exercise  Market Size to Revenue</vt:lpstr>
      <vt:lpstr>Exercise 2 Calculate Market Size and Market Share and EBITDA/ Yr.</vt:lpstr>
      <vt:lpstr>Exercise 3 Calculate Market Size and Market Share and EBITDA/ Yr.</vt:lpstr>
      <vt:lpstr>Exercise 4</vt:lpstr>
      <vt:lpstr>Exercise 5</vt:lpstr>
      <vt:lpstr>Quick Google Search Reveals the Followings:</vt:lpstr>
      <vt:lpstr>Exercise 5 … Contd</vt:lpstr>
      <vt:lpstr>Question Please</vt:lpstr>
    </vt:vector>
  </TitlesOfParts>
  <Company>mdi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skmajumdar</dc:creator>
  <cp:lastModifiedBy>bhaskar chakravorti</cp:lastModifiedBy>
  <cp:revision>641</cp:revision>
  <cp:lastPrinted>2019-04-11T11:01:34Z</cp:lastPrinted>
  <dcterms:created xsi:type="dcterms:W3CDTF">2001-01-20T11:50:44Z</dcterms:created>
  <dcterms:modified xsi:type="dcterms:W3CDTF">2021-04-09T05:36:07Z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0x010100537F6537AA0A7E4FB2C38EB1175C69AB</vt:lpwstr>
  </property>
</Properties>
</file>