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58" r:id="rId5"/>
    <p:sldId id="459" r:id="rId6"/>
    <p:sldId id="468" r:id="rId7"/>
    <p:sldId id="460" r:id="rId8"/>
    <p:sldId id="461" r:id="rId9"/>
    <p:sldId id="452" r:id="rId10"/>
    <p:sldId id="453" r:id="rId11"/>
    <p:sldId id="454" r:id="rId12"/>
    <p:sldId id="470" r:id="rId13"/>
    <p:sldId id="469" r:id="rId14"/>
    <p:sldId id="462" r:id="rId15"/>
    <p:sldId id="463" r:id="rId16"/>
    <p:sldId id="464" r:id="rId17"/>
    <p:sldId id="465" r:id="rId18"/>
    <p:sldId id="466" r:id="rId19"/>
    <p:sldId id="46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32D8B"/>
    <a:srgbClr val="4F520E"/>
    <a:srgbClr val="B1B1B1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434" autoAdjust="0"/>
  </p:normalViewPr>
  <p:slideViewPr>
    <p:cSldViewPr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72"/>
    </p:cViewPr>
  </p:sorterViewPr>
  <p:notesViewPr>
    <p:cSldViewPr>
      <p:cViewPr>
        <p:scale>
          <a:sx n="150" d="100"/>
          <a:sy n="150" d="100"/>
        </p:scale>
        <p:origin x="-714" y="27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idency%20Docs\Machine%20Learning\Dataset%20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 of Success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Sheet1!$K$27</c:f>
              <c:strCache>
                <c:ptCount val="1"/>
                <c:pt idx="0">
                  <c:v>Propability of Success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Sheet1!$J$28:$J$32</c:f>
              <c:strCache>
                <c:ptCount val="5"/>
                <c:pt idx="0">
                  <c:v>0-8</c:v>
                </c:pt>
                <c:pt idx="1">
                  <c:v>9-16</c:v>
                </c:pt>
                <c:pt idx="2">
                  <c:v>17-24</c:v>
                </c:pt>
                <c:pt idx="3">
                  <c:v>25-32</c:v>
                </c:pt>
                <c:pt idx="4">
                  <c:v>33-40</c:v>
                </c:pt>
              </c:strCache>
            </c:strRef>
          </c:cat>
          <c:val>
            <c:numRef>
              <c:f>Sheet1!$K$28:$K$32</c:f>
              <c:numCache>
                <c:formatCode>General</c:formatCode>
                <c:ptCount val="5"/>
                <c:pt idx="0">
                  <c:v>0.27</c:v>
                </c:pt>
                <c:pt idx="1">
                  <c:v>0.5</c:v>
                </c:pt>
                <c:pt idx="2">
                  <c:v>0.6</c:v>
                </c:pt>
                <c:pt idx="3">
                  <c:v>0.66</c:v>
                </c:pt>
                <c:pt idx="4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7-7444-B79B-4B5E56820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31565632"/>
        <c:axId val="-431567264"/>
      </c:lineChart>
      <c:catAx>
        <c:axId val="-43156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567264"/>
        <c:crosses val="autoZero"/>
        <c:auto val="1"/>
        <c:lblAlgn val="ctr"/>
        <c:lblOffset val="100"/>
        <c:noMultiLvlLbl val="0"/>
      </c:catAx>
      <c:valAx>
        <c:axId val="-43156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56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952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220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93E87154-B51D-493E-B5D4-9B5D8B512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932F29-4C56-44C9-B704-819EC7CA274C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99111D2-D73E-4584-B047-4F6DB1B9A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CED9C84-868F-4D42-A996-6FEEB427C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51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8F256BF3-DB25-4BA6-9FAB-BE03D3ADB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0682B0-BF8C-4E9E-A538-0F84E67E62DF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C3E7038-6EB2-4C38-BCAE-5D8B5DE90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CB81962-7614-43D5-8AA3-21A1711E3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5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B81B77BA-9A75-401A-939C-9A4856FFC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E600C0-8D50-4B52-A0CB-3FC54467022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8353C7F-4025-40E3-9FE4-3966EF940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DE7A845-2A03-410F-A098-87CFC1DD4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1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CABB8B5A-5BB5-488E-A41D-37C30B2E4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48A9F-02E9-4194-985D-2846AA3C6F68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AE72C53-82E9-49E2-B1C3-DB20E1996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F022A16-BF0E-48D5-AF9E-E3BA1C37A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200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3308598" cy="2922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259045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1"/>
            <a:ext cx="3308598" cy="2922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4167" y="1143000"/>
            <a:ext cx="1790234" cy="269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5196" y="304801"/>
            <a:ext cx="369204" cy="3231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9616" y="304800"/>
            <a:ext cx="1790234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5084725" cy="42614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916422"/>
          </a:xfrm>
        </p:spPr>
        <p:txBody>
          <a:bodyPr/>
          <a:lstStyle>
            <a:lvl1pPr>
              <a:defRPr sz="2400" b="0"/>
            </a:lvl1pPr>
            <a:lvl2pPr>
              <a:defRPr sz="2400" b="0"/>
            </a:lvl2pPr>
            <a:lvl3pPr>
              <a:defRPr sz="24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187865" cy="45294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82481"/>
            <a:ext cx="7772400" cy="22442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1"/>
            <a:ext cx="3308598" cy="2922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16694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16694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3308598" cy="29225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5830"/>
            <a:ext cx="4040188" cy="2590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125047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15830"/>
            <a:ext cx="4041775" cy="2590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125047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1"/>
            <a:ext cx="3308598" cy="2922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82980"/>
            <a:ext cx="2778005" cy="2521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163249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17248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15218"/>
            <a:ext cx="2778005" cy="2521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2829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17248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0101" y="393701"/>
            <a:ext cx="602729" cy="292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031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609600" y="990600"/>
            <a:ext cx="8001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6537326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3429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685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0287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marL="152400" indent="-152400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SzPct val="100000"/>
        <a:buFont typeface="Arial" charset="0"/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428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Courier New" pitchFamily="49" charset="0"/>
        <a:buChar char="o"/>
        <a:defRPr sz="1800" b="1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Wingdings" pitchFamily="2" charset="2"/>
        <a:buChar char="Ø"/>
        <a:defRPr sz="1800" b="1">
          <a:solidFill>
            <a:schemeClr val="tx1"/>
          </a:solidFill>
          <a:latin typeface="+mn-lt"/>
        </a:defRPr>
      </a:lvl3pPr>
      <a:lvl4pPr marL="1285875" indent="-257175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charset="0"/>
        </a:defRPr>
      </a:lvl4pPr>
      <a:lvl5pPr marL="16287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charset="0"/>
        </a:defRPr>
      </a:lvl5pPr>
      <a:lvl6pPr marL="1971675" indent="-25717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charset="0"/>
        </a:defRPr>
      </a:lvl6pPr>
      <a:lvl7pPr marL="2314575" indent="-25717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charset="0"/>
        </a:defRPr>
      </a:lvl7pPr>
      <a:lvl8pPr marL="2657475" indent="-25717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charset="0"/>
        </a:defRPr>
      </a:lvl8pPr>
      <a:lvl9pPr marL="3000375" indent="-25717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37AB0BF6-D2BC-412B-B632-30EE69B01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1" y="393702"/>
            <a:ext cx="3145092" cy="42614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regression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58ACE6C0-5C8B-4CE8-8F75-E6CF87CDD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4432498" cy="322832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Given an input x we would like to compute an output y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 example: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- Predict height from age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- Predict Google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price from Yahoo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price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- Predict distance from wall from sensors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78600" y="1378532"/>
            <a:ext cx="3337815" cy="3490628"/>
            <a:chOff x="5029200" y="1865362"/>
            <a:chExt cx="2800350" cy="3006721"/>
          </a:xfrm>
        </p:grpSpPr>
        <p:sp>
          <p:nvSpPr>
            <p:cNvPr id="29699" name="Line 4">
              <a:extLst>
                <a:ext uri="{FF2B5EF4-FFF2-40B4-BE49-F238E27FC236}">
                  <a16:creationId xmlns:a16="http://schemas.microsoft.com/office/drawing/2014/main" id="{658AD102-21D6-43AB-88A6-B01B33405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4457700"/>
              <a:ext cx="2400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0" name="Line 5">
              <a:extLst>
                <a:ext uri="{FF2B5EF4-FFF2-40B4-BE49-F238E27FC236}">
                  <a16:creationId xmlns:a16="http://schemas.microsoft.com/office/drawing/2014/main" id="{7E87280A-C610-4F8B-B9AF-0FF16DADD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9250" y="1865362"/>
              <a:ext cx="0" cy="257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1" name="Oval 6">
              <a:extLst>
                <a:ext uri="{FF2B5EF4-FFF2-40B4-BE49-F238E27FC236}">
                  <a16:creationId xmlns:a16="http://schemas.microsoft.com/office/drawing/2014/main" id="{FB2BE2F6-3AC4-45D9-9CF4-A61778251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41148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2" name="Line 7">
              <a:extLst>
                <a:ext uri="{FF2B5EF4-FFF2-40B4-BE49-F238E27FC236}">
                  <a16:creationId xmlns:a16="http://schemas.microsoft.com/office/drawing/2014/main" id="{5C2AD40C-0529-442D-B5D2-939C37E6D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9250" y="2743200"/>
              <a:ext cx="2000250" cy="171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3" name="Oval 8">
              <a:extLst>
                <a:ext uri="{FF2B5EF4-FFF2-40B4-BE49-F238E27FC236}">
                  <a16:creationId xmlns:a16="http://schemas.microsoft.com/office/drawing/2014/main" id="{1A0684E2-A00B-407B-86B4-F2E2D0FCF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900" y="371475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4" name="Oval 9">
              <a:extLst>
                <a:ext uri="{FF2B5EF4-FFF2-40B4-BE49-F238E27FC236}">
                  <a16:creationId xmlns:a16="http://schemas.microsoft.com/office/drawing/2014/main" id="{6442E687-F3FE-4118-85B0-61060A1B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0" y="29718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5" name="Oval 10">
              <a:extLst>
                <a:ext uri="{FF2B5EF4-FFF2-40B4-BE49-F238E27FC236}">
                  <a16:creationId xmlns:a16="http://schemas.microsoft.com/office/drawing/2014/main" id="{30D07943-3EFB-462F-9D39-6A806D6E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50" y="30861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6" name="Oval 11">
              <a:extLst>
                <a:ext uri="{FF2B5EF4-FFF2-40B4-BE49-F238E27FC236}">
                  <a16:creationId xmlns:a16="http://schemas.microsoft.com/office/drawing/2014/main" id="{92102956-D90C-4C61-AAB2-91D9A9A6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850" y="30861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7" name="Oval 12">
              <a:extLst>
                <a:ext uri="{FF2B5EF4-FFF2-40B4-BE49-F238E27FC236}">
                  <a16:creationId xmlns:a16="http://schemas.microsoft.com/office/drawing/2014/main" id="{8F22FA5F-0BE8-4B81-9707-FF8C68038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5433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8" name="Oval 13">
              <a:extLst>
                <a:ext uri="{FF2B5EF4-FFF2-40B4-BE49-F238E27FC236}">
                  <a16:creationId xmlns:a16="http://schemas.microsoft.com/office/drawing/2014/main" id="{03595400-947E-4489-831E-9705CB765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9350" y="34290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9" name="Text Box 14">
              <a:extLst>
                <a:ext uri="{FF2B5EF4-FFF2-40B4-BE49-F238E27FC236}">
                  <a16:creationId xmlns:a16="http://schemas.microsoft.com/office/drawing/2014/main" id="{0D4BE39E-E885-43E3-8846-5662B4A44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550" y="457200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X</a:t>
              </a:r>
            </a:p>
          </p:txBody>
        </p:sp>
        <p:sp>
          <p:nvSpPr>
            <p:cNvPr id="29710" name="Text Box 15">
              <a:extLst>
                <a:ext uri="{FF2B5EF4-FFF2-40B4-BE49-F238E27FC236}">
                  <a16:creationId xmlns:a16="http://schemas.microsoft.com/office/drawing/2014/main" id="{0D4DC7D0-8C22-4E2C-9E36-F8D39012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91465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6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38761"/>
            <a:ext cx="7848600" cy="39846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 use the below data set of (X, Y) for degree 3 polynomial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regression line is slightly curved for degree = 3.</a:t>
            </a:r>
          </a:p>
          <a:p>
            <a:pPr marL="0" indent="0">
              <a:buNone/>
            </a:pPr>
            <a:r>
              <a:rPr lang="en-US" dirty="0"/>
              <a:t>The regression line will curve further if we increase the polynomial degree.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278915"/>
              </p:ext>
            </p:extLst>
          </p:nvPr>
        </p:nvGraphicFramePr>
        <p:xfrm>
          <a:off x="251526" y="2204864"/>
          <a:ext cx="8640954" cy="14401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08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52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Internal Exam(X)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External </a:t>
                      </a:r>
                      <a:r>
                        <a:rPr lang="en-US" sz="1800" u="none" strike="noStrike">
                          <a:effectLst/>
                        </a:rPr>
                        <a:t>Exam(Y)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2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4" y="908720"/>
            <a:ext cx="8465932" cy="47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3" y="243401"/>
            <a:ext cx="8274333" cy="56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8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3565079" cy="426142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6612"/>
            <a:ext cx="7848600" cy="381848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logistic model</a:t>
            </a:r>
            <a:r>
              <a:rPr lang="en-US" dirty="0"/>
              <a:t> is used to model the probability of a certain class or event existing such as pass/fail, win/lose, alive/dead or healthy/sick.</a:t>
            </a:r>
          </a:p>
          <a:p>
            <a:r>
              <a:rPr lang="en-US" dirty="0"/>
              <a:t>Logistic regression(LR) is a statistical model that in its basic form uses a logistic function to model a binary dependent variable.</a:t>
            </a:r>
          </a:p>
          <a:p>
            <a:r>
              <a:rPr lang="en-US" dirty="0"/>
              <a:t>It can be used for both Classification and Regression based on the given problem.</a:t>
            </a:r>
          </a:p>
          <a:p>
            <a:r>
              <a:rPr lang="en-US" dirty="0"/>
              <a:t>The goal of LR is to predict the likelihood that Y is equal to 1(probability that Y = 1 rather than 0) given certain values of X.</a:t>
            </a:r>
          </a:p>
        </p:txBody>
      </p:sp>
    </p:spTree>
    <p:extLst>
      <p:ext uri="{BB962C8B-B14F-4D97-AF65-F5344CB8AC3E}">
        <p14:creationId xmlns:p14="http://schemas.microsoft.com/office/powerpoint/2010/main" val="297260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1606209" cy="42614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654"/>
            <a:ext cx="7848600" cy="2230354"/>
          </a:xfrm>
        </p:spPr>
        <p:txBody>
          <a:bodyPr/>
          <a:lstStyle/>
          <a:p>
            <a:r>
              <a:rPr lang="en-US" dirty="0"/>
              <a:t>We may predict the success or failure of a small project on the basis of the number of years of experience of the project manager handling the project.</a:t>
            </a:r>
          </a:p>
          <a:p>
            <a:r>
              <a:rPr lang="en-US" dirty="0"/>
              <a:t>This means that as X(the number of years of experience of manager) increases, the probability that Y will be equal to 1(success of project) will tend to increase.</a:t>
            </a:r>
          </a:p>
        </p:txBody>
      </p:sp>
    </p:spTree>
    <p:extLst>
      <p:ext uri="{BB962C8B-B14F-4D97-AF65-F5344CB8AC3E}">
        <p14:creationId xmlns:p14="http://schemas.microsoft.com/office/powerpoint/2010/main" val="224925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015107"/>
              </p:ext>
            </p:extLst>
          </p:nvPr>
        </p:nvGraphicFramePr>
        <p:xfrm>
          <a:off x="395536" y="1916830"/>
          <a:ext cx="2520280" cy="259229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6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Years of Experience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Probability of Success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0-8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9-16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17-24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25-32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33-40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196185"/>
              </p:ext>
            </p:extLst>
          </p:nvPr>
        </p:nvGraphicFramePr>
        <p:xfrm>
          <a:off x="3134780" y="1143000"/>
          <a:ext cx="55000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497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40" y="3012413"/>
            <a:ext cx="7848600" cy="56060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END OF MODULE-2</a:t>
            </a:r>
          </a:p>
        </p:txBody>
      </p:sp>
    </p:spTree>
    <p:extLst>
      <p:ext uri="{BB962C8B-B14F-4D97-AF65-F5344CB8AC3E}">
        <p14:creationId xmlns:p14="http://schemas.microsoft.com/office/powerpoint/2010/main" val="17214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26">
            <a:extLst>
              <a:ext uri="{FF2B5EF4-FFF2-40B4-BE49-F238E27FC236}">
                <a16:creationId xmlns:a16="http://schemas.microsoft.com/office/drawing/2014/main" id="{AE5B9685-CA19-4399-B501-A2B16B14B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1" y="393702"/>
            <a:ext cx="3145092" cy="42614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regression</a:t>
            </a:r>
          </a:p>
        </p:txBody>
      </p:sp>
      <p:sp>
        <p:nvSpPr>
          <p:cNvPr id="31746" name="Rectangle 1027">
            <a:extLst>
              <a:ext uri="{FF2B5EF4-FFF2-40B4-BE49-F238E27FC236}">
                <a16:creationId xmlns:a16="http://schemas.microsoft.com/office/drawing/2014/main" id="{F6577EC0-842C-4E80-8962-67D1645AF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4549130" cy="339447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an input x we would like to compute an output 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 linear regression we assume that y and x are related with the following equation: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                 y 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wx</a:t>
            </a:r>
            <a:r>
              <a:rPr lang="en-US" altLang="en-US" sz="2000" dirty="0">
                <a:ea typeface="ＭＳ Ｐゴシック" panose="020B0600070205080204" pitchFamily="34" charset="-128"/>
              </a:rPr>
              <a:t>+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where w is a parameter and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 represents </a:t>
            </a:r>
            <a:r>
              <a:rPr lang="en-US" altLang="en-US" sz="2000" dirty="0">
                <a:ea typeface="ＭＳ Ｐゴシック" panose="020B0600070205080204" pitchFamily="34" charset="-128"/>
              </a:rPr>
              <a:t>measurement noise, model noise or other (data) noise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43500" y="1885950"/>
            <a:ext cx="3460948" cy="3415258"/>
            <a:chOff x="5143500" y="1885950"/>
            <a:chExt cx="2686050" cy="2986133"/>
          </a:xfrm>
        </p:grpSpPr>
        <p:sp>
          <p:nvSpPr>
            <p:cNvPr id="31747" name="Line 1028">
              <a:extLst>
                <a:ext uri="{FF2B5EF4-FFF2-40B4-BE49-F238E27FC236}">
                  <a16:creationId xmlns:a16="http://schemas.microsoft.com/office/drawing/2014/main" id="{11D004D4-34C7-4677-8269-36CF3B1C6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4457700"/>
              <a:ext cx="2400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48" name="Line 1029">
              <a:extLst>
                <a:ext uri="{FF2B5EF4-FFF2-40B4-BE49-F238E27FC236}">
                  <a16:creationId xmlns:a16="http://schemas.microsoft.com/office/drawing/2014/main" id="{162020B9-08AA-4CCB-9AC7-F04D0EE08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9250" y="1885950"/>
              <a:ext cx="0" cy="257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49" name="Oval 1030">
              <a:extLst>
                <a:ext uri="{FF2B5EF4-FFF2-40B4-BE49-F238E27FC236}">
                  <a16:creationId xmlns:a16="http://schemas.microsoft.com/office/drawing/2014/main" id="{52B552FD-497D-4482-8860-4D1492720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41148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0" name="Line 1031">
              <a:extLst>
                <a:ext uri="{FF2B5EF4-FFF2-40B4-BE49-F238E27FC236}">
                  <a16:creationId xmlns:a16="http://schemas.microsoft.com/office/drawing/2014/main" id="{8E417923-1144-46BA-B084-424FC3AB8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9250" y="2743200"/>
              <a:ext cx="2000250" cy="171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51" name="Oval 1032">
              <a:extLst>
                <a:ext uri="{FF2B5EF4-FFF2-40B4-BE49-F238E27FC236}">
                  <a16:creationId xmlns:a16="http://schemas.microsoft.com/office/drawing/2014/main" id="{7BBB41AF-49F2-465E-B179-EFE928073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900" y="371475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2" name="Oval 1033">
              <a:extLst>
                <a:ext uri="{FF2B5EF4-FFF2-40B4-BE49-F238E27FC236}">
                  <a16:creationId xmlns:a16="http://schemas.microsoft.com/office/drawing/2014/main" id="{A71DD499-2D17-4FE5-8C57-5A9A4D5C1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0" y="29718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3" name="Oval 1034">
              <a:extLst>
                <a:ext uri="{FF2B5EF4-FFF2-40B4-BE49-F238E27FC236}">
                  <a16:creationId xmlns:a16="http://schemas.microsoft.com/office/drawing/2014/main" id="{91038F5F-1E08-4555-991C-52FEE42AF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50" y="30861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4" name="Oval 1035">
              <a:extLst>
                <a:ext uri="{FF2B5EF4-FFF2-40B4-BE49-F238E27FC236}">
                  <a16:creationId xmlns:a16="http://schemas.microsoft.com/office/drawing/2014/main" id="{28652C47-ABBE-438F-842E-D82EC3CB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850" y="30861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5" name="Oval 1036">
              <a:extLst>
                <a:ext uri="{FF2B5EF4-FFF2-40B4-BE49-F238E27FC236}">
                  <a16:creationId xmlns:a16="http://schemas.microsoft.com/office/drawing/2014/main" id="{83077C6D-2594-49FD-ACEB-1057E7DC4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5433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6" name="Oval 1037">
              <a:extLst>
                <a:ext uri="{FF2B5EF4-FFF2-40B4-BE49-F238E27FC236}">
                  <a16:creationId xmlns:a16="http://schemas.microsoft.com/office/drawing/2014/main" id="{85D53BC1-8450-41E4-AE76-B42C339BC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9350" y="34290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7" name="Text Box 1038">
              <a:extLst>
                <a:ext uri="{FF2B5EF4-FFF2-40B4-BE49-F238E27FC236}">
                  <a16:creationId xmlns:a16="http://schemas.microsoft.com/office/drawing/2014/main" id="{54A8DD26-0CDE-43CE-B77F-0C2F2EAE5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550" y="457200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X</a:t>
              </a:r>
            </a:p>
          </p:txBody>
        </p:sp>
        <p:sp>
          <p:nvSpPr>
            <p:cNvPr id="31758" name="Text Box 1039">
              <a:extLst>
                <a:ext uri="{FF2B5EF4-FFF2-40B4-BE49-F238E27FC236}">
                  <a16:creationId xmlns:a16="http://schemas.microsoft.com/office/drawing/2014/main" id="{4F5CEFF7-D833-49D9-A4FB-774D861E9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0" y="291465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Y</a:t>
              </a:r>
            </a:p>
          </p:txBody>
        </p:sp>
      </p:grpSp>
      <p:sp>
        <p:nvSpPr>
          <p:cNvPr id="661520" name="Text Box 1040">
            <a:extLst>
              <a:ext uri="{FF2B5EF4-FFF2-40B4-BE49-F238E27FC236}">
                <a16:creationId xmlns:a16="http://schemas.microsoft.com/office/drawing/2014/main" id="{ADEB82D4-488E-45B2-B8D0-B2A072F8E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462099"/>
            <a:ext cx="1314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What we are trying to predict</a:t>
            </a:r>
            <a:endParaRPr lang="en-US" altLang="en-US" sz="1600" dirty="0"/>
          </a:p>
        </p:txBody>
      </p:sp>
      <p:sp>
        <p:nvSpPr>
          <p:cNvPr id="661521" name="Text Box 1041">
            <a:extLst>
              <a:ext uri="{FF2B5EF4-FFF2-40B4-BE49-F238E27FC236}">
                <a16:creationId xmlns:a16="http://schemas.microsoft.com/office/drawing/2014/main" id="{1FB0D728-1CEF-4352-9BFA-AB29B740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317" y="3348281"/>
            <a:ext cx="1485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Observed values</a:t>
            </a:r>
            <a:endParaRPr lang="en-US" altLang="en-US" sz="1600" dirty="0"/>
          </a:p>
        </p:txBody>
      </p:sp>
      <p:sp>
        <p:nvSpPr>
          <p:cNvPr id="661522" name="Line 1042">
            <a:extLst>
              <a:ext uri="{FF2B5EF4-FFF2-40B4-BE49-F238E27FC236}">
                <a16:creationId xmlns:a16="http://schemas.microsoft.com/office/drawing/2014/main" id="{49D03EEB-F68E-4374-A6FA-2BC9241A3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6119" y="3590156"/>
            <a:ext cx="549772" cy="5246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400"/>
          </a:p>
        </p:txBody>
      </p:sp>
      <p:sp>
        <p:nvSpPr>
          <p:cNvPr id="661523" name="Line 1043">
            <a:extLst>
              <a:ext uri="{FF2B5EF4-FFF2-40B4-BE49-F238E27FC236}">
                <a16:creationId xmlns:a16="http://schemas.microsoft.com/office/drawing/2014/main" id="{29B936BC-7F74-42A9-B961-EB5F4C621F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61685" y="4086224"/>
            <a:ext cx="704334" cy="85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6731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20" grpId="0"/>
      <p:bldP spid="6615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848872" cy="4129818"/>
          </a:xfrm>
        </p:spPr>
      </p:pic>
    </p:spTree>
    <p:extLst>
      <p:ext uri="{BB962C8B-B14F-4D97-AF65-F5344CB8AC3E}">
        <p14:creationId xmlns:p14="http://schemas.microsoft.com/office/powerpoint/2010/main" val="82241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Text Box 2">
            <a:extLst>
              <a:ext uri="{FF2B5EF4-FFF2-40B4-BE49-F238E27FC236}">
                <a16:creationId xmlns:a16="http://schemas.microsoft.com/office/drawing/2014/main" id="{594026EB-1187-4D98-B475-817C554C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1126916"/>
            <a:ext cx="4867314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</a:t>
            </a:r>
            <a:r>
              <a:rPr lang="en-US" altLang="en-US" sz="2000" dirty="0"/>
              <a:t>Our goal is to estimate </a:t>
            </a:r>
            <a:r>
              <a:rPr lang="en-US" altLang="en-US" sz="2000" i="1" dirty="0"/>
              <a:t>w</a:t>
            </a:r>
            <a:r>
              <a:rPr lang="en-US" altLang="en-US" sz="2000" dirty="0"/>
              <a:t> from a training data of &lt;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,y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&gt; pairs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  Optimization goal: minimize squared error (least squares):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 Why least squares?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- minimizes squared distance between measurements and predicted line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- has a nice probabilistic interpretation (Gaussian Likelihood same as Mean Sq.)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- first degree polynomial model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C1811084-7611-45BD-BFC3-2ED77BCBE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1" y="393701"/>
            <a:ext cx="3145092" cy="42614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Linear regression</a:t>
            </a:r>
          </a:p>
        </p:txBody>
      </p:sp>
      <p:graphicFrame>
        <p:nvGraphicFramePr>
          <p:cNvPr id="33795" name="Object 1024">
            <a:extLst>
              <a:ext uri="{FF2B5EF4-FFF2-40B4-BE49-F238E27FC236}">
                <a16:creationId xmlns:a16="http://schemas.microsoft.com/office/drawing/2014/main" id="{57272421-AB1C-4174-8B04-39743863A8B6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5968861"/>
              </p:ext>
            </p:extLst>
          </p:nvPr>
        </p:nvGraphicFramePr>
        <p:xfrm>
          <a:off x="899592" y="2738487"/>
          <a:ext cx="2875841" cy="66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1473200" imgH="342900" progId="Equation.3">
                  <p:embed/>
                </p:oleObj>
              </mc:Choice>
              <mc:Fallback>
                <p:oleObj name="Equation" r:id="rId4" imgW="14732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38487"/>
                        <a:ext cx="2875841" cy="668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364088" y="2245991"/>
            <a:ext cx="3543300" cy="2839193"/>
            <a:chOff x="5600700" y="1885951"/>
            <a:chExt cx="2000250" cy="1957432"/>
          </a:xfrm>
        </p:grpSpPr>
        <p:sp>
          <p:nvSpPr>
            <p:cNvPr id="33796" name="Line 5">
              <a:extLst>
                <a:ext uri="{FF2B5EF4-FFF2-40B4-BE49-F238E27FC236}">
                  <a16:creationId xmlns:a16="http://schemas.microsoft.com/office/drawing/2014/main" id="{FC33558B-EC46-4CE4-95E6-2BF9177C9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0750" y="3429000"/>
              <a:ext cx="148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797" name="Line 6">
              <a:extLst>
                <a:ext uri="{FF2B5EF4-FFF2-40B4-BE49-F238E27FC236}">
                  <a16:creationId xmlns:a16="http://schemas.microsoft.com/office/drawing/2014/main" id="{E58A92D6-3BAC-4E5B-9B7F-27D6AE1CA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00750" y="2000250"/>
              <a:ext cx="0" cy="142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798" name="Oval 7">
              <a:extLst>
                <a:ext uri="{FF2B5EF4-FFF2-40B4-BE49-F238E27FC236}">
                  <a16:creationId xmlns:a16="http://schemas.microsoft.com/office/drawing/2014/main" id="{E0657DB1-D85B-483F-B779-257F3AEFD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0861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799" name="Line 8">
              <a:extLst>
                <a:ext uri="{FF2B5EF4-FFF2-40B4-BE49-F238E27FC236}">
                  <a16:creationId xmlns:a16="http://schemas.microsoft.com/office/drawing/2014/main" id="{1E7FC87F-CBD2-4A9E-8712-9ECF1C44D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00750" y="2400300"/>
              <a:ext cx="1200150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00" name="Oval 9">
              <a:extLst>
                <a:ext uri="{FF2B5EF4-FFF2-40B4-BE49-F238E27FC236}">
                  <a16:creationId xmlns:a16="http://schemas.microsoft.com/office/drawing/2014/main" id="{DAF1F78B-A6B4-464E-8C62-A149DDB5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268605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1" name="Oval 10">
              <a:extLst>
                <a:ext uri="{FF2B5EF4-FFF2-40B4-BE49-F238E27FC236}">
                  <a16:creationId xmlns:a16="http://schemas.microsoft.com/office/drawing/2014/main" id="{CB30EAF7-730F-47C9-A7AC-9FFD3964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291465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2" name="Oval 11">
              <a:extLst>
                <a:ext uri="{FF2B5EF4-FFF2-40B4-BE49-F238E27FC236}">
                  <a16:creationId xmlns:a16="http://schemas.microsoft.com/office/drawing/2014/main" id="{279AE977-890E-4FFA-8904-8B3CD3DAD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27432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3" name="Oval 12">
              <a:extLst>
                <a:ext uri="{FF2B5EF4-FFF2-40B4-BE49-F238E27FC236}">
                  <a16:creationId xmlns:a16="http://schemas.microsoft.com/office/drawing/2014/main" id="{7F225C95-137D-4E1E-A909-AB55DC7C4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850" y="291465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4" name="Oval 13">
              <a:extLst>
                <a:ext uri="{FF2B5EF4-FFF2-40B4-BE49-F238E27FC236}">
                  <a16:creationId xmlns:a16="http://schemas.microsoft.com/office/drawing/2014/main" id="{A881E535-3B36-4D18-82E5-618AAA0BE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900" y="25146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5" name="Oval 14">
              <a:extLst>
                <a:ext uri="{FF2B5EF4-FFF2-40B4-BE49-F238E27FC236}">
                  <a16:creationId xmlns:a16="http://schemas.microsoft.com/office/drawing/2014/main" id="{09558765-4812-4DB9-B7D4-373FFC882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850" y="24003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6" name="Text Box 15">
              <a:extLst>
                <a:ext uri="{FF2B5EF4-FFF2-40B4-BE49-F238E27FC236}">
                  <a16:creationId xmlns:a16="http://schemas.microsoft.com/office/drawing/2014/main" id="{B0F33131-2125-4784-B076-4DC3653E4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8050" y="354330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X</a:t>
              </a:r>
            </a:p>
          </p:txBody>
        </p:sp>
        <p:sp>
          <p:nvSpPr>
            <p:cNvPr id="33807" name="Text Box 16">
              <a:extLst>
                <a:ext uri="{FF2B5EF4-FFF2-40B4-BE49-F238E27FC236}">
                  <a16:creationId xmlns:a16="http://schemas.microsoft.com/office/drawing/2014/main" id="{49226EBE-5274-4A19-8EE3-01FEC55BF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700" y="188595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Y</a:t>
              </a:r>
            </a:p>
          </p:txBody>
        </p:sp>
      </p:grpSp>
      <p:graphicFrame>
        <p:nvGraphicFramePr>
          <p:cNvPr id="33808" name="Object 1025">
            <a:extLst>
              <a:ext uri="{FF2B5EF4-FFF2-40B4-BE49-F238E27FC236}">
                <a16:creationId xmlns:a16="http://schemas.microsoft.com/office/drawing/2014/main" id="{FCE57785-4A73-4C89-B56B-D6B88BFB92A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9281063"/>
              </p:ext>
            </p:extLst>
          </p:nvPr>
        </p:nvGraphicFramePr>
        <p:xfrm>
          <a:off x="6352919" y="1580587"/>
          <a:ext cx="1666875" cy="41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711200" imgH="177800" progId="Equation.3">
                  <p:embed/>
                </p:oleObj>
              </mc:Choice>
              <mc:Fallback>
                <p:oleObj name="Equation" r:id="rId6" imgW="7112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2919" y="1580587"/>
                        <a:ext cx="1666875" cy="416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3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7F583C15-051F-47A8-A852-198E74212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1" y="393702"/>
            <a:ext cx="4065215" cy="42614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Multivariate regression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819CE1A-6C51-442E-9785-83E9403ED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7076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if we have several inputs?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- Stock prices for Yahoo, Microsoft and Ebay for the Google prediction task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becomes a multivariate regression problem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Again, its easy to model: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             y = w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 + w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x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+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… + </a:t>
            </a:r>
            <a:r>
              <a:rPr lang="en-US" altLang="en-US">
                <a:ea typeface="ＭＳ Ｐゴシック" panose="020B0600070205080204" pitchFamily="34" charset="-128"/>
              </a:rPr>
              <a:t>w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x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+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</a:t>
            </a:r>
          </a:p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27126" y="3789040"/>
            <a:ext cx="2228850" cy="1217832"/>
            <a:chOff x="1314450" y="4286250"/>
            <a:chExt cx="2228850" cy="1217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C8AA3E-581B-4C81-8705-6012B8B3A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4857751"/>
              <a:ext cx="2228850" cy="6463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Google</a:t>
              </a:r>
              <a:r>
                <a:rPr lang="ja-JP" altLang="en-US" sz="1800"/>
                <a:t>’</a:t>
              </a:r>
              <a:r>
                <a:rPr lang="en-US" altLang="ja-JP" sz="1800"/>
                <a:t>s stock price</a:t>
              </a:r>
              <a:endParaRPr lang="en-US" altLang="en-US" sz="180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B985C8-C1DE-447C-9001-CFD06638F527}"/>
                </a:ext>
              </a:extLst>
            </p:cNvPr>
            <p:cNvCxnSpPr/>
            <p:nvPr/>
          </p:nvCxnSpPr>
          <p:spPr>
            <a:xfrm flipV="1">
              <a:off x="2571750" y="4286250"/>
              <a:ext cx="742950" cy="571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935438" y="3861048"/>
            <a:ext cx="2228850" cy="1455183"/>
            <a:chOff x="3771900" y="4286250"/>
            <a:chExt cx="2228850" cy="14551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C0EF09-48D6-476C-9FA9-34074FA1F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900" y="5372101"/>
              <a:ext cx="2228850" cy="36933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Yahoo</a:t>
              </a:r>
              <a:r>
                <a:rPr lang="ja-JP" altLang="en-US" sz="1800"/>
                <a:t>’</a:t>
              </a:r>
              <a:r>
                <a:rPr lang="en-US" altLang="ja-JP" sz="1800"/>
                <a:t>s stock price</a:t>
              </a:r>
              <a:endParaRPr lang="en-US" altLang="en-US" sz="180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443756-D09C-4753-AB6C-14B7134D1680}"/>
                </a:ext>
              </a:extLst>
            </p:cNvPr>
            <p:cNvCxnSpPr/>
            <p:nvPr/>
          </p:nvCxnSpPr>
          <p:spPr>
            <a:xfrm rot="5400000" flipH="1" flipV="1">
              <a:off x="3857625" y="4657725"/>
              <a:ext cx="1028700" cy="2857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176714" y="3645024"/>
            <a:ext cx="2571750" cy="826533"/>
            <a:chOff x="4972050" y="4343400"/>
            <a:chExt cx="2571750" cy="8265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639BBD-FBF1-4AC5-B65F-983A46B6D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800601"/>
              <a:ext cx="2571750" cy="36933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Microsoft’</a:t>
              </a:r>
              <a:r>
                <a:rPr lang="en-US" altLang="ja-JP" sz="1800"/>
                <a:t>s stock price</a:t>
              </a:r>
              <a:endParaRPr lang="en-US" altLang="en-US" sz="180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5A8C287-65D9-4C6B-BD1F-3EBE6AA11276}"/>
                </a:ext>
              </a:extLst>
            </p:cNvPr>
            <p:cNvCxnSpPr/>
            <p:nvPr/>
          </p:nvCxnSpPr>
          <p:spPr>
            <a:xfrm rot="16200000" flipV="1">
              <a:off x="5800725" y="4371975"/>
              <a:ext cx="40005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128305" cy="4261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35579"/>
            <a:ext cx="8568952" cy="2193421"/>
          </a:xfrm>
        </p:spPr>
        <p:txBody>
          <a:bodyPr/>
          <a:lstStyle/>
          <a:p>
            <a:r>
              <a:rPr lang="en-US" dirty="0"/>
              <a:t>Price of property = f ( Area, location, floor, ageing, amenities)</a:t>
            </a:r>
          </a:p>
          <a:p>
            <a:r>
              <a:rPr lang="en-US" dirty="0"/>
              <a:t>Y = a + b1 X1 + b2 X2</a:t>
            </a:r>
          </a:p>
          <a:p>
            <a:pPr marL="0" indent="0">
              <a:buNone/>
            </a:pPr>
            <a:r>
              <a:rPr lang="en-US" dirty="0"/>
              <a:t>Where Y is the three-dimensional space, X1 &amp; X2 are the predictor variables, b1 &amp; b2 are referred as partial regression coefficients.</a:t>
            </a:r>
          </a:p>
        </p:txBody>
      </p:sp>
    </p:spTree>
    <p:extLst>
      <p:ext uri="{BB962C8B-B14F-4D97-AF65-F5344CB8AC3E}">
        <p14:creationId xmlns:p14="http://schemas.microsoft.com/office/powerpoint/2010/main" val="97625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6461705" cy="426142"/>
          </a:xfrm>
        </p:spPr>
        <p:txBody>
          <a:bodyPr/>
          <a:lstStyle/>
          <a:p>
            <a:r>
              <a:rPr lang="en-US" dirty="0"/>
              <a:t>Assumptions in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892480" cy="45365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dependent variable(Y) can be calculated as a linear function of a specific set of independent variables(X) and an error term(</a:t>
            </a:r>
            <a:r>
              <a:rPr lang="el-GR" sz="2200" dirty="0"/>
              <a:t>ϵ</a:t>
            </a:r>
            <a:r>
              <a:rPr lang="en-US" sz="22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number of observations(n) is greater than the number of parameters(k) to be estimated, </a:t>
            </a:r>
            <a:r>
              <a:rPr lang="en-US" sz="2200" dirty="0" err="1"/>
              <a:t>ie</a:t>
            </a:r>
            <a:r>
              <a:rPr lang="en-US" sz="2200" dirty="0"/>
              <a:t> n&gt;k.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Regression line can be valid only over a limited range of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Variance is the same for all values of 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error term(</a:t>
            </a:r>
            <a:r>
              <a:rPr lang="el-GR" sz="2200" dirty="0"/>
              <a:t>ϵ</a:t>
            </a:r>
            <a:r>
              <a:rPr lang="en-US" sz="2200" dirty="0"/>
              <a:t>) is normally distributed.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values of the error term(</a:t>
            </a:r>
            <a:r>
              <a:rPr lang="el-GR" sz="2200" dirty="0"/>
              <a:t>ϵ</a:t>
            </a:r>
            <a:r>
              <a:rPr lang="en-US" sz="2200" dirty="0"/>
              <a:t>) are independent and are not related to any values of X.</a:t>
            </a:r>
          </a:p>
          <a:p>
            <a:pPr marL="0" indent="0">
              <a:buNone/>
            </a:pPr>
            <a:r>
              <a:rPr lang="en-US" sz="2200" dirty="0"/>
              <a:t>The OLS(Ordinary least square) estimator is the Best Linear Unbiased Estimator(BLUE) and this is called as Gauss-Markov Theorem.</a:t>
            </a:r>
          </a:p>
        </p:txBody>
      </p:sp>
    </p:spTree>
    <p:extLst>
      <p:ext uri="{BB962C8B-B14F-4D97-AF65-F5344CB8AC3E}">
        <p14:creationId xmlns:p14="http://schemas.microsoft.com/office/powerpoint/2010/main" val="117812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3981859" cy="426142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399416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Polynomial regression model is the extension of the simple linear model by adding extra predictors obtained by raising(squaring) each of the original predictors to a power.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If there are three variable, X, X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 X</a:t>
            </a:r>
            <a:r>
              <a:rPr lang="en-US" sz="2400" baseline="30000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 are used as predictors.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F(x) = C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 + C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X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+ C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X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+ C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 X</a:t>
            </a:r>
            <a:r>
              <a:rPr lang="en-US" sz="24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873370" cy="440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857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3" ma:contentTypeDescription="Create a new document." ma:contentTypeScope="" ma:versionID="e82370bf97a9fa88f682ff0b47ce0018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420dcab15f37d6d13bdd933942569197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FC1664-24AA-4C54-B3AB-F5281CCD93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D01FC4-C207-428A-93B4-7AB59494E9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CB8A5D-B2A2-4DDF-9253-147A9FBE455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14262</TotalTime>
  <Pages>47</Pages>
  <Words>776</Words>
  <Application>Microsoft Macintosh PowerPoint</Application>
  <PresentationFormat>On-screen Show (4:3)</PresentationFormat>
  <Paragraphs>122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Default Design</vt:lpstr>
      <vt:lpstr>Equation</vt:lpstr>
      <vt:lpstr>Linear regression</vt:lpstr>
      <vt:lpstr>Linear regression</vt:lpstr>
      <vt:lpstr>PowerPoint Presentation</vt:lpstr>
      <vt:lpstr>Linear regression</vt:lpstr>
      <vt:lpstr>Multivariate regression</vt:lpstr>
      <vt:lpstr>PowerPoint Presentation</vt:lpstr>
      <vt:lpstr>Assumptions in Regression Analysis</vt:lpstr>
      <vt:lpstr>Polynomial regression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ENGIN112 - lecture 2</dc:title>
  <dc:creator>Russ Tessier</dc:creator>
  <cp:lastModifiedBy>Mearaj Ahmad</cp:lastModifiedBy>
  <cp:revision>536</cp:revision>
  <cp:lastPrinted>1997-08-27T08:28:34Z</cp:lastPrinted>
  <dcterms:created xsi:type="dcterms:W3CDTF">1997-08-19T16:58:46Z</dcterms:created>
  <dcterms:modified xsi:type="dcterms:W3CDTF">2021-02-22T05:02:03Z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