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53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25508" y="650759"/>
            <a:ext cx="1198562" cy="62547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40956" y="1006994"/>
            <a:ext cx="6011486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8441" y="1587130"/>
            <a:ext cx="8156516" cy="3362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5087" y="2538614"/>
            <a:ext cx="5144770" cy="149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pc="-5" dirty="0" smtClean="0">
                <a:solidFill>
                  <a:srgbClr val="FFFFFF"/>
                </a:solidFill>
              </a:rPr>
              <a:t>Lecture</a:t>
            </a:r>
            <a:r>
              <a:rPr spc="-10" dirty="0" smtClean="0">
                <a:solidFill>
                  <a:srgbClr val="FFFFFF"/>
                </a:solidFill>
              </a:rPr>
              <a:t> </a:t>
            </a:r>
            <a:r>
              <a:rPr dirty="0" smtClean="0">
                <a:solidFill>
                  <a:srgbClr val="FFFFFF"/>
                </a:solidFill>
              </a:rPr>
              <a:t>7:</a:t>
            </a:r>
          </a:p>
          <a:p>
            <a:pPr marL="12700" marR="5080">
              <a:lnSpc>
                <a:spcPts val="3900"/>
              </a:lnSpc>
              <a:spcBef>
                <a:spcPts val="60"/>
              </a:spcBef>
            </a:pPr>
            <a:r>
              <a:rPr spc="-5" dirty="0" smtClean="0">
                <a:solidFill>
                  <a:srgbClr val="FFFFFF"/>
                </a:solidFill>
              </a:rPr>
              <a:t>HCI, </a:t>
            </a:r>
            <a:r>
              <a:rPr dirty="0" smtClean="0">
                <a:solidFill>
                  <a:srgbClr val="FFFFFF"/>
                </a:solidFill>
              </a:rPr>
              <a:t>advanced</a:t>
            </a:r>
            <a:r>
              <a:rPr spc="-95" dirty="0" smtClean="0">
                <a:solidFill>
                  <a:srgbClr val="FFFFFF"/>
                </a:solidFill>
              </a:rPr>
              <a:t> </a:t>
            </a:r>
            <a:r>
              <a:rPr spc="-5" dirty="0" smtClean="0">
                <a:solidFill>
                  <a:srgbClr val="FFFFFF"/>
                </a:solidFill>
              </a:rPr>
              <a:t>course,  </a:t>
            </a:r>
            <a:r>
              <a:rPr dirty="0" smtClean="0">
                <a:solidFill>
                  <a:srgbClr val="FFFFFF"/>
                </a:solidFill>
              </a:rPr>
              <a:t>Participatory</a:t>
            </a:r>
            <a:r>
              <a:rPr spc="-25" dirty="0" smtClean="0">
                <a:solidFill>
                  <a:srgbClr val="FFFFFF"/>
                </a:solidFill>
              </a:rPr>
              <a:t> </a:t>
            </a:r>
            <a:r>
              <a:rPr spc="-5" dirty="0" smtClean="0">
                <a:solidFill>
                  <a:srgbClr val="FFFFFF"/>
                </a:solidFill>
              </a:rPr>
              <a:t>Design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3723" y="4319154"/>
            <a:ext cx="4456430" cy="2232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read: Kensing, Finn &amp;  Blomberg, Jeanette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(1998)  Participatory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Design: Issues  and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Concerns. </a:t>
            </a:r>
            <a:r>
              <a:rPr sz="2400" i="1" spc="-5" dirty="0">
                <a:solidFill>
                  <a:srgbClr val="FFFFFF"/>
                </a:solidFill>
                <a:latin typeface="Verdana"/>
                <a:cs typeface="Verdana"/>
              </a:rPr>
              <a:t>Computer  </a:t>
            </a:r>
            <a:r>
              <a:rPr sz="2400" i="1" dirty="0">
                <a:solidFill>
                  <a:srgbClr val="FFFFFF"/>
                </a:solidFill>
                <a:latin typeface="Verdana"/>
                <a:cs typeface="Verdana"/>
              </a:rPr>
              <a:t>Supported </a:t>
            </a:r>
            <a:r>
              <a:rPr sz="2400" i="1" spc="-5" dirty="0">
                <a:solidFill>
                  <a:srgbClr val="FFFFFF"/>
                </a:solidFill>
                <a:latin typeface="Verdana"/>
                <a:cs typeface="Verdana"/>
              </a:rPr>
              <a:t>Cooperative</a:t>
            </a:r>
            <a:r>
              <a:rPr sz="2400" i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Verdana"/>
                <a:cs typeface="Verdana"/>
              </a:rPr>
              <a:t>Work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vol. 7: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167-185.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5700" y="2064388"/>
            <a:ext cx="69970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/>
              <a:t>HCI</a:t>
            </a:r>
            <a:r>
              <a:rPr lang="en-US" sz="4800" smtClean="0"/>
              <a:t>, </a:t>
            </a:r>
          </a:p>
          <a:p>
            <a:pPr algn="ctr"/>
            <a:r>
              <a:rPr lang="en-US" sz="4800" dirty="0" smtClean="0"/>
              <a:t>Participatory Design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023" y="854594"/>
            <a:ext cx="6595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Participatory </a:t>
            </a:r>
            <a:r>
              <a:rPr spc="-5" dirty="0"/>
              <a:t>Design</a:t>
            </a:r>
            <a:r>
              <a:rPr spc="-90" dirty="0"/>
              <a:t> </a:t>
            </a:r>
            <a:r>
              <a:rPr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2023" y="1815730"/>
            <a:ext cx="6654165" cy="34385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Recognize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conflict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Guided by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designers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Situated </a:t>
            </a:r>
            <a:r>
              <a:rPr sz="2800" spc="-5" dirty="0">
                <a:latin typeface="Verdana"/>
                <a:cs typeface="Verdana"/>
              </a:rPr>
              <a:t>within </a:t>
            </a:r>
            <a:r>
              <a:rPr sz="2800" dirty="0">
                <a:latin typeface="Verdana"/>
                <a:cs typeface="Verdana"/>
              </a:rPr>
              <a:t>user's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work</a:t>
            </a:r>
            <a:endParaRPr sz="2800">
              <a:latin typeface="Verdana"/>
              <a:cs typeface="Verdana"/>
            </a:endParaRPr>
          </a:p>
          <a:p>
            <a:pPr marL="355600" marR="138430" indent="-342900">
              <a:lnSpc>
                <a:spcPct val="102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Encourage </a:t>
            </a:r>
            <a:r>
              <a:rPr sz="2800" dirty="0">
                <a:latin typeface="Verdana"/>
                <a:cs typeface="Verdana"/>
              </a:rPr>
              <a:t>creativity and </a:t>
            </a:r>
            <a:r>
              <a:rPr sz="2800" spc="-5" dirty="0">
                <a:latin typeface="Verdana"/>
                <a:cs typeface="Verdana"/>
              </a:rPr>
              <a:t>draw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out  </a:t>
            </a:r>
            <a:r>
              <a:rPr sz="2800" spc="-5" dirty="0">
                <a:latin typeface="Verdana"/>
                <a:cs typeface="Verdana"/>
              </a:rPr>
              <a:t>tacit </a:t>
            </a:r>
            <a:r>
              <a:rPr sz="2800" dirty="0">
                <a:latin typeface="Verdana"/>
                <a:cs typeface="Verdana"/>
              </a:rPr>
              <a:t>knowledge</a:t>
            </a:r>
            <a:endParaRPr sz="2800">
              <a:latin typeface="Verdana"/>
              <a:cs typeface="Verdana"/>
            </a:endParaRPr>
          </a:p>
          <a:p>
            <a:pPr marL="355600" marR="5080" indent="-342900">
              <a:lnSpc>
                <a:spcPts val="3329"/>
              </a:lnSpc>
              <a:spcBef>
                <a:spcPts val="75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Simulate </a:t>
            </a:r>
            <a:r>
              <a:rPr sz="2800" spc="-5" dirty="0">
                <a:latin typeface="Verdana"/>
                <a:cs typeface="Verdana"/>
              </a:rPr>
              <a:t>the </a:t>
            </a:r>
            <a:r>
              <a:rPr sz="2800" dirty="0">
                <a:latin typeface="Verdana"/>
                <a:cs typeface="Verdana"/>
              </a:rPr>
              <a:t>future </a:t>
            </a:r>
            <a:r>
              <a:rPr sz="2800" spc="-5" dirty="0">
                <a:latin typeface="Verdana"/>
                <a:cs typeface="Verdana"/>
              </a:rPr>
              <a:t>to </a:t>
            </a:r>
            <a:r>
              <a:rPr sz="2800" dirty="0">
                <a:latin typeface="Verdana"/>
                <a:cs typeface="Verdana"/>
              </a:rPr>
              <a:t>aid </a:t>
            </a:r>
            <a:r>
              <a:rPr sz="2800" spc="-5" dirty="0">
                <a:latin typeface="Verdana"/>
                <a:cs typeface="Verdana"/>
              </a:rPr>
              <a:t>in  prediction </a:t>
            </a:r>
            <a:r>
              <a:rPr sz="2800" dirty="0">
                <a:latin typeface="Verdana"/>
                <a:cs typeface="Verdana"/>
              </a:rPr>
              <a:t>and evaluation of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design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2848" y="6963929"/>
            <a:ext cx="2058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Adapted from Patrick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Williams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6823" y="892694"/>
            <a:ext cx="4033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Role </a:t>
            </a:r>
            <a:r>
              <a:rPr dirty="0"/>
              <a:t>of</a:t>
            </a:r>
            <a:r>
              <a:rPr spc="-90" dirty="0"/>
              <a:t> </a:t>
            </a:r>
            <a:r>
              <a:rPr spc="-5" dirty="0"/>
              <a:t>Designers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2023" y="1736482"/>
            <a:ext cx="4015740" cy="2582545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5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Coordinate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activities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65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Facilitate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discussion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739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Prepare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materials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639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Advocate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solutions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2223" y="6963929"/>
            <a:ext cx="2058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Adapted from Patrick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Williams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023" y="816494"/>
            <a:ext cx="4799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Stages </a:t>
            </a:r>
            <a:r>
              <a:rPr dirty="0"/>
              <a:t>of the</a:t>
            </a:r>
            <a:r>
              <a:rPr spc="-95" dirty="0"/>
              <a:t> </a:t>
            </a:r>
            <a:r>
              <a:rPr spc="-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2023" y="1641994"/>
            <a:ext cx="7047230" cy="53162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231140" indent="-342900" algn="just">
              <a:lnSpc>
                <a:spcPts val="3000"/>
              </a:lnSpc>
              <a:spcBef>
                <a:spcPts val="500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latin typeface="Verdana"/>
                <a:cs typeface="Verdana"/>
              </a:rPr>
              <a:t>Workplace </a:t>
            </a:r>
            <a:r>
              <a:rPr sz="2800" i="1" dirty="0">
                <a:latin typeface="Verdana"/>
                <a:cs typeface="Verdana"/>
              </a:rPr>
              <a:t>visits </a:t>
            </a:r>
            <a:r>
              <a:rPr sz="2800" dirty="0">
                <a:latin typeface="Verdana"/>
                <a:cs typeface="Verdana"/>
              </a:rPr>
              <a:t>- understand  current situation and </a:t>
            </a:r>
            <a:r>
              <a:rPr sz="2800" spc="-5" dirty="0">
                <a:latin typeface="Verdana"/>
                <a:cs typeface="Verdana"/>
              </a:rPr>
              <a:t>work</a:t>
            </a:r>
            <a:r>
              <a:rPr sz="2800" spc="-1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practices</a:t>
            </a:r>
            <a:endParaRPr sz="2800">
              <a:latin typeface="Verdana"/>
              <a:cs typeface="Verdana"/>
            </a:endParaRPr>
          </a:p>
          <a:p>
            <a:pPr marL="355600" marR="481965" indent="-342900" algn="just">
              <a:lnSpc>
                <a:spcPct val="91200"/>
              </a:lnSpc>
              <a:spcBef>
                <a:spcPts val="56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dirty="0">
                <a:latin typeface="Verdana"/>
                <a:cs typeface="Verdana"/>
              </a:rPr>
              <a:t>Future </a:t>
            </a:r>
            <a:r>
              <a:rPr sz="2800" i="1" spc="-5" dirty="0">
                <a:latin typeface="Verdana"/>
                <a:cs typeface="Verdana"/>
              </a:rPr>
              <a:t>workshop </a:t>
            </a:r>
            <a:r>
              <a:rPr sz="2800" dirty="0">
                <a:latin typeface="Verdana"/>
                <a:cs typeface="Verdana"/>
              </a:rPr>
              <a:t>- compile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current  </a:t>
            </a:r>
            <a:r>
              <a:rPr sz="2800" spc="-5" dirty="0">
                <a:latin typeface="Verdana"/>
                <a:cs typeface="Verdana"/>
              </a:rPr>
              <a:t>problems </a:t>
            </a:r>
            <a:r>
              <a:rPr sz="2800" dirty="0">
                <a:latin typeface="Verdana"/>
                <a:cs typeface="Verdana"/>
              </a:rPr>
              <a:t>and </a:t>
            </a:r>
            <a:r>
              <a:rPr sz="2800" spc="-5" dirty="0">
                <a:latin typeface="Verdana"/>
                <a:cs typeface="Verdana"/>
              </a:rPr>
              <a:t>brainstorm potential  </a:t>
            </a:r>
            <a:r>
              <a:rPr sz="2800" dirty="0">
                <a:latin typeface="Verdana"/>
                <a:cs typeface="Verdana"/>
              </a:rPr>
              <a:t>solutions</a:t>
            </a:r>
            <a:endParaRPr sz="2800">
              <a:latin typeface="Verdana"/>
              <a:cs typeface="Verdana"/>
            </a:endParaRPr>
          </a:p>
          <a:p>
            <a:pPr marL="355600" marR="1095375" indent="-342900">
              <a:lnSpc>
                <a:spcPct val="89600"/>
              </a:lnSpc>
              <a:spcBef>
                <a:spcPts val="66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latin typeface="Verdana"/>
                <a:cs typeface="Verdana"/>
              </a:rPr>
              <a:t>Organizational </a:t>
            </a:r>
            <a:r>
              <a:rPr sz="2800" i="1" dirty="0">
                <a:latin typeface="Verdana"/>
                <a:cs typeface="Verdana"/>
              </a:rPr>
              <a:t>game </a:t>
            </a:r>
            <a:r>
              <a:rPr sz="2800" dirty="0">
                <a:latin typeface="Verdana"/>
                <a:cs typeface="Verdana"/>
              </a:rPr>
              <a:t>- </a:t>
            </a:r>
            <a:r>
              <a:rPr sz="2800" spc="-5" dirty="0">
                <a:latin typeface="Verdana"/>
                <a:cs typeface="Verdana"/>
              </a:rPr>
              <a:t>Envision  possibilities by presenting </a:t>
            </a:r>
            <a:r>
              <a:rPr sz="2800" dirty="0">
                <a:latin typeface="Verdana"/>
                <a:cs typeface="Verdana"/>
              </a:rPr>
              <a:t>new  scenarios using mock-ups and  </a:t>
            </a:r>
            <a:r>
              <a:rPr sz="2800" spc="-5" dirty="0">
                <a:latin typeface="Verdana"/>
                <a:cs typeface="Verdana"/>
              </a:rPr>
              <a:t>prototypes</a:t>
            </a:r>
            <a:endParaRPr sz="2800">
              <a:latin typeface="Verdana"/>
              <a:cs typeface="Verdana"/>
            </a:endParaRPr>
          </a:p>
          <a:p>
            <a:pPr marL="355600" marR="5080" indent="-342900">
              <a:lnSpc>
                <a:spcPct val="89600"/>
              </a:lnSpc>
              <a:spcBef>
                <a:spcPts val="760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latin typeface="Verdana"/>
                <a:cs typeface="Verdana"/>
              </a:rPr>
              <a:t>Embodying ideas </a:t>
            </a:r>
            <a:r>
              <a:rPr sz="2800" dirty="0">
                <a:latin typeface="Verdana"/>
                <a:cs typeface="Verdana"/>
              </a:rPr>
              <a:t>- </a:t>
            </a:r>
            <a:r>
              <a:rPr sz="2800" spc="-5" dirty="0">
                <a:latin typeface="Verdana"/>
                <a:cs typeface="Verdana"/>
              </a:rPr>
              <a:t>Continue  development by </a:t>
            </a:r>
            <a:r>
              <a:rPr sz="2800" dirty="0">
                <a:latin typeface="Verdana"/>
                <a:cs typeface="Verdana"/>
              </a:rPr>
              <a:t>co-creating mock-  ups and </a:t>
            </a:r>
            <a:r>
              <a:rPr sz="2800" spc="-5" dirty="0">
                <a:latin typeface="Verdana"/>
                <a:cs typeface="Verdana"/>
              </a:rPr>
              <a:t>prototypes </a:t>
            </a:r>
            <a:r>
              <a:rPr sz="2800" dirty="0">
                <a:latin typeface="Verdana"/>
                <a:cs typeface="Verdana"/>
              </a:rPr>
              <a:t>and </a:t>
            </a:r>
            <a:r>
              <a:rPr sz="2800" spc="-5" dirty="0">
                <a:latin typeface="Verdana"/>
                <a:cs typeface="Verdana"/>
              </a:rPr>
              <a:t>by trying </a:t>
            </a:r>
            <a:r>
              <a:rPr sz="2800" dirty="0">
                <a:latin typeface="Verdana"/>
                <a:cs typeface="Verdana"/>
              </a:rPr>
              <a:t>out  new / modified </a:t>
            </a:r>
            <a:r>
              <a:rPr sz="2800" spc="-5" dirty="0">
                <a:latin typeface="Verdana"/>
                <a:cs typeface="Verdana"/>
              </a:rPr>
              <a:t>work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situations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023" y="816494"/>
            <a:ext cx="42075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Future</a:t>
            </a:r>
            <a:r>
              <a:rPr spc="-90" dirty="0"/>
              <a:t> </a:t>
            </a:r>
            <a:r>
              <a:rPr spc="-5" dirty="0"/>
              <a:t>Workshops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2023" y="1718194"/>
            <a:ext cx="6915784" cy="42494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10795" indent="-342900">
              <a:lnSpc>
                <a:spcPts val="3000"/>
              </a:lnSpc>
              <a:spcBef>
                <a:spcPts val="5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shed </a:t>
            </a:r>
            <a:r>
              <a:rPr sz="2800" spc="-5" dirty="0">
                <a:latin typeface="Verdana"/>
                <a:cs typeface="Verdana"/>
              </a:rPr>
              <a:t>light </a:t>
            </a:r>
            <a:r>
              <a:rPr sz="2800" dirty="0">
                <a:latin typeface="Verdana"/>
                <a:cs typeface="Verdana"/>
              </a:rPr>
              <a:t>on a common</a:t>
            </a:r>
            <a:r>
              <a:rPr sz="2800" spc="-9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problematic  </a:t>
            </a:r>
            <a:r>
              <a:rPr sz="2800" dirty="0">
                <a:latin typeface="Verdana"/>
                <a:cs typeface="Verdana"/>
              </a:rPr>
              <a:t>situation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generate </a:t>
            </a:r>
            <a:r>
              <a:rPr sz="2800" dirty="0">
                <a:latin typeface="Verdana"/>
                <a:cs typeface="Verdana"/>
              </a:rPr>
              <a:t>visions about </a:t>
            </a:r>
            <a:r>
              <a:rPr sz="2800" spc="-5" dirty="0">
                <a:latin typeface="Verdana"/>
                <a:cs typeface="Verdana"/>
              </a:rPr>
              <a:t>the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future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discuss </a:t>
            </a:r>
            <a:r>
              <a:rPr sz="2800" dirty="0">
                <a:latin typeface="Verdana"/>
                <a:cs typeface="Verdana"/>
              </a:rPr>
              <a:t>how visions can </a:t>
            </a:r>
            <a:r>
              <a:rPr sz="2800" spc="-5" dirty="0">
                <a:latin typeface="Verdana"/>
                <a:cs typeface="Verdana"/>
              </a:rPr>
              <a:t>be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realized</a:t>
            </a:r>
            <a:endParaRPr sz="2800">
              <a:latin typeface="Verdana"/>
              <a:cs typeface="Verdana"/>
            </a:endParaRPr>
          </a:p>
          <a:p>
            <a:pPr marL="355600" marR="590550" indent="-342900" algn="just">
              <a:lnSpc>
                <a:spcPct val="906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Participants </a:t>
            </a:r>
            <a:r>
              <a:rPr sz="2800" dirty="0">
                <a:latin typeface="Verdana"/>
                <a:cs typeface="Verdana"/>
              </a:rPr>
              <a:t>should share a set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  </a:t>
            </a:r>
            <a:r>
              <a:rPr sz="2800" spc="-5" dirty="0">
                <a:latin typeface="Verdana"/>
                <a:cs typeface="Verdana"/>
              </a:rPr>
              <a:t>problems,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5" dirty="0">
                <a:latin typeface="Verdana"/>
                <a:cs typeface="Verdana"/>
              </a:rPr>
              <a:t>desire to </a:t>
            </a:r>
            <a:r>
              <a:rPr sz="2800" dirty="0">
                <a:latin typeface="Verdana"/>
                <a:cs typeface="Verdana"/>
              </a:rPr>
              <a:t>change </a:t>
            </a:r>
            <a:r>
              <a:rPr sz="2800" spc="-5" dirty="0">
                <a:latin typeface="Verdana"/>
                <a:cs typeface="Verdana"/>
              </a:rPr>
              <a:t>the  work </a:t>
            </a:r>
            <a:r>
              <a:rPr sz="2800" dirty="0">
                <a:latin typeface="Verdana"/>
                <a:cs typeface="Verdana"/>
              </a:rPr>
              <a:t>situation, and </a:t>
            </a:r>
            <a:r>
              <a:rPr sz="2800" spc="-5" dirty="0">
                <a:latin typeface="Verdana"/>
                <a:cs typeface="Verdana"/>
              </a:rPr>
              <a:t>the </a:t>
            </a:r>
            <a:r>
              <a:rPr sz="2800" dirty="0">
                <a:latin typeface="Verdana"/>
                <a:cs typeface="Verdana"/>
              </a:rPr>
              <a:t>means </a:t>
            </a:r>
            <a:r>
              <a:rPr sz="2800" spc="-5" dirty="0">
                <a:latin typeface="Verdana"/>
                <a:cs typeface="Verdana"/>
              </a:rPr>
              <a:t>to  </a:t>
            </a:r>
            <a:r>
              <a:rPr sz="2800" dirty="0">
                <a:latin typeface="Verdana"/>
                <a:cs typeface="Verdana"/>
              </a:rPr>
              <a:t>achieve </a:t>
            </a:r>
            <a:r>
              <a:rPr sz="2800" spc="-5" dirty="0">
                <a:latin typeface="Verdana"/>
                <a:cs typeface="Verdana"/>
              </a:rPr>
              <a:t>that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change</a:t>
            </a:r>
            <a:endParaRPr sz="2800">
              <a:latin typeface="Verdana"/>
              <a:cs typeface="Verdana"/>
            </a:endParaRPr>
          </a:p>
          <a:p>
            <a:pPr marL="355600" marR="5080" indent="-342900" algn="just">
              <a:lnSpc>
                <a:spcPts val="3030"/>
              </a:lnSpc>
              <a:spcBef>
                <a:spcPts val="69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Usually </a:t>
            </a:r>
            <a:r>
              <a:rPr sz="2800" spc="-5" dirty="0">
                <a:latin typeface="Verdana"/>
                <a:cs typeface="Verdana"/>
              </a:rPr>
              <a:t>involves two </a:t>
            </a:r>
            <a:r>
              <a:rPr sz="2800" dirty="0">
                <a:latin typeface="Verdana"/>
                <a:cs typeface="Verdana"/>
              </a:rPr>
              <a:t>facilitators,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and  no more </a:t>
            </a:r>
            <a:r>
              <a:rPr sz="2800" spc="-5" dirty="0">
                <a:latin typeface="Verdana"/>
                <a:cs typeface="Verdana"/>
              </a:rPr>
              <a:t>then </a:t>
            </a:r>
            <a:r>
              <a:rPr sz="2800" dirty="0">
                <a:latin typeface="Verdana"/>
                <a:cs typeface="Verdana"/>
              </a:rPr>
              <a:t>20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participants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6823" y="816494"/>
            <a:ext cx="66446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Stages </a:t>
            </a:r>
            <a:r>
              <a:rPr dirty="0"/>
              <a:t>of a </a:t>
            </a:r>
            <a:r>
              <a:rPr spc="-5" dirty="0"/>
              <a:t>Future</a:t>
            </a:r>
            <a:r>
              <a:rPr spc="-95" dirty="0"/>
              <a:t> </a:t>
            </a:r>
            <a:r>
              <a:rPr spc="-5" dirty="0"/>
              <a:t>Workshop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2023" y="1678570"/>
            <a:ext cx="7035165" cy="35236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Preparation</a:t>
            </a:r>
            <a:endParaRPr sz="2800">
              <a:latin typeface="Verdana"/>
              <a:cs typeface="Verdana"/>
            </a:endParaRPr>
          </a:p>
          <a:p>
            <a:pPr marL="355600" marR="635000" indent="-342900">
              <a:lnSpc>
                <a:spcPts val="3030"/>
              </a:lnSpc>
              <a:spcBef>
                <a:spcPts val="69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Critique </a:t>
            </a:r>
            <a:r>
              <a:rPr sz="2800" dirty="0">
                <a:latin typeface="Verdana"/>
                <a:cs typeface="Verdana"/>
              </a:rPr>
              <a:t>- </a:t>
            </a:r>
            <a:r>
              <a:rPr sz="2800" spc="-5" dirty="0">
                <a:latin typeface="Verdana"/>
                <a:cs typeface="Verdana"/>
              </a:rPr>
              <a:t>draw </a:t>
            </a:r>
            <a:r>
              <a:rPr sz="2800" dirty="0">
                <a:latin typeface="Verdana"/>
                <a:cs typeface="Verdana"/>
              </a:rPr>
              <a:t>out specific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issues  </a:t>
            </a:r>
            <a:r>
              <a:rPr sz="2800" dirty="0">
                <a:latin typeface="Verdana"/>
                <a:cs typeface="Verdana"/>
              </a:rPr>
              <a:t>and</a:t>
            </a:r>
            <a:r>
              <a:rPr sz="2800" spc="-5" dirty="0">
                <a:latin typeface="Verdana"/>
                <a:cs typeface="Verdana"/>
              </a:rPr>
              <a:t> problems</a:t>
            </a:r>
            <a:endParaRPr sz="2800">
              <a:latin typeface="Verdana"/>
              <a:cs typeface="Verdana"/>
            </a:endParaRPr>
          </a:p>
          <a:p>
            <a:pPr marL="355600" marR="307340" indent="-342900">
              <a:lnSpc>
                <a:spcPts val="3030"/>
              </a:lnSpc>
              <a:spcBef>
                <a:spcPts val="64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Fantasy - </a:t>
            </a:r>
            <a:r>
              <a:rPr sz="2800" spc="-5" dirty="0">
                <a:latin typeface="Verdana"/>
                <a:cs typeface="Verdana"/>
              </a:rPr>
              <a:t>imagine </a:t>
            </a:r>
            <a:r>
              <a:rPr sz="2800" dirty="0">
                <a:latin typeface="Verdana"/>
                <a:cs typeface="Verdana"/>
              </a:rPr>
              <a:t>how </a:t>
            </a:r>
            <a:r>
              <a:rPr sz="2800" spc="-5" dirty="0">
                <a:latin typeface="Verdana"/>
                <a:cs typeface="Verdana"/>
              </a:rPr>
              <a:t>things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could  </a:t>
            </a:r>
            <a:r>
              <a:rPr sz="2800" spc="-5" dirty="0">
                <a:latin typeface="Verdana"/>
                <a:cs typeface="Verdana"/>
              </a:rPr>
              <a:t>be different</a:t>
            </a:r>
            <a:endParaRPr sz="2800">
              <a:latin typeface="Verdana"/>
              <a:cs typeface="Verdana"/>
            </a:endParaRPr>
          </a:p>
          <a:p>
            <a:pPr marL="355600" marR="5080" indent="-342900">
              <a:lnSpc>
                <a:spcPts val="3030"/>
              </a:lnSpc>
              <a:spcBef>
                <a:spcPts val="74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Implementation - figuring out how</a:t>
            </a:r>
            <a:r>
              <a:rPr sz="2800" spc="-1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to  </a:t>
            </a:r>
            <a:r>
              <a:rPr sz="2800" dirty="0">
                <a:latin typeface="Verdana"/>
                <a:cs typeface="Verdana"/>
              </a:rPr>
              <a:t>make </a:t>
            </a:r>
            <a:r>
              <a:rPr sz="2800" spc="-5" dirty="0">
                <a:latin typeface="Verdana"/>
                <a:cs typeface="Verdana"/>
              </a:rPr>
              <a:t>it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happen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Follow-up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6823" y="816494"/>
            <a:ext cx="1830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Critique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2023" y="1718194"/>
            <a:ext cx="6771640" cy="28905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749300" indent="-342900">
              <a:lnSpc>
                <a:spcPts val="3000"/>
              </a:lnSpc>
              <a:spcBef>
                <a:spcPts val="5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Structured </a:t>
            </a:r>
            <a:r>
              <a:rPr sz="2800" spc="-5" dirty="0">
                <a:latin typeface="Verdana"/>
                <a:cs typeface="Verdana"/>
              </a:rPr>
              <a:t>brainstorming </a:t>
            </a:r>
            <a:r>
              <a:rPr sz="2800" dirty="0">
                <a:latin typeface="Verdana"/>
                <a:cs typeface="Verdana"/>
              </a:rPr>
              <a:t>about  current </a:t>
            </a:r>
            <a:r>
              <a:rPr sz="2800" spc="-5" dirty="0">
                <a:latin typeface="Verdana"/>
                <a:cs typeface="Verdana"/>
              </a:rPr>
              <a:t>problems </a:t>
            </a:r>
            <a:r>
              <a:rPr sz="2800" dirty="0">
                <a:latin typeface="Verdana"/>
                <a:cs typeface="Verdana"/>
              </a:rPr>
              <a:t>at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work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Everyone gets </a:t>
            </a:r>
            <a:r>
              <a:rPr sz="2800" dirty="0">
                <a:latin typeface="Verdana"/>
                <a:cs typeface="Verdana"/>
              </a:rPr>
              <a:t>a chance </a:t>
            </a:r>
            <a:r>
              <a:rPr sz="2800" spc="-5" dirty="0">
                <a:latin typeface="Verdana"/>
                <a:cs typeface="Verdana"/>
              </a:rPr>
              <a:t>to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speak</a:t>
            </a:r>
            <a:endParaRPr sz="2800">
              <a:latin typeface="Verdana"/>
              <a:cs typeface="Verdana"/>
            </a:endParaRPr>
          </a:p>
          <a:p>
            <a:pPr marL="762000" marR="5080" indent="-292100">
              <a:lnSpc>
                <a:spcPts val="2620"/>
              </a:lnSpc>
              <a:spcBef>
                <a:spcPts val="590"/>
              </a:spcBef>
            </a:pPr>
            <a:r>
              <a:rPr sz="2400" dirty="0">
                <a:latin typeface="Lucida Sans Unicode"/>
                <a:cs typeface="Lucida Sans Unicode"/>
              </a:rPr>
              <a:t>- </a:t>
            </a:r>
            <a:r>
              <a:rPr sz="2400" spc="-5" dirty="0">
                <a:latin typeface="Verdana"/>
                <a:cs typeface="Verdana"/>
              </a:rPr>
              <a:t>Time </a:t>
            </a:r>
            <a:r>
              <a:rPr sz="2400" dirty="0">
                <a:latin typeface="Verdana"/>
                <a:cs typeface="Verdana"/>
              </a:rPr>
              <a:t>can </a:t>
            </a:r>
            <a:r>
              <a:rPr sz="2400" spc="-5" dirty="0">
                <a:latin typeface="Verdana"/>
                <a:cs typeface="Verdana"/>
              </a:rPr>
              <a:t>be </a:t>
            </a:r>
            <a:r>
              <a:rPr sz="2400" dirty="0">
                <a:latin typeface="Verdana"/>
                <a:cs typeface="Verdana"/>
              </a:rPr>
              <a:t>restricted, for example, </a:t>
            </a:r>
            <a:r>
              <a:rPr sz="2400" spc="-5" dirty="0">
                <a:latin typeface="Verdana"/>
                <a:cs typeface="Verdana"/>
              </a:rPr>
              <a:t>to  </a:t>
            </a:r>
            <a:r>
              <a:rPr sz="2400" dirty="0">
                <a:latin typeface="Verdana"/>
                <a:cs typeface="Verdana"/>
              </a:rPr>
              <a:t>30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secs.</a:t>
            </a:r>
            <a:endParaRPr sz="2400">
              <a:latin typeface="Verdana"/>
              <a:cs typeface="Verdana"/>
            </a:endParaRPr>
          </a:p>
          <a:p>
            <a:pPr marL="355600" marR="104139" indent="-342900">
              <a:lnSpc>
                <a:spcPts val="3030"/>
              </a:lnSpc>
              <a:spcBef>
                <a:spcPts val="68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Statements are recorded, and</a:t>
            </a:r>
            <a:r>
              <a:rPr sz="2800" spc="-1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then  grouped into </a:t>
            </a:r>
            <a:r>
              <a:rPr sz="2800" dirty="0">
                <a:latin typeface="Verdana"/>
                <a:cs typeface="Verdana"/>
              </a:rPr>
              <a:t>a number of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themes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6823" y="816494"/>
            <a:ext cx="18110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Fantasy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2023" y="1718194"/>
            <a:ext cx="7040880" cy="45542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080" indent="-342900">
              <a:lnSpc>
                <a:spcPts val="3000"/>
              </a:lnSpc>
              <a:spcBef>
                <a:spcPts val="50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Problem themes </a:t>
            </a:r>
            <a:r>
              <a:rPr sz="2800" dirty="0">
                <a:latin typeface="Verdana"/>
                <a:cs typeface="Verdana"/>
              </a:rPr>
              <a:t>are </a:t>
            </a:r>
            <a:r>
              <a:rPr sz="2800" spc="-5" dirty="0">
                <a:latin typeface="Verdana"/>
                <a:cs typeface="Verdana"/>
              </a:rPr>
              <a:t>inverted to  generate positive ideas </a:t>
            </a:r>
            <a:r>
              <a:rPr sz="2800" dirty="0">
                <a:latin typeface="Verdana"/>
                <a:cs typeface="Verdana"/>
              </a:rPr>
              <a:t>for </a:t>
            </a:r>
            <a:r>
              <a:rPr sz="2800" spc="-5" dirty="0">
                <a:latin typeface="Verdana"/>
                <a:cs typeface="Verdana"/>
              </a:rPr>
              <a:t>the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future</a:t>
            </a:r>
            <a:endParaRPr sz="2800">
              <a:latin typeface="Verdana"/>
              <a:cs typeface="Verdana"/>
            </a:endParaRPr>
          </a:p>
          <a:p>
            <a:pPr marL="355600" marR="635000" indent="-342900">
              <a:lnSpc>
                <a:spcPct val="91200"/>
              </a:lnSpc>
              <a:spcBef>
                <a:spcPts val="56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“No statement about </a:t>
            </a:r>
            <a:r>
              <a:rPr sz="2800" spc="-5" dirty="0">
                <a:latin typeface="Verdana"/>
                <a:cs typeface="Verdana"/>
              </a:rPr>
              <a:t>the </a:t>
            </a:r>
            <a:r>
              <a:rPr sz="2800" dirty="0">
                <a:latin typeface="Verdana"/>
                <a:cs typeface="Verdana"/>
              </a:rPr>
              <a:t>future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is  </a:t>
            </a:r>
            <a:r>
              <a:rPr sz="2800" dirty="0">
                <a:latin typeface="Verdana"/>
                <a:cs typeface="Verdana"/>
              </a:rPr>
              <a:t>considered </a:t>
            </a:r>
            <a:r>
              <a:rPr sz="2800" spc="-5" dirty="0">
                <a:latin typeface="Verdana"/>
                <a:cs typeface="Verdana"/>
              </a:rPr>
              <a:t>too </a:t>
            </a:r>
            <a:r>
              <a:rPr sz="2800" dirty="0">
                <a:latin typeface="Verdana"/>
                <a:cs typeface="Verdana"/>
              </a:rPr>
              <a:t>extreme - </a:t>
            </a:r>
            <a:r>
              <a:rPr sz="2800" spc="-5" dirty="0">
                <a:latin typeface="Verdana"/>
                <a:cs typeface="Verdana"/>
              </a:rPr>
              <a:t>if  </a:t>
            </a:r>
            <a:r>
              <a:rPr sz="2800" dirty="0">
                <a:latin typeface="Verdana"/>
                <a:cs typeface="Verdana"/>
              </a:rPr>
              <a:t>somebody </a:t>
            </a:r>
            <a:r>
              <a:rPr sz="2800" spc="-5" dirty="0">
                <a:latin typeface="Verdana"/>
                <a:cs typeface="Verdana"/>
              </a:rPr>
              <a:t>wants it, it’s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OK”</a:t>
            </a:r>
            <a:endParaRPr sz="2800">
              <a:latin typeface="Verdana"/>
              <a:cs typeface="Verdana"/>
            </a:endParaRPr>
          </a:p>
          <a:p>
            <a:pPr marL="355600" marR="163830" indent="-342900">
              <a:lnSpc>
                <a:spcPts val="3030"/>
              </a:lnSpc>
              <a:spcBef>
                <a:spcPts val="69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Positive </a:t>
            </a:r>
            <a:r>
              <a:rPr sz="2800" dirty="0">
                <a:latin typeface="Verdana"/>
                <a:cs typeface="Verdana"/>
              </a:rPr>
              <a:t>visions are </a:t>
            </a:r>
            <a:r>
              <a:rPr sz="2800" spc="-5" dirty="0">
                <a:latin typeface="Verdana"/>
                <a:cs typeface="Verdana"/>
              </a:rPr>
              <a:t>grouped </a:t>
            </a:r>
            <a:r>
              <a:rPr sz="2800" dirty="0">
                <a:latin typeface="Verdana"/>
                <a:cs typeface="Verdana"/>
              </a:rPr>
              <a:t>under a  number of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themes</a:t>
            </a:r>
            <a:endParaRPr sz="2800">
              <a:latin typeface="Verdana"/>
              <a:cs typeface="Verdana"/>
            </a:endParaRPr>
          </a:p>
          <a:p>
            <a:pPr marL="355600" marR="187960" indent="-342900">
              <a:lnSpc>
                <a:spcPct val="906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Themes </a:t>
            </a:r>
            <a:r>
              <a:rPr sz="2800" dirty="0">
                <a:latin typeface="Verdana"/>
                <a:cs typeface="Verdana"/>
              </a:rPr>
              <a:t>are selected </a:t>
            </a:r>
            <a:r>
              <a:rPr sz="2800" spc="-5" dirty="0">
                <a:latin typeface="Verdana"/>
                <a:cs typeface="Verdana"/>
              </a:rPr>
              <a:t>to develop  </a:t>
            </a:r>
            <a:r>
              <a:rPr sz="2800" dirty="0">
                <a:latin typeface="Verdana"/>
                <a:cs typeface="Verdana"/>
              </a:rPr>
              <a:t>“utopian outlines” - </a:t>
            </a:r>
            <a:r>
              <a:rPr sz="2800" spc="-5" dirty="0">
                <a:latin typeface="Verdana"/>
                <a:cs typeface="Verdana"/>
              </a:rPr>
              <a:t>idealistic</a:t>
            </a:r>
            <a:r>
              <a:rPr sz="2800" spc="-10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visions  of how </a:t>
            </a:r>
            <a:r>
              <a:rPr sz="2800" spc="-5" dirty="0">
                <a:latin typeface="Verdana"/>
                <a:cs typeface="Verdana"/>
              </a:rPr>
              <a:t>things </a:t>
            </a:r>
            <a:r>
              <a:rPr sz="2800" dirty="0">
                <a:latin typeface="Verdana"/>
                <a:cs typeface="Verdana"/>
              </a:rPr>
              <a:t>might </a:t>
            </a:r>
            <a:r>
              <a:rPr sz="2800" spc="-5" dirty="0">
                <a:latin typeface="Verdana"/>
                <a:cs typeface="Verdana"/>
              </a:rPr>
              <a:t>work in the  </a:t>
            </a:r>
            <a:r>
              <a:rPr sz="2800" dirty="0">
                <a:latin typeface="Verdana"/>
                <a:cs typeface="Verdana"/>
              </a:rPr>
              <a:t>future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023" y="930794"/>
            <a:ext cx="37103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2023" y="1718194"/>
            <a:ext cx="7160895" cy="36906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787400" indent="-342900">
              <a:lnSpc>
                <a:spcPts val="3000"/>
              </a:lnSpc>
              <a:spcBef>
                <a:spcPts val="5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Use utopian outlines as a</a:t>
            </a:r>
            <a:r>
              <a:rPr sz="2800" spc="-10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starting  </a:t>
            </a:r>
            <a:r>
              <a:rPr sz="2800" spc="-5" dirty="0">
                <a:latin typeface="Verdana"/>
                <a:cs typeface="Verdana"/>
              </a:rPr>
              <a:t>point</a:t>
            </a:r>
            <a:endParaRPr sz="2800">
              <a:latin typeface="Verdana"/>
              <a:cs typeface="Verdana"/>
            </a:endParaRPr>
          </a:p>
          <a:p>
            <a:pPr marL="355600" marR="259715" indent="-342900">
              <a:lnSpc>
                <a:spcPct val="91200"/>
              </a:lnSpc>
              <a:spcBef>
                <a:spcPts val="56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Envision the </a:t>
            </a:r>
            <a:r>
              <a:rPr sz="2800" dirty="0">
                <a:latin typeface="Verdana"/>
                <a:cs typeface="Verdana"/>
              </a:rPr>
              <a:t>resources, systems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and  organizational changes required </a:t>
            </a:r>
            <a:r>
              <a:rPr sz="2800" spc="-5" dirty="0">
                <a:latin typeface="Verdana"/>
                <a:cs typeface="Verdana"/>
              </a:rPr>
              <a:t>to  </a:t>
            </a:r>
            <a:r>
              <a:rPr sz="2800" dirty="0">
                <a:latin typeface="Verdana"/>
                <a:cs typeface="Verdana"/>
              </a:rPr>
              <a:t>make </a:t>
            </a:r>
            <a:r>
              <a:rPr sz="2800" spc="-5" dirty="0">
                <a:latin typeface="Verdana"/>
                <a:cs typeface="Verdana"/>
              </a:rPr>
              <a:t>the </a:t>
            </a:r>
            <a:r>
              <a:rPr sz="2800" dirty="0">
                <a:latin typeface="Verdana"/>
                <a:cs typeface="Verdana"/>
              </a:rPr>
              <a:t>vision a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reality</a:t>
            </a:r>
            <a:endParaRPr sz="2800">
              <a:latin typeface="Verdana"/>
              <a:cs typeface="Verdana"/>
            </a:endParaRPr>
          </a:p>
          <a:p>
            <a:pPr marL="355600" marR="5080" indent="-342900">
              <a:lnSpc>
                <a:spcPct val="89600"/>
              </a:lnSpc>
              <a:spcBef>
                <a:spcPts val="66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Plan </a:t>
            </a:r>
            <a:r>
              <a:rPr sz="2800" dirty="0">
                <a:latin typeface="Verdana"/>
                <a:cs typeface="Verdana"/>
              </a:rPr>
              <a:t>how </a:t>
            </a:r>
            <a:r>
              <a:rPr sz="2800" spc="-5" dirty="0">
                <a:latin typeface="Verdana"/>
                <a:cs typeface="Verdana"/>
              </a:rPr>
              <a:t>to </a:t>
            </a:r>
            <a:r>
              <a:rPr sz="2800" dirty="0">
                <a:latin typeface="Verdana"/>
                <a:cs typeface="Verdana"/>
              </a:rPr>
              <a:t>access </a:t>
            </a:r>
            <a:r>
              <a:rPr sz="2800" spc="-5" dirty="0">
                <a:latin typeface="Verdana"/>
                <a:cs typeface="Verdana"/>
              </a:rPr>
              <a:t>those </a:t>
            </a:r>
            <a:r>
              <a:rPr sz="2800" dirty="0">
                <a:latin typeface="Verdana"/>
                <a:cs typeface="Verdana"/>
              </a:rPr>
              <a:t>resources,  </a:t>
            </a:r>
            <a:r>
              <a:rPr sz="2800" spc="-5" dirty="0">
                <a:latin typeface="Verdana"/>
                <a:cs typeface="Verdana"/>
              </a:rPr>
              <a:t>build the </a:t>
            </a:r>
            <a:r>
              <a:rPr sz="2800" dirty="0">
                <a:latin typeface="Verdana"/>
                <a:cs typeface="Verdana"/>
              </a:rPr>
              <a:t>systems and </a:t>
            </a:r>
            <a:r>
              <a:rPr sz="2800" spc="-5" dirty="0">
                <a:latin typeface="Verdana"/>
                <a:cs typeface="Verdana"/>
              </a:rPr>
              <a:t>gain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consensus  around </a:t>
            </a:r>
            <a:r>
              <a:rPr sz="2800" spc="-5" dirty="0">
                <a:latin typeface="Verdana"/>
                <a:cs typeface="Verdana"/>
              </a:rPr>
              <a:t>the </a:t>
            </a:r>
            <a:r>
              <a:rPr sz="2800" dirty="0">
                <a:latin typeface="Verdana"/>
                <a:cs typeface="Verdana"/>
              </a:rPr>
              <a:t>required organizational  changes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6823" y="625994"/>
            <a:ext cx="5053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8850" algn="l"/>
              </a:tabLst>
            </a:pPr>
            <a:r>
              <a:rPr spc="-5" dirty="0"/>
              <a:t>Organizationa</a:t>
            </a:r>
            <a:r>
              <a:rPr dirty="0"/>
              <a:t>l	</a:t>
            </a:r>
            <a:r>
              <a:rPr spc="-5" dirty="0"/>
              <a:t>Games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2023" y="1260994"/>
            <a:ext cx="7028180" cy="578104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marR="5080" indent="-342900">
              <a:lnSpc>
                <a:spcPts val="2910"/>
              </a:lnSpc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“Act out” </a:t>
            </a:r>
            <a:r>
              <a:rPr sz="2700" dirty="0">
                <a:latin typeface="Verdana"/>
                <a:cs typeface="Verdana"/>
              </a:rPr>
              <a:t>alternate </a:t>
            </a:r>
            <a:r>
              <a:rPr sz="2700" spc="-5" dirty="0">
                <a:latin typeface="Verdana"/>
                <a:cs typeface="Verdana"/>
              </a:rPr>
              <a:t>work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organizations  and confront </a:t>
            </a:r>
            <a:r>
              <a:rPr sz="2700" spc="-5" dirty="0">
                <a:latin typeface="Verdana"/>
                <a:cs typeface="Verdana"/>
              </a:rPr>
              <a:t>problems that</a:t>
            </a:r>
            <a:r>
              <a:rPr sz="2700" spc="-2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arise</a:t>
            </a:r>
            <a:endParaRPr sz="2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Verdana"/>
                <a:cs typeface="Verdana"/>
              </a:rPr>
              <a:t>Use mock-ups and</a:t>
            </a:r>
            <a:r>
              <a:rPr sz="2700" spc="-2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prototypes</a:t>
            </a:r>
            <a:endParaRPr sz="2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Verdana"/>
                <a:cs typeface="Verdana"/>
              </a:rPr>
              <a:t>Metaphor of acting </a:t>
            </a:r>
            <a:r>
              <a:rPr sz="2700" spc="-5" dirty="0">
                <a:latin typeface="Verdana"/>
                <a:cs typeface="Verdana"/>
              </a:rPr>
              <a:t>in </a:t>
            </a:r>
            <a:r>
              <a:rPr sz="2700" dirty="0">
                <a:latin typeface="Verdana"/>
                <a:cs typeface="Verdana"/>
              </a:rPr>
              <a:t>a</a:t>
            </a:r>
            <a:r>
              <a:rPr sz="2700" spc="-2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play</a:t>
            </a:r>
            <a:endParaRPr sz="27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Font typeface="Lucida Sans Unicode"/>
              <a:buChar char="-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Playground </a:t>
            </a:r>
            <a:r>
              <a:rPr sz="2400" dirty="0">
                <a:latin typeface="Verdana"/>
                <a:cs typeface="Verdana"/>
              </a:rPr>
              <a:t>- </a:t>
            </a:r>
            <a:r>
              <a:rPr sz="2400" spc="-5" dirty="0">
                <a:latin typeface="Verdana"/>
                <a:cs typeface="Verdana"/>
              </a:rPr>
              <a:t>where the </a:t>
            </a:r>
            <a:r>
              <a:rPr sz="2400" dirty="0">
                <a:latin typeface="Verdana"/>
                <a:cs typeface="Verdana"/>
              </a:rPr>
              <a:t>action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occurs</a:t>
            </a:r>
            <a:endParaRPr sz="24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220"/>
              </a:spcBef>
              <a:buFont typeface="Lucida Sans Unicode"/>
              <a:buChar char="-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Roles </a:t>
            </a:r>
            <a:r>
              <a:rPr sz="2400" dirty="0">
                <a:latin typeface="Verdana"/>
                <a:cs typeface="Verdana"/>
              </a:rPr>
              <a:t>- </a:t>
            </a:r>
            <a:r>
              <a:rPr sz="2400" spc="-5" dirty="0">
                <a:latin typeface="Verdana"/>
                <a:cs typeface="Verdana"/>
              </a:rPr>
              <a:t>that </a:t>
            </a:r>
            <a:r>
              <a:rPr sz="2400" dirty="0">
                <a:latin typeface="Verdana"/>
                <a:cs typeface="Verdana"/>
              </a:rPr>
              <a:t>various actors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play</a:t>
            </a:r>
            <a:endParaRPr sz="2400">
              <a:latin typeface="Verdana"/>
              <a:cs typeface="Verdana"/>
            </a:endParaRPr>
          </a:p>
          <a:p>
            <a:pPr marL="762000" marR="616585" lvl="1" indent="-292100">
              <a:lnSpc>
                <a:spcPts val="2620"/>
              </a:lnSpc>
              <a:spcBef>
                <a:spcPts val="625"/>
              </a:spcBef>
              <a:buFont typeface="Lucida Sans Unicode"/>
              <a:buChar char="-"/>
              <a:tabLst>
                <a:tab pos="755650" algn="l"/>
              </a:tabLst>
            </a:pPr>
            <a:r>
              <a:rPr sz="2400" dirty="0">
                <a:latin typeface="Verdana"/>
                <a:cs typeface="Verdana"/>
              </a:rPr>
              <a:t>Situation cards - </a:t>
            </a:r>
            <a:r>
              <a:rPr sz="2400" spc="-5" dirty="0">
                <a:latin typeface="Verdana"/>
                <a:cs typeface="Verdana"/>
              </a:rPr>
              <a:t>introduce particular  breakdowns</a:t>
            </a:r>
            <a:endParaRPr sz="2400">
              <a:latin typeface="Verdana"/>
              <a:cs typeface="Verdana"/>
            </a:endParaRPr>
          </a:p>
          <a:p>
            <a:pPr marL="762000" marR="197485" lvl="1" indent="-292100">
              <a:lnSpc>
                <a:spcPts val="2520"/>
              </a:lnSpc>
              <a:spcBef>
                <a:spcPts val="640"/>
              </a:spcBef>
              <a:buFont typeface="Lucida Sans Unicode"/>
              <a:buChar char="-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Commitments </a:t>
            </a:r>
            <a:r>
              <a:rPr sz="2400" dirty="0">
                <a:latin typeface="Verdana"/>
                <a:cs typeface="Verdana"/>
              </a:rPr>
              <a:t>- actions </a:t>
            </a:r>
            <a:r>
              <a:rPr sz="2400" spc="-5" dirty="0">
                <a:latin typeface="Verdana"/>
                <a:cs typeface="Verdana"/>
              </a:rPr>
              <a:t>taken by </a:t>
            </a:r>
            <a:r>
              <a:rPr sz="2400" dirty="0">
                <a:latin typeface="Verdana"/>
                <a:cs typeface="Verdana"/>
              </a:rPr>
              <a:t>actors  </a:t>
            </a:r>
            <a:r>
              <a:rPr sz="2400" spc="-5" dirty="0">
                <a:latin typeface="Verdana"/>
                <a:cs typeface="Verdana"/>
              </a:rPr>
              <a:t>in </a:t>
            </a:r>
            <a:r>
              <a:rPr sz="2400" dirty="0">
                <a:latin typeface="Verdana"/>
                <a:cs typeface="Verdana"/>
              </a:rPr>
              <a:t>response </a:t>
            </a:r>
            <a:r>
              <a:rPr sz="2400" spc="-5" dirty="0">
                <a:latin typeface="Verdana"/>
                <a:cs typeface="Verdana"/>
              </a:rPr>
              <a:t>to </a:t>
            </a:r>
            <a:r>
              <a:rPr sz="2400" dirty="0">
                <a:latin typeface="Verdana"/>
                <a:cs typeface="Verdana"/>
              </a:rPr>
              <a:t>specific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situations</a:t>
            </a:r>
            <a:endParaRPr sz="2400">
              <a:latin typeface="Verdana"/>
              <a:cs typeface="Verdana"/>
            </a:endParaRPr>
          </a:p>
          <a:p>
            <a:pPr marL="762000" marR="679450" lvl="1" indent="-292100">
              <a:lnSpc>
                <a:spcPts val="2620"/>
              </a:lnSpc>
              <a:spcBef>
                <a:spcPts val="580"/>
              </a:spcBef>
              <a:buFont typeface="Lucida Sans Unicode"/>
              <a:buChar char="-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Conditions </a:t>
            </a:r>
            <a:r>
              <a:rPr sz="2400" dirty="0">
                <a:latin typeface="Verdana"/>
                <a:cs typeface="Verdana"/>
              </a:rPr>
              <a:t>- requirements for </a:t>
            </a:r>
            <a:r>
              <a:rPr sz="2400" spc="-5" dirty="0">
                <a:latin typeface="Verdana"/>
                <a:cs typeface="Verdana"/>
              </a:rPr>
              <a:t>taking  these </a:t>
            </a:r>
            <a:r>
              <a:rPr sz="2400" dirty="0">
                <a:latin typeface="Verdana"/>
                <a:cs typeface="Verdana"/>
              </a:rPr>
              <a:t>actions</a:t>
            </a:r>
            <a:endParaRPr sz="2400">
              <a:latin typeface="Verdana"/>
              <a:cs typeface="Verdana"/>
            </a:endParaRPr>
          </a:p>
          <a:p>
            <a:pPr marL="762000" marR="78740" lvl="1" indent="-292100" algn="just">
              <a:lnSpc>
                <a:spcPct val="89000"/>
              </a:lnSpc>
              <a:spcBef>
                <a:spcPts val="570"/>
              </a:spcBef>
              <a:buFont typeface="Lucida Sans Unicode"/>
              <a:buChar char="-"/>
              <a:tabLst>
                <a:tab pos="755650" algn="l"/>
              </a:tabLst>
            </a:pPr>
            <a:r>
              <a:rPr sz="2400" dirty="0">
                <a:latin typeface="Verdana"/>
                <a:cs typeface="Verdana"/>
              </a:rPr>
              <a:t>Action </a:t>
            </a:r>
            <a:r>
              <a:rPr sz="2400" spc="-5" dirty="0">
                <a:latin typeface="Verdana"/>
                <a:cs typeface="Verdana"/>
              </a:rPr>
              <a:t>plan </a:t>
            </a:r>
            <a:r>
              <a:rPr sz="2400" dirty="0">
                <a:latin typeface="Verdana"/>
                <a:cs typeface="Verdana"/>
              </a:rPr>
              <a:t>- how </a:t>
            </a:r>
            <a:r>
              <a:rPr sz="2400" spc="-5" dirty="0">
                <a:latin typeface="Verdana"/>
                <a:cs typeface="Verdana"/>
              </a:rPr>
              <a:t>to propose the idea to  the </a:t>
            </a:r>
            <a:r>
              <a:rPr sz="2400" dirty="0">
                <a:latin typeface="Verdana"/>
                <a:cs typeface="Verdana"/>
              </a:rPr>
              <a:t>rest of </a:t>
            </a:r>
            <a:r>
              <a:rPr sz="2400" spc="-5" dirty="0">
                <a:latin typeface="Verdana"/>
                <a:cs typeface="Verdana"/>
              </a:rPr>
              <a:t>the </a:t>
            </a:r>
            <a:r>
              <a:rPr sz="2400" dirty="0">
                <a:latin typeface="Verdana"/>
                <a:cs typeface="Verdana"/>
              </a:rPr>
              <a:t>organization and make </a:t>
            </a:r>
            <a:r>
              <a:rPr sz="2400" spc="-5" dirty="0">
                <a:latin typeface="Verdana"/>
                <a:cs typeface="Verdana"/>
              </a:rPr>
              <a:t>it  </a:t>
            </a:r>
            <a:r>
              <a:rPr sz="2400" dirty="0">
                <a:latin typeface="Verdana"/>
                <a:cs typeface="Verdana"/>
              </a:rPr>
              <a:t>happen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990">
              <a:lnSpc>
                <a:spcPct val="100000"/>
              </a:lnSpc>
              <a:spcBef>
                <a:spcPts val="100"/>
              </a:spcBef>
            </a:pPr>
            <a:r>
              <a:rPr dirty="0"/>
              <a:t>Cooperative</a:t>
            </a:r>
            <a:r>
              <a:rPr spc="-90" dirty="0"/>
              <a:t> </a:t>
            </a:r>
            <a:r>
              <a:rPr dirty="0"/>
              <a:t>Prototyping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2023" y="1718194"/>
            <a:ext cx="7115809" cy="442404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233045" indent="-3429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Learning for </a:t>
            </a:r>
            <a:r>
              <a:rPr sz="2800" spc="-5" dirty="0">
                <a:latin typeface="Verdana"/>
                <a:cs typeface="Verdana"/>
              </a:rPr>
              <a:t>the designer, </a:t>
            </a:r>
            <a:r>
              <a:rPr sz="2800" dirty="0">
                <a:latin typeface="Verdana"/>
                <a:cs typeface="Verdana"/>
              </a:rPr>
              <a:t>as </a:t>
            </a:r>
            <a:r>
              <a:rPr sz="2800" spc="-5" dirty="0">
                <a:latin typeface="Verdana"/>
                <a:cs typeface="Verdana"/>
              </a:rPr>
              <a:t>well </a:t>
            </a:r>
            <a:r>
              <a:rPr sz="2800" dirty="0">
                <a:latin typeface="Verdana"/>
                <a:cs typeface="Verdana"/>
              </a:rPr>
              <a:t>as  for </a:t>
            </a:r>
            <a:r>
              <a:rPr sz="2800" spc="-5" dirty="0">
                <a:latin typeface="Verdana"/>
                <a:cs typeface="Verdana"/>
              </a:rPr>
              <a:t>the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user</a:t>
            </a:r>
            <a:endParaRPr sz="2800">
              <a:latin typeface="Verdana"/>
              <a:cs typeface="Verdana"/>
            </a:endParaRPr>
          </a:p>
          <a:p>
            <a:pPr marL="355600" marR="5080" indent="-342900">
              <a:lnSpc>
                <a:spcPct val="89700"/>
              </a:lnSpc>
              <a:spcBef>
                <a:spcPts val="1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Users can understand </a:t>
            </a:r>
            <a:r>
              <a:rPr sz="2800" spc="-5" dirty="0">
                <a:latin typeface="Verdana"/>
                <a:cs typeface="Verdana"/>
              </a:rPr>
              <a:t>the potential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  </a:t>
            </a:r>
            <a:r>
              <a:rPr sz="2800" spc="-5" dirty="0">
                <a:latin typeface="Verdana"/>
                <a:cs typeface="Verdana"/>
              </a:rPr>
              <a:t>technology to impact work, </a:t>
            </a:r>
            <a:r>
              <a:rPr sz="2800" dirty="0">
                <a:latin typeface="Verdana"/>
                <a:cs typeface="Verdana"/>
              </a:rPr>
              <a:t>and  envision realistic future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scenarios</a:t>
            </a:r>
            <a:endParaRPr sz="2800">
              <a:latin typeface="Verdana"/>
              <a:cs typeface="Verdana"/>
            </a:endParaRPr>
          </a:p>
          <a:p>
            <a:pPr marL="355600" marR="625475" indent="-342900">
              <a:lnSpc>
                <a:spcPct val="90600"/>
              </a:lnSpc>
              <a:spcBef>
                <a:spcPts val="1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Users and </a:t>
            </a:r>
            <a:r>
              <a:rPr sz="2800" spc="-5" dirty="0">
                <a:latin typeface="Verdana"/>
                <a:cs typeface="Verdana"/>
              </a:rPr>
              <a:t>designers</a:t>
            </a:r>
            <a:r>
              <a:rPr sz="2800" spc="-9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cooperatively  envision new </a:t>
            </a:r>
            <a:r>
              <a:rPr sz="2800" spc="-5" dirty="0">
                <a:latin typeface="Verdana"/>
                <a:cs typeface="Verdana"/>
              </a:rPr>
              <a:t>designs, </a:t>
            </a:r>
            <a:r>
              <a:rPr sz="2800" dirty="0">
                <a:latin typeface="Verdana"/>
                <a:cs typeface="Verdana"/>
              </a:rPr>
              <a:t>and </a:t>
            </a:r>
            <a:r>
              <a:rPr sz="2800" spc="-5" dirty="0">
                <a:latin typeface="Verdana"/>
                <a:cs typeface="Verdana"/>
              </a:rPr>
              <a:t>inform  </a:t>
            </a:r>
            <a:r>
              <a:rPr sz="2800" dirty="0">
                <a:latin typeface="Verdana"/>
                <a:cs typeface="Verdana"/>
              </a:rPr>
              <a:t>each other’s </a:t>
            </a:r>
            <a:r>
              <a:rPr sz="2800" spc="-5" dirty="0">
                <a:latin typeface="Verdana"/>
                <a:cs typeface="Verdana"/>
              </a:rPr>
              <a:t>perception </a:t>
            </a:r>
            <a:r>
              <a:rPr sz="2800" dirty="0">
                <a:latin typeface="Verdana"/>
                <a:cs typeface="Verdana"/>
              </a:rPr>
              <a:t>of </a:t>
            </a:r>
            <a:r>
              <a:rPr sz="2800" spc="-5" dirty="0">
                <a:latin typeface="Verdana"/>
                <a:cs typeface="Verdana"/>
              </a:rPr>
              <a:t>their  practicality </a:t>
            </a:r>
            <a:r>
              <a:rPr sz="2800" dirty="0">
                <a:latin typeface="Verdana"/>
                <a:cs typeface="Verdana"/>
              </a:rPr>
              <a:t>and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utility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The </a:t>
            </a:r>
            <a:r>
              <a:rPr sz="2800" dirty="0">
                <a:latin typeface="Verdana"/>
                <a:cs typeface="Verdana"/>
              </a:rPr>
              <a:t>final result </a:t>
            </a:r>
            <a:r>
              <a:rPr sz="2800" spc="-5" dirty="0">
                <a:latin typeface="Verdana"/>
                <a:cs typeface="Verdana"/>
              </a:rPr>
              <a:t>is </a:t>
            </a:r>
            <a:r>
              <a:rPr sz="2800" dirty="0">
                <a:latin typeface="Verdana"/>
                <a:cs typeface="Verdana"/>
              </a:rPr>
              <a:t>not a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surprise!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023" y="816494"/>
            <a:ext cx="2748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Background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7823" y="2744354"/>
            <a:ext cx="9988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domain  users  activities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4023" y="2896754"/>
            <a:ext cx="2142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designers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system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developers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49483" y="2711334"/>
            <a:ext cx="2362200" cy="1143000"/>
          </a:xfrm>
          <a:custGeom>
            <a:avLst/>
            <a:gdLst/>
            <a:ahLst/>
            <a:cxnLst/>
            <a:rect l="l" t="t" r="r" b="b"/>
            <a:pathLst>
              <a:path w="2362200" h="1143000">
                <a:moveTo>
                  <a:pt x="0" y="571499"/>
                </a:moveTo>
                <a:lnTo>
                  <a:pt x="1637" y="541148"/>
                </a:lnTo>
                <a:lnTo>
                  <a:pt x="6494" y="511208"/>
                </a:lnTo>
                <a:lnTo>
                  <a:pt x="25541" y="452726"/>
                </a:lnTo>
                <a:lnTo>
                  <a:pt x="56489" y="396368"/>
                </a:lnTo>
                <a:lnTo>
                  <a:pt x="98683" y="342450"/>
                </a:lnTo>
                <a:lnTo>
                  <a:pt x="151472" y="291289"/>
                </a:lnTo>
                <a:lnTo>
                  <a:pt x="181635" y="266841"/>
                </a:lnTo>
                <a:lnTo>
                  <a:pt x="214202" y="243200"/>
                </a:lnTo>
                <a:lnTo>
                  <a:pt x="249090" y="220407"/>
                </a:lnTo>
                <a:lnTo>
                  <a:pt x="286220" y="198500"/>
                </a:lnTo>
                <a:lnTo>
                  <a:pt x="325507" y="177519"/>
                </a:lnTo>
                <a:lnTo>
                  <a:pt x="366873" y="157503"/>
                </a:lnTo>
                <a:lnTo>
                  <a:pt x="410233" y="138493"/>
                </a:lnTo>
                <a:lnTo>
                  <a:pt x="455508" y="120527"/>
                </a:lnTo>
                <a:lnTo>
                  <a:pt x="502614" y="103646"/>
                </a:lnTo>
                <a:lnTo>
                  <a:pt x="551472" y="87888"/>
                </a:lnTo>
                <a:lnTo>
                  <a:pt x="601998" y="73293"/>
                </a:lnTo>
                <a:lnTo>
                  <a:pt x="654112" y="59900"/>
                </a:lnTo>
                <a:lnTo>
                  <a:pt x="707731" y="47750"/>
                </a:lnTo>
                <a:lnTo>
                  <a:pt x="762775" y="36881"/>
                </a:lnTo>
                <a:lnTo>
                  <a:pt x="819161" y="27333"/>
                </a:lnTo>
                <a:lnTo>
                  <a:pt x="876808" y="19146"/>
                </a:lnTo>
                <a:lnTo>
                  <a:pt x="935634" y="12358"/>
                </a:lnTo>
                <a:lnTo>
                  <a:pt x="995558" y="7011"/>
                </a:lnTo>
                <a:lnTo>
                  <a:pt x="1056498" y="3142"/>
                </a:lnTo>
                <a:lnTo>
                  <a:pt x="1118372" y="792"/>
                </a:lnTo>
                <a:lnTo>
                  <a:pt x="1181099" y="0"/>
                </a:lnTo>
                <a:lnTo>
                  <a:pt x="1243826" y="792"/>
                </a:lnTo>
                <a:lnTo>
                  <a:pt x="1305701" y="3142"/>
                </a:lnTo>
                <a:lnTo>
                  <a:pt x="1366641" y="7011"/>
                </a:lnTo>
                <a:lnTo>
                  <a:pt x="1426565" y="12358"/>
                </a:lnTo>
                <a:lnTo>
                  <a:pt x="1485391" y="19146"/>
                </a:lnTo>
                <a:lnTo>
                  <a:pt x="1543038" y="27333"/>
                </a:lnTo>
                <a:lnTo>
                  <a:pt x="1599424" y="36881"/>
                </a:lnTo>
                <a:lnTo>
                  <a:pt x="1654468" y="47750"/>
                </a:lnTo>
                <a:lnTo>
                  <a:pt x="1708087" y="59900"/>
                </a:lnTo>
                <a:lnTo>
                  <a:pt x="1760201" y="73293"/>
                </a:lnTo>
                <a:lnTo>
                  <a:pt x="1810727" y="87888"/>
                </a:lnTo>
                <a:lnTo>
                  <a:pt x="1859585" y="103646"/>
                </a:lnTo>
                <a:lnTo>
                  <a:pt x="1906691" y="120527"/>
                </a:lnTo>
                <a:lnTo>
                  <a:pt x="1951966" y="138493"/>
                </a:lnTo>
                <a:lnTo>
                  <a:pt x="1995326" y="157503"/>
                </a:lnTo>
                <a:lnTo>
                  <a:pt x="2036691" y="177519"/>
                </a:lnTo>
                <a:lnTo>
                  <a:pt x="2075979" y="198500"/>
                </a:lnTo>
                <a:lnTo>
                  <a:pt x="2113108" y="220407"/>
                </a:lnTo>
                <a:lnTo>
                  <a:pt x="2147997" y="243200"/>
                </a:lnTo>
                <a:lnTo>
                  <a:pt x="2180564" y="266841"/>
                </a:lnTo>
                <a:lnTo>
                  <a:pt x="2210727" y="291289"/>
                </a:lnTo>
                <a:lnTo>
                  <a:pt x="2263516" y="342450"/>
                </a:lnTo>
                <a:lnTo>
                  <a:pt x="2305710" y="396368"/>
                </a:lnTo>
                <a:lnTo>
                  <a:pt x="2336658" y="452726"/>
                </a:lnTo>
                <a:lnTo>
                  <a:pt x="2355705" y="511208"/>
                </a:lnTo>
                <a:lnTo>
                  <a:pt x="2362199" y="571499"/>
                </a:lnTo>
                <a:lnTo>
                  <a:pt x="2360562" y="601851"/>
                </a:lnTo>
                <a:lnTo>
                  <a:pt x="2355705" y="631790"/>
                </a:lnTo>
                <a:lnTo>
                  <a:pt x="2336658" y="690273"/>
                </a:lnTo>
                <a:lnTo>
                  <a:pt x="2305710" y="746631"/>
                </a:lnTo>
                <a:lnTo>
                  <a:pt x="2263516" y="800548"/>
                </a:lnTo>
                <a:lnTo>
                  <a:pt x="2210727" y="851709"/>
                </a:lnTo>
                <a:lnTo>
                  <a:pt x="2180564" y="876158"/>
                </a:lnTo>
                <a:lnTo>
                  <a:pt x="2147997" y="899798"/>
                </a:lnTo>
                <a:lnTo>
                  <a:pt x="2113108" y="922592"/>
                </a:lnTo>
                <a:lnTo>
                  <a:pt x="2075979" y="944499"/>
                </a:lnTo>
                <a:lnTo>
                  <a:pt x="2036691" y="965480"/>
                </a:lnTo>
                <a:lnTo>
                  <a:pt x="1995326" y="985495"/>
                </a:lnTo>
                <a:lnTo>
                  <a:pt x="1951966" y="1004505"/>
                </a:lnTo>
                <a:lnTo>
                  <a:pt x="1906691" y="1022471"/>
                </a:lnTo>
                <a:lnTo>
                  <a:pt x="1859585" y="1039353"/>
                </a:lnTo>
                <a:lnTo>
                  <a:pt x="1810727" y="1055111"/>
                </a:lnTo>
                <a:lnTo>
                  <a:pt x="1760201" y="1069706"/>
                </a:lnTo>
                <a:lnTo>
                  <a:pt x="1708087" y="1083099"/>
                </a:lnTo>
                <a:lnTo>
                  <a:pt x="1654468" y="1095249"/>
                </a:lnTo>
                <a:lnTo>
                  <a:pt x="1599424" y="1106118"/>
                </a:lnTo>
                <a:lnTo>
                  <a:pt x="1543038" y="1115666"/>
                </a:lnTo>
                <a:lnTo>
                  <a:pt x="1485391" y="1123853"/>
                </a:lnTo>
                <a:lnTo>
                  <a:pt x="1426565" y="1130641"/>
                </a:lnTo>
                <a:lnTo>
                  <a:pt x="1366641" y="1135988"/>
                </a:lnTo>
                <a:lnTo>
                  <a:pt x="1305701" y="1139857"/>
                </a:lnTo>
                <a:lnTo>
                  <a:pt x="1243826" y="1142207"/>
                </a:lnTo>
                <a:lnTo>
                  <a:pt x="1181099" y="1142999"/>
                </a:lnTo>
                <a:lnTo>
                  <a:pt x="1118372" y="1142207"/>
                </a:lnTo>
                <a:lnTo>
                  <a:pt x="1056498" y="1139857"/>
                </a:lnTo>
                <a:lnTo>
                  <a:pt x="995558" y="1135988"/>
                </a:lnTo>
                <a:lnTo>
                  <a:pt x="935634" y="1130641"/>
                </a:lnTo>
                <a:lnTo>
                  <a:pt x="876808" y="1123853"/>
                </a:lnTo>
                <a:lnTo>
                  <a:pt x="819161" y="1115666"/>
                </a:lnTo>
                <a:lnTo>
                  <a:pt x="762775" y="1106118"/>
                </a:lnTo>
                <a:lnTo>
                  <a:pt x="707731" y="1095249"/>
                </a:lnTo>
                <a:lnTo>
                  <a:pt x="654112" y="1083099"/>
                </a:lnTo>
                <a:lnTo>
                  <a:pt x="601998" y="1069706"/>
                </a:lnTo>
                <a:lnTo>
                  <a:pt x="551472" y="1055111"/>
                </a:lnTo>
                <a:lnTo>
                  <a:pt x="502614" y="1039353"/>
                </a:lnTo>
                <a:lnTo>
                  <a:pt x="455508" y="1022471"/>
                </a:lnTo>
                <a:lnTo>
                  <a:pt x="410233" y="1004505"/>
                </a:lnTo>
                <a:lnTo>
                  <a:pt x="366873" y="985495"/>
                </a:lnTo>
                <a:lnTo>
                  <a:pt x="325507" y="965480"/>
                </a:lnTo>
                <a:lnTo>
                  <a:pt x="286220" y="944499"/>
                </a:lnTo>
                <a:lnTo>
                  <a:pt x="249090" y="922592"/>
                </a:lnTo>
                <a:lnTo>
                  <a:pt x="214202" y="899798"/>
                </a:lnTo>
                <a:lnTo>
                  <a:pt x="181635" y="876158"/>
                </a:lnTo>
                <a:lnTo>
                  <a:pt x="151472" y="851709"/>
                </a:lnTo>
                <a:lnTo>
                  <a:pt x="98683" y="800548"/>
                </a:lnTo>
                <a:lnTo>
                  <a:pt x="56489" y="746631"/>
                </a:lnTo>
                <a:lnTo>
                  <a:pt x="25541" y="690273"/>
                </a:lnTo>
                <a:lnTo>
                  <a:pt x="6494" y="631790"/>
                </a:lnTo>
                <a:lnTo>
                  <a:pt x="0" y="571499"/>
                </a:lnTo>
                <a:close/>
              </a:path>
            </a:pathLst>
          </a:custGeom>
          <a:ln w="380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6683" y="2711334"/>
            <a:ext cx="2590800" cy="1066800"/>
          </a:xfrm>
          <a:custGeom>
            <a:avLst/>
            <a:gdLst/>
            <a:ahLst/>
            <a:cxnLst/>
            <a:rect l="l" t="t" r="r" b="b"/>
            <a:pathLst>
              <a:path w="2590800" h="1066800">
                <a:moveTo>
                  <a:pt x="0" y="533399"/>
                </a:moveTo>
                <a:lnTo>
                  <a:pt x="1685" y="505951"/>
                </a:lnTo>
                <a:lnTo>
                  <a:pt x="6687" y="478862"/>
                </a:lnTo>
                <a:lnTo>
                  <a:pt x="26317" y="425901"/>
                </a:lnTo>
                <a:lnTo>
                  <a:pt x="58238" y="374783"/>
                </a:lnTo>
                <a:lnTo>
                  <a:pt x="101798" y="325776"/>
                </a:lnTo>
                <a:lnTo>
                  <a:pt x="156347" y="279149"/>
                </a:lnTo>
                <a:lnTo>
                  <a:pt x="187539" y="256812"/>
                </a:lnTo>
                <a:lnTo>
                  <a:pt x="221233" y="235170"/>
                </a:lnTo>
                <a:lnTo>
                  <a:pt x="257349" y="214258"/>
                </a:lnTo>
                <a:lnTo>
                  <a:pt x="295806" y="194107"/>
                </a:lnTo>
                <a:lnTo>
                  <a:pt x="336521" y="174753"/>
                </a:lnTo>
                <a:lnTo>
                  <a:pt x="379413" y="156229"/>
                </a:lnTo>
                <a:lnTo>
                  <a:pt x="424402" y="138567"/>
                </a:lnTo>
                <a:lnTo>
                  <a:pt x="471405" y="121802"/>
                </a:lnTo>
                <a:lnTo>
                  <a:pt x="520341" y="105967"/>
                </a:lnTo>
                <a:lnTo>
                  <a:pt x="571129" y="91096"/>
                </a:lnTo>
                <a:lnTo>
                  <a:pt x="623687" y="77222"/>
                </a:lnTo>
                <a:lnTo>
                  <a:pt x="677935" y="64378"/>
                </a:lnTo>
                <a:lnTo>
                  <a:pt x="733790" y="52598"/>
                </a:lnTo>
                <a:lnTo>
                  <a:pt x="791171" y="41917"/>
                </a:lnTo>
                <a:lnTo>
                  <a:pt x="849997" y="32366"/>
                </a:lnTo>
                <a:lnTo>
                  <a:pt x="910187" y="23980"/>
                </a:lnTo>
                <a:lnTo>
                  <a:pt x="971659" y="16792"/>
                </a:lnTo>
                <a:lnTo>
                  <a:pt x="1034331" y="10836"/>
                </a:lnTo>
                <a:lnTo>
                  <a:pt x="1098123" y="6145"/>
                </a:lnTo>
                <a:lnTo>
                  <a:pt x="1162952" y="2753"/>
                </a:lnTo>
                <a:lnTo>
                  <a:pt x="1228738" y="694"/>
                </a:lnTo>
                <a:lnTo>
                  <a:pt x="1295399" y="0"/>
                </a:lnTo>
                <a:lnTo>
                  <a:pt x="1362061" y="694"/>
                </a:lnTo>
                <a:lnTo>
                  <a:pt x="1427847" y="2753"/>
                </a:lnTo>
                <a:lnTo>
                  <a:pt x="1492676" y="6145"/>
                </a:lnTo>
                <a:lnTo>
                  <a:pt x="1556468" y="10836"/>
                </a:lnTo>
                <a:lnTo>
                  <a:pt x="1619140" y="16792"/>
                </a:lnTo>
                <a:lnTo>
                  <a:pt x="1680612" y="23980"/>
                </a:lnTo>
                <a:lnTo>
                  <a:pt x="1740801" y="32366"/>
                </a:lnTo>
                <a:lnTo>
                  <a:pt x="1799628" y="41917"/>
                </a:lnTo>
                <a:lnTo>
                  <a:pt x="1857009" y="52598"/>
                </a:lnTo>
                <a:lnTo>
                  <a:pt x="1912864" y="64378"/>
                </a:lnTo>
                <a:lnTo>
                  <a:pt x="1967112" y="77222"/>
                </a:lnTo>
                <a:lnTo>
                  <a:pt x="2019670" y="91096"/>
                </a:lnTo>
                <a:lnTo>
                  <a:pt x="2070458" y="105967"/>
                </a:lnTo>
                <a:lnTo>
                  <a:pt x="2119394" y="121802"/>
                </a:lnTo>
                <a:lnTo>
                  <a:pt x="2166397" y="138567"/>
                </a:lnTo>
                <a:lnTo>
                  <a:pt x="2211386" y="156229"/>
                </a:lnTo>
                <a:lnTo>
                  <a:pt x="2254278" y="174753"/>
                </a:lnTo>
                <a:lnTo>
                  <a:pt x="2294993" y="194107"/>
                </a:lnTo>
                <a:lnTo>
                  <a:pt x="2333449" y="214258"/>
                </a:lnTo>
                <a:lnTo>
                  <a:pt x="2369565" y="235170"/>
                </a:lnTo>
                <a:lnTo>
                  <a:pt x="2403260" y="256812"/>
                </a:lnTo>
                <a:lnTo>
                  <a:pt x="2434452" y="279149"/>
                </a:lnTo>
                <a:lnTo>
                  <a:pt x="2489000" y="325776"/>
                </a:lnTo>
                <a:lnTo>
                  <a:pt x="2532561" y="374783"/>
                </a:lnTo>
                <a:lnTo>
                  <a:pt x="2564481" y="425901"/>
                </a:lnTo>
                <a:lnTo>
                  <a:pt x="2584111" y="478862"/>
                </a:lnTo>
                <a:lnTo>
                  <a:pt x="2590799" y="533399"/>
                </a:lnTo>
                <a:lnTo>
                  <a:pt x="2589114" y="560848"/>
                </a:lnTo>
                <a:lnTo>
                  <a:pt x="2584111" y="587937"/>
                </a:lnTo>
                <a:lnTo>
                  <a:pt x="2564481" y="640898"/>
                </a:lnTo>
                <a:lnTo>
                  <a:pt x="2532561" y="692016"/>
                </a:lnTo>
                <a:lnTo>
                  <a:pt x="2489000" y="741023"/>
                </a:lnTo>
                <a:lnTo>
                  <a:pt x="2434452" y="787650"/>
                </a:lnTo>
                <a:lnTo>
                  <a:pt x="2403260" y="809987"/>
                </a:lnTo>
                <a:lnTo>
                  <a:pt x="2369565" y="831629"/>
                </a:lnTo>
                <a:lnTo>
                  <a:pt x="2333449" y="852541"/>
                </a:lnTo>
                <a:lnTo>
                  <a:pt x="2294993" y="872691"/>
                </a:lnTo>
                <a:lnTo>
                  <a:pt x="2254278" y="892046"/>
                </a:lnTo>
                <a:lnTo>
                  <a:pt x="2211386" y="910570"/>
                </a:lnTo>
                <a:lnTo>
                  <a:pt x="2166397" y="928232"/>
                </a:lnTo>
                <a:lnTo>
                  <a:pt x="2119394" y="944997"/>
                </a:lnTo>
                <a:lnTo>
                  <a:pt x="2070458" y="960832"/>
                </a:lnTo>
                <a:lnTo>
                  <a:pt x="2019670" y="975703"/>
                </a:lnTo>
                <a:lnTo>
                  <a:pt x="1967112" y="989577"/>
                </a:lnTo>
                <a:lnTo>
                  <a:pt x="1912864" y="1002421"/>
                </a:lnTo>
                <a:lnTo>
                  <a:pt x="1857009" y="1014200"/>
                </a:lnTo>
                <a:lnTo>
                  <a:pt x="1799628" y="1024882"/>
                </a:lnTo>
                <a:lnTo>
                  <a:pt x="1740801" y="1034433"/>
                </a:lnTo>
                <a:lnTo>
                  <a:pt x="1680612" y="1042819"/>
                </a:lnTo>
                <a:lnTo>
                  <a:pt x="1619140" y="1050007"/>
                </a:lnTo>
                <a:lnTo>
                  <a:pt x="1556468" y="1055963"/>
                </a:lnTo>
                <a:lnTo>
                  <a:pt x="1492676" y="1060653"/>
                </a:lnTo>
                <a:lnTo>
                  <a:pt x="1427847" y="1064046"/>
                </a:lnTo>
                <a:lnTo>
                  <a:pt x="1362061" y="1066105"/>
                </a:lnTo>
                <a:lnTo>
                  <a:pt x="1295399" y="1066799"/>
                </a:lnTo>
                <a:lnTo>
                  <a:pt x="1228738" y="1066105"/>
                </a:lnTo>
                <a:lnTo>
                  <a:pt x="1162952" y="1064046"/>
                </a:lnTo>
                <a:lnTo>
                  <a:pt x="1098123" y="1060653"/>
                </a:lnTo>
                <a:lnTo>
                  <a:pt x="1034331" y="1055963"/>
                </a:lnTo>
                <a:lnTo>
                  <a:pt x="971659" y="1050007"/>
                </a:lnTo>
                <a:lnTo>
                  <a:pt x="910187" y="1042819"/>
                </a:lnTo>
                <a:lnTo>
                  <a:pt x="849997" y="1034433"/>
                </a:lnTo>
                <a:lnTo>
                  <a:pt x="791171" y="1024882"/>
                </a:lnTo>
                <a:lnTo>
                  <a:pt x="733790" y="1014200"/>
                </a:lnTo>
                <a:lnTo>
                  <a:pt x="677935" y="1002421"/>
                </a:lnTo>
                <a:lnTo>
                  <a:pt x="623687" y="989577"/>
                </a:lnTo>
                <a:lnTo>
                  <a:pt x="571129" y="975703"/>
                </a:lnTo>
                <a:lnTo>
                  <a:pt x="520341" y="960832"/>
                </a:lnTo>
                <a:lnTo>
                  <a:pt x="471405" y="944997"/>
                </a:lnTo>
                <a:lnTo>
                  <a:pt x="424402" y="928232"/>
                </a:lnTo>
                <a:lnTo>
                  <a:pt x="379413" y="910570"/>
                </a:lnTo>
                <a:lnTo>
                  <a:pt x="336521" y="892046"/>
                </a:lnTo>
                <a:lnTo>
                  <a:pt x="295806" y="872691"/>
                </a:lnTo>
                <a:lnTo>
                  <a:pt x="257349" y="852541"/>
                </a:lnTo>
                <a:lnTo>
                  <a:pt x="221233" y="831629"/>
                </a:lnTo>
                <a:lnTo>
                  <a:pt x="187539" y="809987"/>
                </a:lnTo>
                <a:lnTo>
                  <a:pt x="156347" y="787650"/>
                </a:lnTo>
                <a:lnTo>
                  <a:pt x="101798" y="741023"/>
                </a:lnTo>
                <a:lnTo>
                  <a:pt x="58238" y="692016"/>
                </a:lnTo>
                <a:lnTo>
                  <a:pt x="26317" y="640898"/>
                </a:lnTo>
                <a:lnTo>
                  <a:pt x="6687" y="587937"/>
                </a:lnTo>
                <a:lnTo>
                  <a:pt x="0" y="533399"/>
                </a:lnTo>
                <a:close/>
              </a:path>
            </a:pathLst>
          </a:custGeom>
          <a:ln w="380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1683" y="316853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419100" y="0"/>
                </a:moveTo>
                <a:lnTo>
                  <a:pt x="4191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419100" y="171450"/>
                </a:lnTo>
                <a:lnTo>
                  <a:pt x="419100" y="228600"/>
                </a:lnTo>
                <a:lnTo>
                  <a:pt x="533400" y="114300"/>
                </a:lnTo>
                <a:lnTo>
                  <a:pt x="4191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1683" y="316853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57149"/>
                </a:moveTo>
                <a:lnTo>
                  <a:pt x="419099" y="57149"/>
                </a:lnTo>
                <a:lnTo>
                  <a:pt x="419099" y="0"/>
                </a:lnTo>
                <a:lnTo>
                  <a:pt x="533399" y="114299"/>
                </a:lnTo>
                <a:lnTo>
                  <a:pt x="419099" y="228599"/>
                </a:lnTo>
                <a:lnTo>
                  <a:pt x="419099" y="171449"/>
                </a:lnTo>
                <a:lnTo>
                  <a:pt x="0" y="171449"/>
                </a:lnTo>
                <a:lnTo>
                  <a:pt x="0" y="57149"/>
                </a:lnTo>
                <a:close/>
              </a:path>
            </a:pathLst>
          </a:custGeom>
          <a:ln w="41274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59483" y="3168534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114300" y="0"/>
                </a:moveTo>
                <a:lnTo>
                  <a:pt x="0" y="114300"/>
                </a:lnTo>
                <a:lnTo>
                  <a:pt x="114300" y="228600"/>
                </a:lnTo>
                <a:lnTo>
                  <a:pt x="114300" y="171450"/>
                </a:lnTo>
                <a:lnTo>
                  <a:pt x="457200" y="171450"/>
                </a:lnTo>
                <a:lnTo>
                  <a:pt x="457200" y="57150"/>
                </a:lnTo>
                <a:lnTo>
                  <a:pt x="114300" y="57150"/>
                </a:lnTo>
                <a:lnTo>
                  <a:pt x="11430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59483" y="3168534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114299"/>
                </a:moveTo>
                <a:lnTo>
                  <a:pt x="114299" y="0"/>
                </a:lnTo>
                <a:lnTo>
                  <a:pt x="114299" y="57149"/>
                </a:lnTo>
                <a:lnTo>
                  <a:pt x="457199" y="57149"/>
                </a:lnTo>
                <a:lnTo>
                  <a:pt x="457199" y="171449"/>
                </a:lnTo>
                <a:lnTo>
                  <a:pt x="114299" y="171449"/>
                </a:lnTo>
                <a:lnTo>
                  <a:pt x="114299" y="228599"/>
                </a:lnTo>
                <a:lnTo>
                  <a:pt x="0" y="114299"/>
                </a:lnTo>
                <a:close/>
              </a:path>
            </a:pathLst>
          </a:custGeom>
          <a:ln w="380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5873" y="2118590"/>
            <a:ext cx="499745" cy="3018155"/>
          </a:xfrm>
          <a:custGeom>
            <a:avLst/>
            <a:gdLst/>
            <a:ahLst/>
            <a:cxnLst/>
            <a:rect l="l" t="t" r="r" b="b"/>
            <a:pathLst>
              <a:path w="499745" h="3018154">
                <a:moveTo>
                  <a:pt x="412490" y="0"/>
                </a:moveTo>
                <a:lnTo>
                  <a:pt x="0" y="314811"/>
                </a:lnTo>
                <a:lnTo>
                  <a:pt x="412490" y="629622"/>
                </a:lnTo>
                <a:lnTo>
                  <a:pt x="97694" y="944433"/>
                </a:lnTo>
                <a:lnTo>
                  <a:pt x="390780" y="1161544"/>
                </a:lnTo>
                <a:lnTo>
                  <a:pt x="141114" y="1530633"/>
                </a:lnTo>
                <a:lnTo>
                  <a:pt x="477620" y="1823733"/>
                </a:lnTo>
                <a:lnTo>
                  <a:pt x="130259" y="2160256"/>
                </a:lnTo>
                <a:lnTo>
                  <a:pt x="499330" y="2518489"/>
                </a:lnTo>
                <a:lnTo>
                  <a:pt x="206244" y="2844156"/>
                </a:lnTo>
                <a:lnTo>
                  <a:pt x="434200" y="301784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6823" y="892694"/>
            <a:ext cx="3671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Mock-up</a:t>
            </a:r>
            <a:r>
              <a:rPr spc="-9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2023" y="1794394"/>
            <a:ext cx="6698615" cy="458914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080" indent="-342900">
              <a:lnSpc>
                <a:spcPts val="3000"/>
              </a:lnSpc>
              <a:spcBef>
                <a:spcPts val="5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Mock-ups and </a:t>
            </a:r>
            <a:r>
              <a:rPr sz="2800" spc="-5" dirty="0">
                <a:latin typeface="Verdana"/>
                <a:cs typeface="Verdana"/>
              </a:rPr>
              <a:t>lo-fidelity prototypes  provide </a:t>
            </a:r>
            <a:r>
              <a:rPr sz="2800" dirty="0">
                <a:latin typeface="Verdana"/>
                <a:cs typeface="Verdana"/>
              </a:rPr>
              <a:t>hands-on experience </a:t>
            </a:r>
            <a:r>
              <a:rPr sz="2800" spc="-5" dirty="0">
                <a:latin typeface="Verdana"/>
                <a:cs typeface="Verdana"/>
              </a:rPr>
              <a:t>with  </a:t>
            </a:r>
            <a:r>
              <a:rPr sz="2800" dirty="0">
                <a:latin typeface="Verdana"/>
                <a:cs typeface="Verdana"/>
              </a:rPr>
              <a:t>new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situations</a:t>
            </a:r>
            <a:endParaRPr sz="2800">
              <a:latin typeface="Verdana"/>
              <a:cs typeface="Verdana"/>
            </a:endParaRPr>
          </a:p>
          <a:p>
            <a:pPr marL="355600" marR="31750" indent="-342900">
              <a:lnSpc>
                <a:spcPct val="91200"/>
              </a:lnSpc>
              <a:spcBef>
                <a:spcPts val="126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Everyone </a:t>
            </a:r>
            <a:r>
              <a:rPr sz="2800" dirty="0">
                <a:latin typeface="Verdana"/>
                <a:cs typeface="Verdana"/>
              </a:rPr>
              <a:t>has </a:t>
            </a:r>
            <a:r>
              <a:rPr sz="2800" spc="-5" dirty="0">
                <a:latin typeface="Verdana"/>
                <a:cs typeface="Verdana"/>
              </a:rPr>
              <a:t>the </a:t>
            </a:r>
            <a:r>
              <a:rPr sz="2800" dirty="0">
                <a:latin typeface="Verdana"/>
                <a:cs typeface="Verdana"/>
              </a:rPr>
              <a:t>knowledge and  </a:t>
            </a:r>
            <a:r>
              <a:rPr sz="2800" spc="-5" dirty="0">
                <a:latin typeface="Verdana"/>
                <a:cs typeface="Verdana"/>
              </a:rPr>
              <a:t>tools (pens, </a:t>
            </a:r>
            <a:r>
              <a:rPr sz="2800" dirty="0">
                <a:latin typeface="Verdana"/>
                <a:cs typeface="Verdana"/>
              </a:rPr>
              <a:t>scissors, etc.) </a:t>
            </a:r>
            <a:r>
              <a:rPr sz="2800" spc="-5" dirty="0">
                <a:latin typeface="Verdana"/>
                <a:cs typeface="Verdana"/>
              </a:rPr>
              <a:t>to </a:t>
            </a:r>
            <a:r>
              <a:rPr sz="2800" dirty="0">
                <a:latin typeface="Verdana"/>
                <a:cs typeface="Verdana"/>
              </a:rPr>
              <a:t>make  modifications</a:t>
            </a:r>
            <a:endParaRPr sz="2800">
              <a:latin typeface="Verdana"/>
              <a:cs typeface="Verdana"/>
            </a:endParaRPr>
          </a:p>
          <a:p>
            <a:pPr marL="355600" marR="1390650" indent="-342900">
              <a:lnSpc>
                <a:spcPts val="3030"/>
              </a:lnSpc>
              <a:spcBef>
                <a:spcPts val="139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Everyone </a:t>
            </a:r>
            <a:r>
              <a:rPr sz="2800" dirty="0">
                <a:latin typeface="Verdana"/>
                <a:cs typeface="Verdana"/>
              </a:rPr>
              <a:t>understands</a:t>
            </a:r>
            <a:r>
              <a:rPr sz="2800" spc="-9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their  limitations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6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They </a:t>
            </a:r>
            <a:r>
              <a:rPr sz="2800" dirty="0">
                <a:latin typeface="Verdana"/>
                <a:cs typeface="Verdana"/>
              </a:rPr>
              <a:t>can </a:t>
            </a:r>
            <a:r>
              <a:rPr sz="2800" spc="-5" dirty="0">
                <a:latin typeface="Verdana"/>
                <a:cs typeface="Verdana"/>
              </a:rPr>
              <a:t>be </a:t>
            </a:r>
            <a:r>
              <a:rPr sz="2800" dirty="0">
                <a:latin typeface="Verdana"/>
                <a:cs typeface="Verdana"/>
              </a:rPr>
              <a:t>made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cheaply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4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They </a:t>
            </a:r>
            <a:r>
              <a:rPr sz="2800" dirty="0">
                <a:latin typeface="Verdana"/>
                <a:cs typeface="Verdana"/>
              </a:rPr>
              <a:t>are fun </a:t>
            </a:r>
            <a:r>
              <a:rPr sz="2800" spc="-5" dirty="0">
                <a:latin typeface="Verdana"/>
                <a:cs typeface="Verdana"/>
              </a:rPr>
              <a:t>to </a:t>
            </a:r>
            <a:r>
              <a:rPr sz="2800" dirty="0">
                <a:latin typeface="Verdana"/>
                <a:cs typeface="Verdana"/>
              </a:rPr>
              <a:t>use and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modify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6823" y="778394"/>
            <a:ext cx="3945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Limitations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PD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2023" y="1342274"/>
            <a:ext cx="7367905" cy="52044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1102995" indent="-342900">
              <a:lnSpc>
                <a:spcPts val="26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Close </a:t>
            </a:r>
            <a:r>
              <a:rPr sz="2400" dirty="0">
                <a:latin typeface="Verdana"/>
                <a:cs typeface="Verdana"/>
              </a:rPr>
              <a:t>collaboration </a:t>
            </a:r>
            <a:r>
              <a:rPr sz="2400" spc="-5" dirty="0">
                <a:latin typeface="Verdana"/>
                <a:cs typeface="Verdana"/>
              </a:rPr>
              <a:t>between </a:t>
            </a:r>
            <a:r>
              <a:rPr sz="2400" dirty="0">
                <a:latin typeface="Verdana"/>
                <a:cs typeface="Verdana"/>
              </a:rPr>
              <a:t>users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  </a:t>
            </a:r>
            <a:r>
              <a:rPr sz="2400" spc="-5" dirty="0">
                <a:latin typeface="Verdana"/>
                <a:cs typeface="Verdana"/>
              </a:rPr>
              <a:t>developers</a:t>
            </a:r>
            <a:endParaRPr sz="24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200"/>
              </a:spcBef>
              <a:buFont typeface="Lucida Sans Unicode"/>
              <a:buChar char="-"/>
              <a:tabLst>
                <a:tab pos="755015" algn="l"/>
                <a:tab pos="755650" algn="l"/>
              </a:tabLst>
            </a:pPr>
            <a:r>
              <a:rPr sz="2000" spc="-5" dirty="0">
                <a:latin typeface="Verdana"/>
                <a:cs typeface="Verdana"/>
              </a:rPr>
              <a:t>Physical proximity</a:t>
            </a:r>
            <a:endParaRPr sz="20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200"/>
              </a:spcBef>
              <a:buFont typeface="Lucida Sans Unicode"/>
              <a:buChar char="-"/>
              <a:tabLst>
                <a:tab pos="755015" algn="l"/>
                <a:tab pos="755650" algn="l"/>
              </a:tabLst>
            </a:pPr>
            <a:r>
              <a:rPr sz="2000" spc="-5" dirty="0">
                <a:latin typeface="Verdana"/>
                <a:cs typeface="Verdana"/>
              </a:rPr>
              <a:t>Resources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-5" dirty="0">
                <a:latin typeface="Verdana"/>
                <a:cs typeface="Verdana"/>
              </a:rPr>
              <a:t>time to </a:t>
            </a:r>
            <a:r>
              <a:rPr sz="2000" dirty="0">
                <a:latin typeface="Verdana"/>
                <a:cs typeface="Verdana"/>
              </a:rPr>
              <a:t>support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collaboration</a:t>
            </a:r>
            <a:endParaRPr sz="20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Font typeface="Lucida Sans Unicode"/>
              <a:buChar char="-"/>
              <a:tabLst>
                <a:tab pos="755015" algn="l"/>
                <a:tab pos="755650" algn="l"/>
              </a:tabLst>
            </a:pPr>
            <a:r>
              <a:rPr sz="2000" dirty="0">
                <a:latin typeface="Verdana"/>
                <a:cs typeface="Verdana"/>
              </a:rPr>
              <a:t>Does not address Internet-based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systems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Strong organization of </a:t>
            </a:r>
            <a:r>
              <a:rPr sz="2400" spc="-5" dirty="0">
                <a:latin typeface="Verdana"/>
                <a:cs typeface="Verdana"/>
              </a:rPr>
              <a:t>labour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helps</a:t>
            </a:r>
            <a:endParaRPr sz="24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Lucida Sans Unicode"/>
              <a:buChar char="-"/>
              <a:tabLst>
                <a:tab pos="755015" algn="l"/>
                <a:tab pos="755650" algn="l"/>
              </a:tabLst>
            </a:pPr>
            <a:r>
              <a:rPr sz="2000" dirty="0">
                <a:latin typeface="Verdana"/>
                <a:cs typeface="Verdana"/>
              </a:rPr>
              <a:t>Unions a </a:t>
            </a:r>
            <a:r>
              <a:rPr sz="2000" spc="-5" dirty="0">
                <a:latin typeface="Verdana"/>
                <a:cs typeface="Verdana"/>
              </a:rPr>
              <a:t>possible </a:t>
            </a:r>
            <a:r>
              <a:rPr sz="2000" dirty="0">
                <a:latin typeface="Verdana"/>
                <a:cs typeface="Verdana"/>
              </a:rPr>
              <a:t>support for </a:t>
            </a:r>
            <a:r>
              <a:rPr sz="2000" spc="-5" dirty="0">
                <a:latin typeface="Verdana"/>
                <a:cs typeface="Verdana"/>
              </a:rPr>
              <a:t>involving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users</a:t>
            </a:r>
            <a:endParaRPr sz="20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200"/>
              </a:spcBef>
              <a:buFont typeface="Lucida Sans Unicode"/>
              <a:buChar char="-"/>
              <a:tabLst>
                <a:tab pos="755015" algn="l"/>
                <a:tab pos="755650" algn="l"/>
              </a:tabLst>
            </a:pP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dirty="0">
                <a:latin typeface="Verdana"/>
                <a:cs typeface="Verdana"/>
              </a:rPr>
              <a:t>access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“right” users</a:t>
            </a:r>
            <a:endParaRPr sz="20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Font typeface="Lucida Sans Unicode"/>
              <a:buChar char="-"/>
              <a:tabLst>
                <a:tab pos="755015" algn="l"/>
                <a:tab pos="755650" algn="l"/>
              </a:tabLst>
            </a:pPr>
            <a:r>
              <a:rPr sz="2000" dirty="0">
                <a:latin typeface="Verdana"/>
                <a:cs typeface="Verdana"/>
              </a:rPr>
              <a:t>Users not comfortable </a:t>
            </a:r>
            <a:r>
              <a:rPr sz="2000" spc="-5" dirty="0">
                <a:latin typeface="Verdana"/>
                <a:cs typeface="Verdana"/>
              </a:rPr>
              <a:t>with </a:t>
            </a:r>
            <a:r>
              <a:rPr sz="2000" dirty="0">
                <a:latin typeface="Verdana"/>
                <a:cs typeface="Verdana"/>
              </a:rPr>
              <a:t>articulating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desires</a:t>
            </a:r>
            <a:endParaRPr sz="20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200"/>
              </a:spcBef>
              <a:buFont typeface="Lucida Sans Unicode"/>
              <a:buChar char="-"/>
              <a:tabLst>
                <a:tab pos="755015" algn="l"/>
                <a:tab pos="755650" algn="l"/>
              </a:tabLst>
            </a:pPr>
            <a:r>
              <a:rPr sz="2000" dirty="0">
                <a:latin typeface="Verdana"/>
                <a:cs typeface="Verdana"/>
              </a:rPr>
              <a:t>Users </a:t>
            </a:r>
            <a:r>
              <a:rPr sz="2000" spc="-5" dirty="0">
                <a:latin typeface="Verdana"/>
                <a:cs typeface="Verdana"/>
              </a:rPr>
              <a:t>disappointed when </a:t>
            </a:r>
            <a:r>
              <a:rPr sz="2000" dirty="0">
                <a:latin typeface="Verdana"/>
                <a:cs typeface="Verdana"/>
              </a:rPr>
              <a:t>visions are not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realized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Not </a:t>
            </a:r>
            <a:r>
              <a:rPr sz="2400" dirty="0">
                <a:latin typeface="Verdana"/>
                <a:cs typeface="Verdana"/>
              </a:rPr>
              <a:t>all systems are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workplace-based</a:t>
            </a:r>
            <a:endParaRPr sz="24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235"/>
              </a:spcBef>
              <a:buFont typeface="Lucida Sans Unicode"/>
              <a:buChar char="-"/>
              <a:tabLst>
                <a:tab pos="755015" algn="l"/>
                <a:tab pos="755650" algn="l"/>
              </a:tabLst>
            </a:pPr>
            <a:r>
              <a:rPr sz="1800" dirty="0">
                <a:latin typeface="Verdana"/>
                <a:cs typeface="Verdana"/>
              </a:rPr>
              <a:t>What about consumer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technologies?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Font typeface="Lucida Sans Unicode"/>
              <a:buChar char="-"/>
              <a:tabLst>
                <a:tab pos="755015" algn="l"/>
                <a:tab pos="755650" algn="l"/>
              </a:tabLst>
            </a:pPr>
            <a:r>
              <a:rPr sz="1800" dirty="0">
                <a:latin typeface="Verdana"/>
                <a:cs typeface="Verdana"/>
              </a:rPr>
              <a:t>What about systems for fun, or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communication?</a:t>
            </a:r>
            <a:endParaRPr sz="1800">
              <a:latin typeface="Verdana"/>
              <a:cs typeface="Verdana"/>
            </a:endParaRPr>
          </a:p>
          <a:p>
            <a:pPr marL="355600" marR="5080" indent="-342900">
              <a:lnSpc>
                <a:spcPts val="252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PD ideology </a:t>
            </a:r>
            <a:r>
              <a:rPr sz="2400" dirty="0">
                <a:latin typeface="Verdana"/>
                <a:cs typeface="Verdana"/>
              </a:rPr>
              <a:t>must </a:t>
            </a:r>
            <a:r>
              <a:rPr sz="2400" spc="-5" dirty="0">
                <a:latin typeface="Verdana"/>
                <a:cs typeface="Verdana"/>
              </a:rPr>
              <a:t>be </a:t>
            </a:r>
            <a:r>
              <a:rPr sz="2400" dirty="0">
                <a:latin typeface="Verdana"/>
                <a:cs typeface="Verdana"/>
              </a:rPr>
              <a:t>adapted for </a:t>
            </a:r>
            <a:r>
              <a:rPr sz="2400" spc="-5" dirty="0">
                <a:latin typeface="Verdana"/>
                <a:cs typeface="Verdana"/>
              </a:rPr>
              <a:t>dealing with  </a:t>
            </a:r>
            <a:r>
              <a:rPr sz="2400" dirty="0">
                <a:latin typeface="Verdana"/>
                <a:cs typeface="Verdana"/>
              </a:rPr>
              <a:t>variations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023" y="816494"/>
            <a:ext cx="4402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design</a:t>
            </a:r>
            <a:r>
              <a:rPr spc="-95" dirty="0"/>
              <a:t> </a:t>
            </a:r>
            <a:r>
              <a:rPr spc="-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3023" y="6859154"/>
            <a:ext cx="5105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090203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1458" y="6859154"/>
            <a:ext cx="10629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Design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rationale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1745" y="6859154"/>
            <a:ext cx="1873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22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2823" y="4496954"/>
            <a:ext cx="13442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e</a:t>
            </a:r>
            <a:r>
              <a:rPr sz="2000" spc="-40" dirty="0">
                <a:latin typeface="Verdana"/>
                <a:cs typeface="Verdana"/>
              </a:rPr>
              <a:t>v</a:t>
            </a:r>
            <a:r>
              <a:rPr sz="2000" dirty="0">
                <a:latin typeface="Verdana"/>
                <a:cs typeface="Verdana"/>
              </a:rPr>
              <a:t>aluation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87883" y="4463934"/>
            <a:ext cx="1600200" cy="457200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0" y="0"/>
                </a:moveTo>
                <a:lnTo>
                  <a:pt x="1600199" y="0"/>
                </a:lnTo>
                <a:lnTo>
                  <a:pt x="160019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64120" y="2245570"/>
            <a:ext cx="171362" cy="171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39921" y="1944571"/>
          <a:ext cx="7025005" cy="771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304800"/>
                <a:gridCol w="2057400"/>
                <a:gridCol w="304800"/>
                <a:gridCol w="2057400"/>
              </a:tblGrid>
              <a:tr h="152399">
                <a:tc rowSpan="4">
                  <a:txBody>
                    <a:bodyPr/>
                    <a:lstStyle/>
                    <a:p>
                      <a:pPr marL="167005" marR="698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Choose</a:t>
                      </a:r>
                      <a:r>
                        <a:rPr sz="20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analysis  method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9525">
                      <a:solidFill>
                        <a:srgbClr val="6095C9"/>
                      </a:solidFill>
                      <a:prstDash val="solid"/>
                    </a:lnL>
                    <a:lnR w="9525">
                      <a:solidFill>
                        <a:srgbClr val="6095C9"/>
                      </a:solidFill>
                      <a:prstDash val="solid"/>
                    </a:lnR>
                    <a:lnT w="9525">
                      <a:solidFill>
                        <a:srgbClr val="6095C9"/>
                      </a:solidFill>
                      <a:prstDash val="solid"/>
                    </a:lnT>
                    <a:lnB w="9525">
                      <a:solidFill>
                        <a:srgbClr val="6095C9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6095C9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92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9525">
                      <a:solidFill>
                        <a:srgbClr val="6095C9"/>
                      </a:solidFill>
                      <a:prstDash val="solid"/>
                    </a:lnL>
                    <a:lnR w="9525">
                      <a:solidFill>
                        <a:srgbClr val="6095C9"/>
                      </a:solidFill>
                      <a:prstDash val="solid"/>
                    </a:lnR>
                    <a:lnT w="9525">
                      <a:solidFill>
                        <a:srgbClr val="6095C9"/>
                      </a:solidFill>
                      <a:prstDash val="solid"/>
                    </a:lnT>
                    <a:lnB w="9525">
                      <a:solidFill>
                        <a:srgbClr val="6095C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6095C9"/>
                      </a:solidFill>
                      <a:prstDash val="solid"/>
                    </a:lnL>
                    <a:lnR w="9525">
                      <a:solidFill>
                        <a:srgbClr val="6095C9"/>
                      </a:solidFill>
                      <a:prstDash val="solid"/>
                    </a:lnR>
                    <a:lnB w="53975">
                      <a:solidFill>
                        <a:srgbClr val="6095C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data</a:t>
                      </a:r>
                      <a:r>
                        <a:rPr sz="20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gathering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9525">
                      <a:solidFill>
                        <a:srgbClr val="6095C9"/>
                      </a:solidFill>
                      <a:prstDash val="solid"/>
                    </a:lnL>
                    <a:lnR w="9525">
                      <a:solidFill>
                        <a:srgbClr val="6095C9"/>
                      </a:solidFill>
                      <a:prstDash val="solid"/>
                    </a:lnR>
                    <a:lnT w="9525">
                      <a:solidFill>
                        <a:srgbClr val="6095C9"/>
                      </a:solidFill>
                      <a:prstDash val="solid"/>
                    </a:lnT>
                    <a:lnB w="9525">
                      <a:solidFill>
                        <a:srgbClr val="6095C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6095C9"/>
                      </a:solidFill>
                      <a:prstDash val="solid"/>
                    </a:lnL>
                    <a:lnR w="9525">
                      <a:solidFill>
                        <a:srgbClr val="6095C9"/>
                      </a:solidFill>
                      <a:prstDash val="solid"/>
                    </a:lnR>
                    <a:lnB w="53975">
                      <a:solidFill>
                        <a:srgbClr val="6095C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analysis</a:t>
                      </a:r>
                      <a:r>
                        <a:rPr sz="20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phase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9525">
                      <a:solidFill>
                        <a:srgbClr val="6095C9"/>
                      </a:solidFill>
                      <a:prstDash val="solid"/>
                    </a:lnL>
                    <a:lnR w="9525">
                      <a:solidFill>
                        <a:srgbClr val="6095C9"/>
                      </a:solidFill>
                      <a:prstDash val="solid"/>
                    </a:lnR>
                    <a:lnT w="9525">
                      <a:solidFill>
                        <a:srgbClr val="6095C9"/>
                      </a:solidFill>
                      <a:prstDash val="solid"/>
                    </a:lnT>
                    <a:lnB w="9525">
                      <a:solidFill>
                        <a:srgbClr val="6095C9"/>
                      </a:solidFill>
                      <a:prstDash val="solid"/>
                    </a:lnB>
                  </a:tcPr>
                </a:tc>
              </a:tr>
              <a:tr h="2279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9525">
                      <a:solidFill>
                        <a:srgbClr val="6095C9"/>
                      </a:solidFill>
                      <a:prstDash val="solid"/>
                    </a:lnL>
                    <a:lnR w="9525">
                      <a:solidFill>
                        <a:srgbClr val="6095C9"/>
                      </a:solidFill>
                      <a:prstDash val="solid"/>
                    </a:lnR>
                    <a:lnT w="9525">
                      <a:solidFill>
                        <a:srgbClr val="6095C9"/>
                      </a:solidFill>
                      <a:prstDash val="solid"/>
                    </a:lnT>
                    <a:lnB w="9525">
                      <a:solidFill>
                        <a:srgbClr val="6095C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6095C9"/>
                      </a:solidFill>
                      <a:prstDash val="solid"/>
                    </a:lnL>
                    <a:lnR w="9525">
                      <a:solidFill>
                        <a:srgbClr val="6095C9"/>
                      </a:solidFill>
                      <a:prstDash val="solid"/>
                    </a:lnR>
                    <a:lnT w="53975">
                      <a:solidFill>
                        <a:srgbClr val="6095C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9525">
                      <a:solidFill>
                        <a:srgbClr val="6095C9"/>
                      </a:solidFill>
                      <a:prstDash val="solid"/>
                    </a:lnL>
                    <a:lnR w="9525">
                      <a:solidFill>
                        <a:srgbClr val="6095C9"/>
                      </a:solidFill>
                      <a:prstDash val="solid"/>
                    </a:lnR>
                    <a:lnT w="9525">
                      <a:solidFill>
                        <a:srgbClr val="6095C9"/>
                      </a:solidFill>
                      <a:prstDash val="solid"/>
                    </a:lnT>
                    <a:lnB w="9525">
                      <a:solidFill>
                        <a:srgbClr val="6095C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6095C9"/>
                      </a:solidFill>
                      <a:prstDash val="solid"/>
                    </a:lnL>
                    <a:lnR w="9525">
                      <a:solidFill>
                        <a:srgbClr val="6095C9"/>
                      </a:solidFill>
                      <a:prstDash val="solid"/>
                    </a:lnR>
                    <a:lnT w="53975">
                      <a:solidFill>
                        <a:srgbClr val="6095C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9525">
                      <a:solidFill>
                        <a:srgbClr val="6095C9"/>
                      </a:solidFill>
                      <a:prstDash val="solid"/>
                    </a:lnL>
                    <a:lnR w="9525">
                      <a:solidFill>
                        <a:srgbClr val="6095C9"/>
                      </a:solidFill>
                      <a:prstDash val="solid"/>
                    </a:lnR>
                    <a:lnT w="9525">
                      <a:solidFill>
                        <a:srgbClr val="6095C9"/>
                      </a:solidFill>
                      <a:prstDash val="solid"/>
                    </a:lnT>
                    <a:lnB w="9525">
                      <a:solidFill>
                        <a:srgbClr val="6095C9"/>
                      </a:solidFill>
                      <a:prstDash val="soli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9525">
                      <a:solidFill>
                        <a:srgbClr val="6095C9"/>
                      </a:solidFill>
                      <a:prstDash val="solid"/>
                    </a:lnL>
                    <a:lnR w="9525">
                      <a:solidFill>
                        <a:srgbClr val="6095C9"/>
                      </a:solidFill>
                      <a:prstDash val="solid"/>
                    </a:lnR>
                    <a:lnT w="9525">
                      <a:solidFill>
                        <a:srgbClr val="6095C9"/>
                      </a:solidFill>
                      <a:prstDash val="solid"/>
                    </a:lnT>
                    <a:lnB w="9525">
                      <a:solidFill>
                        <a:srgbClr val="6095C9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6095C9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926320" y="2245570"/>
            <a:ext cx="171362" cy="171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30520" y="3087571"/>
          <a:ext cx="5348605" cy="771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990600"/>
                <a:gridCol w="2286000"/>
              </a:tblGrid>
              <a:tr h="381763">
                <a:tc rowSpan="2">
                  <a:txBody>
                    <a:bodyPr/>
                    <a:lstStyle/>
                    <a:p>
                      <a:pPr marL="167005" marR="1054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conceptual 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design/design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9525">
                      <a:solidFill>
                        <a:srgbClr val="6095C9"/>
                      </a:solidFill>
                      <a:prstDash val="solid"/>
                    </a:lnL>
                    <a:lnR w="9525">
                      <a:solidFill>
                        <a:srgbClr val="6095C9"/>
                      </a:solidFill>
                      <a:prstDash val="solid"/>
                    </a:lnR>
                    <a:lnT w="9525">
                      <a:solidFill>
                        <a:srgbClr val="6095C9"/>
                      </a:solidFill>
                      <a:prstDash val="solid"/>
                    </a:lnT>
                    <a:lnB w="9525">
                      <a:solidFill>
                        <a:srgbClr val="6095C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6095C9"/>
                      </a:solidFill>
                      <a:prstDash val="solid"/>
                    </a:lnL>
                    <a:lnR w="9525">
                      <a:solidFill>
                        <a:srgbClr val="6095C9"/>
                      </a:solidFill>
                      <a:prstDash val="solid"/>
                    </a:lnR>
                    <a:lnB w="53975">
                      <a:solidFill>
                        <a:srgbClr val="6095C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marR="819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implementation/  prototype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9525">
                      <a:solidFill>
                        <a:srgbClr val="6095C9"/>
                      </a:solidFill>
                      <a:prstDash val="solid"/>
                    </a:lnL>
                    <a:lnR w="9525">
                      <a:solidFill>
                        <a:srgbClr val="6095C9"/>
                      </a:solidFill>
                      <a:prstDash val="solid"/>
                    </a:lnR>
                    <a:lnT w="9525">
                      <a:solidFill>
                        <a:srgbClr val="6095C9"/>
                      </a:solidFill>
                      <a:prstDash val="solid"/>
                    </a:lnT>
                    <a:lnB w="9525">
                      <a:solidFill>
                        <a:srgbClr val="6095C9"/>
                      </a:solidFill>
                      <a:prstDash val="solid"/>
                    </a:lnB>
                  </a:tcPr>
                </a:tc>
              </a:tr>
              <a:tr h="3802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9525">
                      <a:solidFill>
                        <a:srgbClr val="6095C9"/>
                      </a:solidFill>
                      <a:prstDash val="solid"/>
                    </a:lnL>
                    <a:lnR w="9525">
                      <a:solidFill>
                        <a:srgbClr val="6095C9"/>
                      </a:solidFill>
                      <a:prstDash val="solid"/>
                    </a:lnR>
                    <a:lnT w="9525">
                      <a:solidFill>
                        <a:srgbClr val="6095C9"/>
                      </a:solidFill>
                      <a:prstDash val="solid"/>
                    </a:lnT>
                    <a:lnB w="9525">
                      <a:solidFill>
                        <a:srgbClr val="6095C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6095C9"/>
                      </a:solidFill>
                      <a:prstDash val="solid"/>
                    </a:lnL>
                    <a:lnR w="9525">
                      <a:solidFill>
                        <a:srgbClr val="6095C9"/>
                      </a:solidFill>
                      <a:prstDash val="solid"/>
                    </a:lnR>
                    <a:lnT w="53975">
                      <a:solidFill>
                        <a:srgbClr val="6095C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9525">
                      <a:solidFill>
                        <a:srgbClr val="6095C9"/>
                      </a:solidFill>
                      <a:prstDash val="solid"/>
                    </a:lnL>
                    <a:lnR w="9525">
                      <a:solidFill>
                        <a:srgbClr val="6095C9"/>
                      </a:solidFill>
                      <a:prstDash val="solid"/>
                    </a:lnR>
                    <a:lnT w="9525">
                      <a:solidFill>
                        <a:srgbClr val="6095C9"/>
                      </a:solidFill>
                      <a:prstDash val="solid"/>
                    </a:lnT>
                    <a:lnB w="9525">
                      <a:solidFill>
                        <a:srgbClr val="6095C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012167" y="3389109"/>
            <a:ext cx="171116" cy="171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9114" y="2330334"/>
            <a:ext cx="7326630" cy="1155700"/>
          </a:xfrm>
          <a:custGeom>
            <a:avLst/>
            <a:gdLst/>
            <a:ahLst/>
            <a:cxnLst/>
            <a:rect l="l" t="t" r="r" b="b"/>
            <a:pathLst>
              <a:path w="7326630" h="1155700">
                <a:moveTo>
                  <a:pt x="6645969" y="0"/>
                </a:moveTo>
                <a:lnTo>
                  <a:pt x="6685820" y="6497"/>
                </a:lnTo>
                <a:lnTo>
                  <a:pt x="6725550" y="12996"/>
                </a:lnTo>
                <a:lnTo>
                  <a:pt x="6765037" y="19497"/>
                </a:lnTo>
                <a:lnTo>
                  <a:pt x="6804159" y="26000"/>
                </a:lnTo>
                <a:lnTo>
                  <a:pt x="6842793" y="32508"/>
                </a:lnTo>
                <a:lnTo>
                  <a:pt x="6880819" y="39020"/>
                </a:lnTo>
                <a:lnTo>
                  <a:pt x="6954559" y="52063"/>
                </a:lnTo>
                <a:lnTo>
                  <a:pt x="7024403" y="65136"/>
                </a:lnTo>
                <a:lnTo>
                  <a:pt x="7089379" y="78248"/>
                </a:lnTo>
                <a:lnTo>
                  <a:pt x="7148512" y="91405"/>
                </a:lnTo>
                <a:lnTo>
                  <a:pt x="7200829" y="104616"/>
                </a:lnTo>
                <a:lnTo>
                  <a:pt x="7245357" y="117889"/>
                </a:lnTo>
                <a:lnTo>
                  <a:pt x="7281120" y="131231"/>
                </a:lnTo>
                <a:lnTo>
                  <a:pt x="7316204" y="151390"/>
                </a:lnTo>
                <a:lnTo>
                  <a:pt x="7326092" y="171747"/>
                </a:lnTo>
                <a:lnTo>
                  <a:pt x="7323220" y="178581"/>
                </a:lnTo>
                <a:lnTo>
                  <a:pt x="7277655" y="206186"/>
                </a:lnTo>
                <a:lnTo>
                  <a:pt x="7232720" y="220163"/>
                </a:lnTo>
                <a:lnTo>
                  <a:pt x="7171718" y="234267"/>
                </a:lnTo>
                <a:lnTo>
                  <a:pt x="7093676" y="248505"/>
                </a:lnTo>
                <a:lnTo>
                  <a:pt x="7047960" y="255676"/>
                </a:lnTo>
                <a:lnTo>
                  <a:pt x="6997619" y="262884"/>
                </a:lnTo>
                <a:lnTo>
                  <a:pt x="6942531" y="270130"/>
                </a:lnTo>
                <a:lnTo>
                  <a:pt x="6882575" y="277413"/>
                </a:lnTo>
                <a:lnTo>
                  <a:pt x="6817628" y="284736"/>
                </a:lnTo>
                <a:lnTo>
                  <a:pt x="6747569" y="292099"/>
                </a:lnTo>
                <a:lnTo>
                  <a:pt x="6695116" y="297170"/>
                </a:lnTo>
                <a:lnTo>
                  <a:pt x="6637839" y="302223"/>
                </a:lnTo>
                <a:lnTo>
                  <a:pt x="6575898" y="307259"/>
                </a:lnTo>
                <a:lnTo>
                  <a:pt x="6509453" y="312280"/>
                </a:lnTo>
                <a:lnTo>
                  <a:pt x="6438664" y="317288"/>
                </a:lnTo>
                <a:lnTo>
                  <a:pt x="6363690" y="322284"/>
                </a:lnTo>
                <a:lnTo>
                  <a:pt x="6324684" y="324779"/>
                </a:lnTo>
                <a:lnTo>
                  <a:pt x="6284692" y="327271"/>
                </a:lnTo>
                <a:lnTo>
                  <a:pt x="6243734" y="329760"/>
                </a:lnTo>
                <a:lnTo>
                  <a:pt x="6201830" y="332248"/>
                </a:lnTo>
                <a:lnTo>
                  <a:pt x="6159000" y="334734"/>
                </a:lnTo>
                <a:lnTo>
                  <a:pt x="6115263" y="337219"/>
                </a:lnTo>
                <a:lnTo>
                  <a:pt x="6070641" y="339702"/>
                </a:lnTo>
                <a:lnTo>
                  <a:pt x="6025152" y="342184"/>
                </a:lnTo>
                <a:lnTo>
                  <a:pt x="5978817" y="344665"/>
                </a:lnTo>
                <a:lnTo>
                  <a:pt x="5931656" y="347145"/>
                </a:lnTo>
                <a:lnTo>
                  <a:pt x="5883689" y="349625"/>
                </a:lnTo>
                <a:lnTo>
                  <a:pt x="5834936" y="352104"/>
                </a:lnTo>
                <a:lnTo>
                  <a:pt x="5785417" y="354583"/>
                </a:lnTo>
                <a:lnTo>
                  <a:pt x="5735151" y="357062"/>
                </a:lnTo>
                <a:lnTo>
                  <a:pt x="5684159" y="359542"/>
                </a:lnTo>
                <a:lnTo>
                  <a:pt x="5632462" y="362021"/>
                </a:lnTo>
                <a:lnTo>
                  <a:pt x="5580078" y="364502"/>
                </a:lnTo>
                <a:lnTo>
                  <a:pt x="5527027" y="366983"/>
                </a:lnTo>
                <a:lnTo>
                  <a:pt x="5473331" y="369465"/>
                </a:lnTo>
                <a:lnTo>
                  <a:pt x="5419009" y="371948"/>
                </a:lnTo>
                <a:lnTo>
                  <a:pt x="5364080" y="374432"/>
                </a:lnTo>
                <a:lnTo>
                  <a:pt x="5308565" y="376918"/>
                </a:lnTo>
                <a:lnTo>
                  <a:pt x="5252484" y="379406"/>
                </a:lnTo>
                <a:lnTo>
                  <a:pt x="5195857" y="381896"/>
                </a:lnTo>
                <a:lnTo>
                  <a:pt x="5138703" y="384388"/>
                </a:lnTo>
                <a:lnTo>
                  <a:pt x="5081044" y="386882"/>
                </a:lnTo>
                <a:lnTo>
                  <a:pt x="5022898" y="389379"/>
                </a:lnTo>
                <a:lnTo>
                  <a:pt x="4964285" y="391879"/>
                </a:lnTo>
                <a:lnTo>
                  <a:pt x="4905227" y="394381"/>
                </a:lnTo>
                <a:lnTo>
                  <a:pt x="4845742" y="396887"/>
                </a:lnTo>
                <a:lnTo>
                  <a:pt x="4785852" y="399396"/>
                </a:lnTo>
                <a:lnTo>
                  <a:pt x="4725575" y="401908"/>
                </a:lnTo>
                <a:lnTo>
                  <a:pt x="4664931" y="404424"/>
                </a:lnTo>
                <a:lnTo>
                  <a:pt x="4603942" y="406944"/>
                </a:lnTo>
                <a:lnTo>
                  <a:pt x="4542626" y="409468"/>
                </a:lnTo>
                <a:lnTo>
                  <a:pt x="4481004" y="411997"/>
                </a:lnTo>
                <a:lnTo>
                  <a:pt x="4419095" y="414530"/>
                </a:lnTo>
                <a:lnTo>
                  <a:pt x="4356921" y="417067"/>
                </a:lnTo>
                <a:lnTo>
                  <a:pt x="4294500" y="419610"/>
                </a:lnTo>
                <a:lnTo>
                  <a:pt x="4231853" y="422157"/>
                </a:lnTo>
                <a:lnTo>
                  <a:pt x="4168999" y="424710"/>
                </a:lnTo>
                <a:lnTo>
                  <a:pt x="4105959" y="427269"/>
                </a:lnTo>
                <a:lnTo>
                  <a:pt x="4042753" y="429832"/>
                </a:lnTo>
                <a:lnTo>
                  <a:pt x="3979401" y="432402"/>
                </a:lnTo>
                <a:lnTo>
                  <a:pt x="3915922" y="434978"/>
                </a:lnTo>
                <a:lnTo>
                  <a:pt x="3852337" y="437560"/>
                </a:lnTo>
                <a:lnTo>
                  <a:pt x="3788666" y="440149"/>
                </a:lnTo>
                <a:lnTo>
                  <a:pt x="3724928" y="442744"/>
                </a:lnTo>
                <a:lnTo>
                  <a:pt x="3661144" y="445346"/>
                </a:lnTo>
                <a:lnTo>
                  <a:pt x="3597334" y="447955"/>
                </a:lnTo>
                <a:lnTo>
                  <a:pt x="3533517" y="450571"/>
                </a:lnTo>
                <a:lnTo>
                  <a:pt x="3469714" y="453195"/>
                </a:lnTo>
                <a:lnTo>
                  <a:pt x="3405945" y="455826"/>
                </a:lnTo>
                <a:lnTo>
                  <a:pt x="3342229" y="458465"/>
                </a:lnTo>
                <a:lnTo>
                  <a:pt x="3278587" y="461112"/>
                </a:lnTo>
                <a:lnTo>
                  <a:pt x="3215039" y="463767"/>
                </a:lnTo>
                <a:lnTo>
                  <a:pt x="3151604" y="466431"/>
                </a:lnTo>
                <a:lnTo>
                  <a:pt x="3088303" y="469103"/>
                </a:lnTo>
                <a:lnTo>
                  <a:pt x="3025155" y="471784"/>
                </a:lnTo>
                <a:lnTo>
                  <a:pt x="2962181" y="474474"/>
                </a:lnTo>
                <a:lnTo>
                  <a:pt x="2899401" y="477173"/>
                </a:lnTo>
                <a:lnTo>
                  <a:pt x="2836834" y="479881"/>
                </a:lnTo>
                <a:lnTo>
                  <a:pt x="2774501" y="482600"/>
                </a:lnTo>
                <a:lnTo>
                  <a:pt x="2712421" y="485327"/>
                </a:lnTo>
                <a:lnTo>
                  <a:pt x="2650615" y="488065"/>
                </a:lnTo>
                <a:lnTo>
                  <a:pt x="2589103" y="490813"/>
                </a:lnTo>
                <a:lnTo>
                  <a:pt x="2527904" y="493571"/>
                </a:lnTo>
                <a:lnTo>
                  <a:pt x="2467039" y="496340"/>
                </a:lnTo>
                <a:lnTo>
                  <a:pt x="2406527" y="499119"/>
                </a:lnTo>
                <a:lnTo>
                  <a:pt x="2346389" y="501910"/>
                </a:lnTo>
                <a:lnTo>
                  <a:pt x="2286645" y="504711"/>
                </a:lnTo>
                <a:lnTo>
                  <a:pt x="2227314" y="507524"/>
                </a:lnTo>
                <a:lnTo>
                  <a:pt x="2168416" y="510349"/>
                </a:lnTo>
                <a:lnTo>
                  <a:pt x="2109972" y="513185"/>
                </a:lnTo>
                <a:lnTo>
                  <a:pt x="2052002" y="516033"/>
                </a:lnTo>
                <a:lnTo>
                  <a:pt x="1994525" y="518893"/>
                </a:lnTo>
                <a:lnTo>
                  <a:pt x="1937562" y="521765"/>
                </a:lnTo>
                <a:lnTo>
                  <a:pt x="1881132" y="524650"/>
                </a:lnTo>
                <a:lnTo>
                  <a:pt x="1825256" y="527547"/>
                </a:lnTo>
                <a:lnTo>
                  <a:pt x="1769953" y="530458"/>
                </a:lnTo>
                <a:lnTo>
                  <a:pt x="1715244" y="533381"/>
                </a:lnTo>
                <a:lnTo>
                  <a:pt x="1661148" y="536318"/>
                </a:lnTo>
                <a:lnTo>
                  <a:pt x="1607686" y="539268"/>
                </a:lnTo>
                <a:lnTo>
                  <a:pt x="1554877" y="542232"/>
                </a:lnTo>
                <a:lnTo>
                  <a:pt x="1502742" y="545209"/>
                </a:lnTo>
                <a:lnTo>
                  <a:pt x="1451300" y="548201"/>
                </a:lnTo>
                <a:lnTo>
                  <a:pt x="1400572" y="551207"/>
                </a:lnTo>
                <a:lnTo>
                  <a:pt x="1350577" y="554228"/>
                </a:lnTo>
                <a:lnTo>
                  <a:pt x="1301336" y="557263"/>
                </a:lnTo>
                <a:lnTo>
                  <a:pt x="1252868" y="560312"/>
                </a:lnTo>
                <a:lnTo>
                  <a:pt x="1205193" y="563377"/>
                </a:lnTo>
                <a:lnTo>
                  <a:pt x="1158332" y="566457"/>
                </a:lnTo>
                <a:lnTo>
                  <a:pt x="1112305" y="569553"/>
                </a:lnTo>
                <a:lnTo>
                  <a:pt x="1067131" y="572664"/>
                </a:lnTo>
                <a:lnTo>
                  <a:pt x="1022830" y="575791"/>
                </a:lnTo>
                <a:lnTo>
                  <a:pt x="979423" y="578934"/>
                </a:lnTo>
                <a:lnTo>
                  <a:pt x="936929" y="582093"/>
                </a:lnTo>
                <a:lnTo>
                  <a:pt x="895368" y="585268"/>
                </a:lnTo>
                <a:lnTo>
                  <a:pt x="854761" y="588460"/>
                </a:lnTo>
                <a:lnTo>
                  <a:pt x="815128" y="591669"/>
                </a:lnTo>
                <a:lnTo>
                  <a:pt x="776488" y="594895"/>
                </a:lnTo>
                <a:lnTo>
                  <a:pt x="702267" y="601398"/>
                </a:lnTo>
                <a:lnTo>
                  <a:pt x="632261" y="607972"/>
                </a:lnTo>
                <a:lnTo>
                  <a:pt x="566628" y="614617"/>
                </a:lnTo>
                <a:lnTo>
                  <a:pt x="505528" y="621336"/>
                </a:lnTo>
                <a:lnTo>
                  <a:pt x="449122" y="628129"/>
                </a:lnTo>
                <a:lnTo>
                  <a:pt x="397569" y="634999"/>
                </a:lnTo>
                <a:lnTo>
                  <a:pt x="0" y="777081"/>
                </a:lnTo>
                <a:lnTo>
                  <a:pt x="122138" y="949324"/>
                </a:lnTo>
                <a:lnTo>
                  <a:pt x="435967" y="1094581"/>
                </a:lnTo>
                <a:lnTo>
                  <a:pt x="613469" y="1155699"/>
                </a:lnTo>
              </a:path>
            </a:pathLst>
          </a:custGeom>
          <a:ln w="380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87633" y="3343798"/>
            <a:ext cx="247649" cy="163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4376" y="3447934"/>
            <a:ext cx="4455160" cy="1231900"/>
          </a:xfrm>
          <a:custGeom>
            <a:avLst/>
            <a:gdLst/>
            <a:ahLst/>
            <a:cxnLst/>
            <a:rect l="l" t="t" r="r" b="b"/>
            <a:pathLst>
              <a:path w="4455159" h="1231900">
                <a:moveTo>
                  <a:pt x="3974986" y="0"/>
                </a:moveTo>
                <a:lnTo>
                  <a:pt x="4015011" y="13904"/>
                </a:lnTo>
                <a:lnTo>
                  <a:pt x="4054788" y="27813"/>
                </a:lnTo>
                <a:lnTo>
                  <a:pt x="4094068" y="41730"/>
                </a:lnTo>
                <a:lnTo>
                  <a:pt x="4132603" y="55658"/>
                </a:lnTo>
                <a:lnTo>
                  <a:pt x="4170145" y="69602"/>
                </a:lnTo>
                <a:lnTo>
                  <a:pt x="4206445" y="83566"/>
                </a:lnTo>
                <a:lnTo>
                  <a:pt x="4274325" y="111567"/>
                </a:lnTo>
                <a:lnTo>
                  <a:pt x="4334258" y="139693"/>
                </a:lnTo>
                <a:lnTo>
                  <a:pt x="4384257" y="167976"/>
                </a:lnTo>
                <a:lnTo>
                  <a:pt x="4422334" y="196446"/>
                </a:lnTo>
                <a:lnTo>
                  <a:pt x="4452751" y="239571"/>
                </a:lnTo>
                <a:lnTo>
                  <a:pt x="4454777" y="254073"/>
                </a:lnTo>
                <a:lnTo>
                  <a:pt x="4452333" y="268646"/>
                </a:lnTo>
                <a:lnTo>
                  <a:pt x="4415692" y="312825"/>
                </a:lnTo>
                <a:lnTo>
                  <a:pt x="4364360" y="342701"/>
                </a:lnTo>
                <a:lnTo>
                  <a:pt x="4289185" y="372952"/>
                </a:lnTo>
                <a:lnTo>
                  <a:pt x="4242035" y="388228"/>
                </a:lnTo>
                <a:lnTo>
                  <a:pt x="4188180" y="403609"/>
                </a:lnTo>
                <a:lnTo>
                  <a:pt x="4127370" y="419099"/>
                </a:lnTo>
                <a:lnTo>
                  <a:pt x="4074873" y="430902"/>
                </a:lnTo>
                <a:lnTo>
                  <a:pt x="4014635" y="442882"/>
                </a:lnTo>
                <a:lnTo>
                  <a:pt x="3947080" y="455028"/>
                </a:lnTo>
                <a:lnTo>
                  <a:pt x="3872632" y="467328"/>
                </a:lnTo>
                <a:lnTo>
                  <a:pt x="3832956" y="473532"/>
                </a:lnTo>
                <a:lnTo>
                  <a:pt x="3791716" y="479771"/>
                </a:lnTo>
                <a:lnTo>
                  <a:pt x="3748964" y="486043"/>
                </a:lnTo>
                <a:lnTo>
                  <a:pt x="3704754" y="492346"/>
                </a:lnTo>
                <a:lnTo>
                  <a:pt x="3659139" y="498679"/>
                </a:lnTo>
                <a:lnTo>
                  <a:pt x="3612172" y="505041"/>
                </a:lnTo>
                <a:lnTo>
                  <a:pt x="3563905" y="511431"/>
                </a:lnTo>
                <a:lnTo>
                  <a:pt x="3514392" y="517846"/>
                </a:lnTo>
                <a:lnTo>
                  <a:pt x="3463686" y="524285"/>
                </a:lnTo>
                <a:lnTo>
                  <a:pt x="3411839" y="530748"/>
                </a:lnTo>
                <a:lnTo>
                  <a:pt x="3358905" y="537232"/>
                </a:lnTo>
                <a:lnTo>
                  <a:pt x="3304937" y="543736"/>
                </a:lnTo>
                <a:lnTo>
                  <a:pt x="3249987" y="550259"/>
                </a:lnTo>
                <a:lnTo>
                  <a:pt x="3194109" y="556800"/>
                </a:lnTo>
                <a:lnTo>
                  <a:pt x="3137356" y="563356"/>
                </a:lnTo>
                <a:lnTo>
                  <a:pt x="3079780" y="569927"/>
                </a:lnTo>
                <a:lnTo>
                  <a:pt x="3021435" y="576511"/>
                </a:lnTo>
                <a:lnTo>
                  <a:pt x="2962373" y="583106"/>
                </a:lnTo>
                <a:lnTo>
                  <a:pt x="2902648" y="589712"/>
                </a:lnTo>
                <a:lnTo>
                  <a:pt x="2842313" y="596327"/>
                </a:lnTo>
                <a:lnTo>
                  <a:pt x="2781420" y="602949"/>
                </a:lnTo>
                <a:lnTo>
                  <a:pt x="2720022" y="609577"/>
                </a:lnTo>
                <a:lnTo>
                  <a:pt x="2658174" y="616209"/>
                </a:lnTo>
                <a:lnTo>
                  <a:pt x="2595926" y="622845"/>
                </a:lnTo>
                <a:lnTo>
                  <a:pt x="2533333" y="629482"/>
                </a:lnTo>
                <a:lnTo>
                  <a:pt x="2470448" y="636120"/>
                </a:lnTo>
                <a:lnTo>
                  <a:pt x="2407323" y="642757"/>
                </a:lnTo>
                <a:lnTo>
                  <a:pt x="2344012" y="649391"/>
                </a:lnTo>
                <a:lnTo>
                  <a:pt x="2280567" y="656021"/>
                </a:lnTo>
                <a:lnTo>
                  <a:pt x="2217041" y="662646"/>
                </a:lnTo>
                <a:lnTo>
                  <a:pt x="2153488" y="669263"/>
                </a:lnTo>
                <a:lnTo>
                  <a:pt x="2089961" y="675873"/>
                </a:lnTo>
                <a:lnTo>
                  <a:pt x="2026511" y="682473"/>
                </a:lnTo>
                <a:lnTo>
                  <a:pt x="1963194" y="689062"/>
                </a:lnTo>
                <a:lnTo>
                  <a:pt x="1900060" y="695639"/>
                </a:lnTo>
                <a:lnTo>
                  <a:pt x="1837164" y="702202"/>
                </a:lnTo>
                <a:lnTo>
                  <a:pt x="1774558" y="708749"/>
                </a:lnTo>
                <a:lnTo>
                  <a:pt x="1712296" y="715280"/>
                </a:lnTo>
                <a:lnTo>
                  <a:pt x="1650430" y="721793"/>
                </a:lnTo>
                <a:lnTo>
                  <a:pt x="1589013" y="728286"/>
                </a:lnTo>
                <a:lnTo>
                  <a:pt x="1528099" y="734758"/>
                </a:lnTo>
                <a:lnTo>
                  <a:pt x="1467740" y="741207"/>
                </a:lnTo>
                <a:lnTo>
                  <a:pt x="1407989" y="747633"/>
                </a:lnTo>
                <a:lnTo>
                  <a:pt x="1348900" y="754034"/>
                </a:lnTo>
                <a:lnTo>
                  <a:pt x="1290525" y="760408"/>
                </a:lnTo>
                <a:lnTo>
                  <a:pt x="1232917" y="766754"/>
                </a:lnTo>
                <a:lnTo>
                  <a:pt x="1176129" y="773070"/>
                </a:lnTo>
                <a:lnTo>
                  <a:pt x="1120215" y="779356"/>
                </a:lnTo>
                <a:lnTo>
                  <a:pt x="1065226" y="785609"/>
                </a:lnTo>
                <a:lnTo>
                  <a:pt x="1011218" y="791828"/>
                </a:lnTo>
                <a:lnTo>
                  <a:pt x="958241" y="798012"/>
                </a:lnTo>
                <a:lnTo>
                  <a:pt x="906349" y="804160"/>
                </a:lnTo>
                <a:lnTo>
                  <a:pt x="855596" y="810270"/>
                </a:lnTo>
                <a:lnTo>
                  <a:pt x="806034" y="816340"/>
                </a:lnTo>
                <a:lnTo>
                  <a:pt x="757715" y="822370"/>
                </a:lnTo>
                <a:lnTo>
                  <a:pt x="710695" y="828357"/>
                </a:lnTo>
                <a:lnTo>
                  <a:pt x="665024" y="834300"/>
                </a:lnTo>
                <a:lnTo>
                  <a:pt x="620756" y="840199"/>
                </a:lnTo>
                <a:lnTo>
                  <a:pt x="577945" y="846051"/>
                </a:lnTo>
                <a:lnTo>
                  <a:pt x="536642" y="851855"/>
                </a:lnTo>
                <a:lnTo>
                  <a:pt x="496902" y="857609"/>
                </a:lnTo>
                <a:lnTo>
                  <a:pt x="458776" y="863313"/>
                </a:lnTo>
                <a:lnTo>
                  <a:pt x="387583" y="874563"/>
                </a:lnTo>
                <a:lnTo>
                  <a:pt x="323486" y="885592"/>
                </a:lnTo>
                <a:lnTo>
                  <a:pt x="266909" y="896391"/>
                </a:lnTo>
                <a:lnTo>
                  <a:pt x="0" y="1010443"/>
                </a:lnTo>
                <a:lnTo>
                  <a:pt x="77283" y="1117600"/>
                </a:lnTo>
                <a:lnTo>
                  <a:pt x="271632" y="1199356"/>
                </a:lnTo>
                <a:lnTo>
                  <a:pt x="381258" y="1231899"/>
                </a:lnTo>
              </a:path>
            </a:pathLst>
          </a:custGeom>
          <a:ln w="380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03071" y="4546807"/>
            <a:ext cx="184811" cy="156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023" y="816494"/>
            <a:ext cx="1565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People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3023" y="1587130"/>
            <a:ext cx="3724275" cy="310451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Gro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Bjerknes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Jeanette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Blomberg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Tone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Bratteteig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Susanne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Bødker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Pelle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Ehn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Joan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Greenbaum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023" y="816494"/>
            <a:ext cx="21996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919605" indent="-342900">
              <a:lnSpc>
                <a:spcPct val="100000"/>
              </a:lnSpc>
              <a:spcBef>
                <a:spcPts val="810"/>
              </a:spcBef>
              <a:buChar char="•"/>
              <a:tabLst>
                <a:tab pos="1920239" algn="l"/>
              </a:tabLst>
            </a:pPr>
            <a:r>
              <a:rPr dirty="0"/>
              <a:t>Users represented </a:t>
            </a:r>
            <a:r>
              <a:rPr spc="-5" dirty="0"/>
              <a:t>in design</a:t>
            </a:r>
            <a:r>
              <a:rPr spc="-65" dirty="0"/>
              <a:t> </a:t>
            </a:r>
            <a:r>
              <a:rPr spc="-5" dirty="0"/>
              <a:t>team</a:t>
            </a:r>
          </a:p>
          <a:p>
            <a:pPr marL="1919605" marR="995044" indent="-342900">
              <a:lnSpc>
                <a:spcPts val="3329"/>
              </a:lnSpc>
              <a:spcBef>
                <a:spcPts val="850"/>
              </a:spcBef>
              <a:buChar char="•"/>
              <a:tabLst>
                <a:tab pos="1920239" algn="l"/>
              </a:tabLst>
            </a:pPr>
            <a:r>
              <a:rPr spc="-5" dirty="0"/>
              <a:t>No </a:t>
            </a:r>
            <a:r>
              <a:rPr dirty="0"/>
              <a:t>single set of methods</a:t>
            </a:r>
            <a:r>
              <a:rPr spc="-90" dirty="0"/>
              <a:t> </a:t>
            </a:r>
            <a:r>
              <a:rPr dirty="0"/>
              <a:t>and  </a:t>
            </a:r>
            <a:r>
              <a:rPr spc="-5" dirty="0"/>
              <a:t>technologies</a:t>
            </a:r>
          </a:p>
          <a:p>
            <a:pPr marL="1919605" marR="5080" indent="-342900">
              <a:lnSpc>
                <a:spcPts val="3329"/>
              </a:lnSpc>
              <a:spcBef>
                <a:spcPts val="740"/>
              </a:spcBef>
              <a:buChar char="•"/>
              <a:tabLst>
                <a:tab pos="1920239" algn="l"/>
              </a:tabLst>
            </a:pPr>
            <a:r>
              <a:rPr dirty="0"/>
              <a:t>Appropriate for </a:t>
            </a:r>
            <a:r>
              <a:rPr spc="-5" dirty="0"/>
              <a:t>workplace</a:t>
            </a:r>
            <a:r>
              <a:rPr spc="-100" dirty="0"/>
              <a:t> </a:t>
            </a:r>
            <a:r>
              <a:rPr dirty="0"/>
              <a:t>systems  </a:t>
            </a:r>
            <a:r>
              <a:rPr spc="-5" dirty="0"/>
              <a:t>development</a:t>
            </a:r>
          </a:p>
          <a:p>
            <a:pPr marL="1919605" marR="805180" indent="-342900">
              <a:lnSpc>
                <a:spcPct val="102000"/>
              </a:lnSpc>
              <a:spcBef>
                <a:spcPts val="434"/>
              </a:spcBef>
              <a:buChar char="•"/>
              <a:tabLst>
                <a:tab pos="1920239" algn="l"/>
              </a:tabLst>
            </a:pPr>
            <a:r>
              <a:rPr dirty="0"/>
              <a:t>Designers as coordinators</a:t>
            </a:r>
            <a:r>
              <a:rPr spc="-100" dirty="0"/>
              <a:t> </a:t>
            </a:r>
            <a:r>
              <a:rPr dirty="0"/>
              <a:t>and  usability</a:t>
            </a:r>
            <a:r>
              <a:rPr spc="-5" dirty="0"/>
              <a:t> </a:t>
            </a:r>
            <a:r>
              <a:rPr dirty="0"/>
              <a:t>experts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023" y="816494"/>
            <a:ext cx="53206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dirty="0"/>
              <a:t>are </a:t>
            </a:r>
            <a:r>
              <a:rPr spc="-5" dirty="0"/>
              <a:t>users</a:t>
            </a:r>
            <a:r>
              <a:rPr spc="-95" dirty="0"/>
              <a:t> </a:t>
            </a:r>
            <a:r>
              <a:rPr dirty="0"/>
              <a:t>viewed?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3023" y="1587130"/>
            <a:ext cx="3215640" cy="413321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flexible?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lazy?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ungrateful?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stupid?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800" dirty="0">
                <a:latin typeface="Verdana"/>
                <a:cs typeface="Verdana"/>
              </a:rPr>
              <a:t>or are</a:t>
            </a:r>
            <a:r>
              <a:rPr sz="2800" spc="-1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they: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knowledgeable?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experts?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professionals?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023" y="816494"/>
            <a:ext cx="2850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Goals for</a:t>
            </a:r>
            <a:r>
              <a:rPr spc="-85" dirty="0"/>
              <a:t> </a:t>
            </a:r>
            <a:r>
              <a:rPr dirty="0"/>
              <a:t>PD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3023" y="1587130"/>
            <a:ext cx="6241415" cy="29305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Designers and users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narrowed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Mutual</a:t>
            </a:r>
            <a:r>
              <a:rPr sz="2800" spc="-5" dirty="0">
                <a:latin typeface="Verdana"/>
                <a:cs typeface="Verdana"/>
              </a:rPr>
              <a:t> learning</a:t>
            </a:r>
            <a:endParaRPr sz="2800">
              <a:latin typeface="Verdana"/>
              <a:cs typeface="Verdana"/>
            </a:endParaRPr>
          </a:p>
          <a:p>
            <a:pPr marL="355600" marR="331470" indent="-342900">
              <a:lnSpc>
                <a:spcPts val="3329"/>
              </a:lnSpc>
              <a:spcBef>
                <a:spcPts val="7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Users highly </a:t>
            </a:r>
            <a:r>
              <a:rPr sz="2800" spc="-5" dirty="0">
                <a:latin typeface="Verdana"/>
                <a:cs typeface="Verdana"/>
              </a:rPr>
              <a:t>involved in</a:t>
            </a:r>
            <a:r>
              <a:rPr sz="2800" spc="-9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design  process</a:t>
            </a:r>
            <a:endParaRPr sz="2800">
              <a:latin typeface="Verdana"/>
              <a:cs typeface="Verdana"/>
            </a:endParaRPr>
          </a:p>
          <a:p>
            <a:pPr marL="355600" marR="5080" indent="-342900">
              <a:lnSpc>
                <a:spcPts val="3329"/>
              </a:lnSpc>
              <a:spcBef>
                <a:spcPts val="74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Handle </a:t>
            </a:r>
            <a:r>
              <a:rPr sz="2800" dirty="0">
                <a:latin typeface="Verdana"/>
                <a:cs typeface="Verdana"/>
              </a:rPr>
              <a:t>conflicting </a:t>
            </a:r>
            <a:r>
              <a:rPr sz="2800" spc="-5" dirty="0">
                <a:latin typeface="Verdana"/>
                <a:cs typeface="Verdana"/>
              </a:rPr>
              <a:t>goals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between  workers/users </a:t>
            </a:r>
            <a:r>
              <a:rPr sz="2800" dirty="0">
                <a:latin typeface="Verdana"/>
                <a:cs typeface="Verdana"/>
              </a:rPr>
              <a:t>and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management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6823" y="816494"/>
            <a:ext cx="46856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Participatory</a:t>
            </a:r>
            <a:r>
              <a:rPr spc="-9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2023" y="1567064"/>
            <a:ext cx="6998334" cy="48577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29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sz="2700" spc="-5" dirty="0">
                <a:latin typeface="Verdana"/>
                <a:cs typeface="Verdana"/>
              </a:rPr>
              <a:t>Emerged </a:t>
            </a:r>
            <a:r>
              <a:rPr sz="2700" dirty="0">
                <a:latin typeface="Verdana"/>
                <a:cs typeface="Verdana"/>
              </a:rPr>
              <a:t>from strong </a:t>
            </a:r>
            <a:r>
              <a:rPr sz="2700" spc="-5" dirty="0">
                <a:latin typeface="Verdana"/>
                <a:cs typeface="Verdana"/>
              </a:rPr>
              <a:t>labor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movement  </a:t>
            </a:r>
            <a:r>
              <a:rPr sz="2700" spc="-5" dirty="0">
                <a:latin typeface="Verdana"/>
                <a:cs typeface="Verdana"/>
              </a:rPr>
              <a:t>in </a:t>
            </a:r>
            <a:r>
              <a:rPr sz="2700" dirty="0">
                <a:latin typeface="Verdana"/>
                <a:cs typeface="Verdana"/>
              </a:rPr>
              <a:t>Scandinavia </a:t>
            </a:r>
            <a:r>
              <a:rPr sz="2700" spc="-5" dirty="0">
                <a:latin typeface="Verdana"/>
                <a:cs typeface="Verdana"/>
              </a:rPr>
              <a:t>in the </a:t>
            </a:r>
            <a:r>
              <a:rPr sz="2700" dirty="0">
                <a:latin typeface="Verdana"/>
                <a:cs typeface="Verdana"/>
              </a:rPr>
              <a:t>early</a:t>
            </a:r>
            <a:r>
              <a:rPr sz="2700" spc="-2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70s</a:t>
            </a:r>
            <a:endParaRPr sz="27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10"/>
              </a:spcBef>
            </a:pPr>
            <a:r>
              <a:rPr sz="2300" dirty="0">
                <a:latin typeface="Verdana"/>
                <a:cs typeface="Verdana"/>
              </a:rPr>
              <a:t>– </a:t>
            </a:r>
            <a:r>
              <a:rPr sz="2300" spc="-5" dirty="0">
                <a:latin typeface="Verdana"/>
                <a:cs typeface="Verdana"/>
              </a:rPr>
              <a:t>political </a:t>
            </a:r>
            <a:r>
              <a:rPr sz="2300" dirty="0">
                <a:latin typeface="Verdana"/>
                <a:cs typeface="Verdana"/>
              </a:rPr>
              <a:t>aspect, </a:t>
            </a:r>
            <a:r>
              <a:rPr sz="2300" spc="-5" dirty="0">
                <a:latin typeface="Verdana"/>
                <a:cs typeface="Verdana"/>
              </a:rPr>
              <a:t>distribution </a:t>
            </a:r>
            <a:r>
              <a:rPr sz="2300" dirty="0">
                <a:latin typeface="Verdana"/>
                <a:cs typeface="Verdana"/>
              </a:rPr>
              <a:t>of</a:t>
            </a:r>
            <a:r>
              <a:rPr sz="2300" spc="-50" dirty="0">
                <a:latin typeface="Verdana"/>
                <a:cs typeface="Verdana"/>
              </a:rPr>
              <a:t> </a:t>
            </a:r>
            <a:r>
              <a:rPr sz="2300" spc="-5" dirty="0">
                <a:latin typeface="Verdana"/>
                <a:cs typeface="Verdana"/>
              </a:rPr>
              <a:t>power</a:t>
            </a:r>
            <a:endParaRPr sz="2300">
              <a:latin typeface="Verdana"/>
              <a:cs typeface="Verdana"/>
            </a:endParaRPr>
          </a:p>
          <a:p>
            <a:pPr marL="355600" marR="117475" indent="-342900">
              <a:lnSpc>
                <a:spcPct val="88800"/>
              </a:lnSpc>
              <a:spcBef>
                <a:spcPts val="760"/>
              </a:spcBef>
              <a:buChar char="•"/>
              <a:tabLst>
                <a:tab pos="355600" algn="l"/>
              </a:tabLst>
            </a:pPr>
            <a:r>
              <a:rPr sz="2700" dirty="0">
                <a:latin typeface="Verdana"/>
                <a:cs typeface="Verdana"/>
              </a:rPr>
              <a:t>From </a:t>
            </a:r>
            <a:r>
              <a:rPr sz="2700" spc="-5" dirty="0">
                <a:latin typeface="Verdana"/>
                <a:cs typeface="Verdana"/>
              </a:rPr>
              <a:t>top-down,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management-driven,  </a:t>
            </a:r>
            <a:r>
              <a:rPr sz="2700" spc="-5" dirty="0">
                <a:latin typeface="Verdana"/>
                <a:cs typeface="Verdana"/>
              </a:rPr>
              <a:t>to </a:t>
            </a:r>
            <a:r>
              <a:rPr sz="2700" dirty="0">
                <a:latin typeface="Verdana"/>
                <a:cs typeface="Verdana"/>
              </a:rPr>
              <a:t>a </a:t>
            </a:r>
            <a:r>
              <a:rPr sz="2700" spc="-5" dirty="0">
                <a:latin typeface="Verdana"/>
                <a:cs typeface="Verdana"/>
              </a:rPr>
              <a:t>bottom-up, democratic,  </a:t>
            </a:r>
            <a:r>
              <a:rPr sz="2700" dirty="0">
                <a:latin typeface="Verdana"/>
                <a:cs typeface="Verdana"/>
              </a:rPr>
              <a:t>humanistic</a:t>
            </a:r>
            <a:r>
              <a:rPr sz="2700" spc="-5" dirty="0">
                <a:latin typeface="Verdana"/>
                <a:cs typeface="Verdana"/>
              </a:rPr>
              <a:t> perspective</a:t>
            </a:r>
            <a:endParaRPr sz="2700">
              <a:latin typeface="Verdana"/>
              <a:cs typeface="Verdana"/>
            </a:endParaRPr>
          </a:p>
          <a:p>
            <a:pPr marL="355600" marR="808355" indent="-342900">
              <a:lnSpc>
                <a:spcPct val="89700"/>
              </a:lnSpc>
              <a:spcBef>
                <a:spcPts val="76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Articulating </a:t>
            </a:r>
            <a:r>
              <a:rPr sz="2800" spc="-5" dirty="0">
                <a:latin typeface="Verdana"/>
                <a:cs typeface="Verdana"/>
              </a:rPr>
              <a:t>problems </a:t>
            </a:r>
            <a:r>
              <a:rPr sz="2800" dirty="0">
                <a:latin typeface="Verdana"/>
                <a:cs typeface="Verdana"/>
              </a:rPr>
              <a:t>and co-  creating solutions </a:t>
            </a:r>
            <a:r>
              <a:rPr sz="2800" spc="-5" dirty="0">
                <a:latin typeface="Verdana"/>
                <a:cs typeface="Verdana"/>
              </a:rPr>
              <a:t>in</a:t>
            </a:r>
            <a:r>
              <a:rPr sz="2800" spc="-10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cooperation  </a:t>
            </a:r>
            <a:r>
              <a:rPr sz="2800" spc="-5" dirty="0">
                <a:latin typeface="Verdana"/>
                <a:cs typeface="Verdana"/>
              </a:rPr>
              <a:t>with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users</a:t>
            </a:r>
            <a:endParaRPr sz="2800">
              <a:latin typeface="Verdana"/>
              <a:cs typeface="Verdana"/>
            </a:endParaRPr>
          </a:p>
          <a:p>
            <a:pPr marL="355600" marR="533400" indent="-342900">
              <a:lnSpc>
                <a:spcPct val="89700"/>
              </a:lnSpc>
              <a:spcBef>
                <a:spcPts val="66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Other </a:t>
            </a:r>
            <a:r>
              <a:rPr sz="2800" dirty="0">
                <a:latin typeface="Verdana"/>
                <a:cs typeface="Verdana"/>
              </a:rPr>
              <a:t>names for </a:t>
            </a:r>
            <a:r>
              <a:rPr sz="2800" spc="-5" dirty="0">
                <a:latin typeface="Verdana"/>
                <a:cs typeface="Verdana"/>
              </a:rPr>
              <a:t>PD include  </a:t>
            </a:r>
            <a:r>
              <a:rPr sz="2800" i="1" spc="-5" dirty="0">
                <a:latin typeface="Verdana"/>
                <a:cs typeface="Verdana"/>
              </a:rPr>
              <a:t>Cooperative </a:t>
            </a:r>
            <a:r>
              <a:rPr sz="2800" i="1" dirty="0">
                <a:latin typeface="Verdana"/>
                <a:cs typeface="Verdana"/>
              </a:rPr>
              <a:t>Design </a:t>
            </a:r>
            <a:r>
              <a:rPr sz="2800" dirty="0">
                <a:latin typeface="Verdana"/>
                <a:cs typeface="Verdana"/>
              </a:rPr>
              <a:t>and </a:t>
            </a:r>
            <a:r>
              <a:rPr sz="2800" i="1" spc="-5" dirty="0">
                <a:latin typeface="Verdana"/>
                <a:cs typeface="Verdana"/>
              </a:rPr>
              <a:t>Collective  Resource</a:t>
            </a:r>
            <a:r>
              <a:rPr sz="2800" i="1" spc="-10" dirty="0">
                <a:latin typeface="Verdana"/>
                <a:cs typeface="Verdana"/>
              </a:rPr>
              <a:t> </a:t>
            </a:r>
            <a:r>
              <a:rPr sz="2800" i="1" dirty="0">
                <a:latin typeface="Verdana"/>
                <a:cs typeface="Verdana"/>
              </a:rPr>
              <a:t>Approach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6823" y="854594"/>
            <a:ext cx="50965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Landmark </a:t>
            </a:r>
            <a:r>
              <a:rPr dirty="0"/>
              <a:t>PD</a:t>
            </a:r>
            <a:r>
              <a:rPr spc="-90" dirty="0"/>
              <a:t> </a:t>
            </a:r>
            <a:r>
              <a:rPr dirty="0"/>
              <a:t>Projects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2023" y="1756463"/>
            <a:ext cx="6456045" cy="256476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UTOPIA -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1981</a:t>
            </a:r>
            <a:endParaRPr sz="2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259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Nordic Graphic </a:t>
            </a:r>
            <a:r>
              <a:rPr sz="2400" dirty="0">
                <a:latin typeface="Verdana"/>
                <a:cs typeface="Verdana"/>
              </a:rPr>
              <a:t>Workers Union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(NGU)</a:t>
            </a:r>
            <a:endParaRPr sz="24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Ehn, </a:t>
            </a:r>
            <a:r>
              <a:rPr sz="2400" dirty="0">
                <a:latin typeface="Verdana"/>
                <a:cs typeface="Verdana"/>
              </a:rPr>
              <a:t>Kyng, Sundblad,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Bødker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Florence -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1983</a:t>
            </a:r>
            <a:endParaRPr sz="2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284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Nurses</a:t>
            </a:r>
            <a:endParaRPr sz="24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219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Nygaard, </a:t>
            </a:r>
            <a:r>
              <a:rPr sz="2400" dirty="0">
                <a:latin typeface="Verdana"/>
                <a:cs typeface="Verdana"/>
              </a:rPr>
              <a:t>Bjerknes,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Bratteteig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023" y="854594"/>
            <a:ext cx="45866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PD and</a:t>
            </a:r>
            <a:r>
              <a:rPr spc="-95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2023" y="1794394"/>
            <a:ext cx="6910705" cy="37795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767080" indent="-342900">
              <a:lnSpc>
                <a:spcPts val="3000"/>
              </a:lnSpc>
              <a:spcBef>
                <a:spcPts val="50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Enhance workplace </a:t>
            </a:r>
            <a:r>
              <a:rPr sz="2800" dirty="0">
                <a:latin typeface="Verdana"/>
                <a:cs typeface="Verdana"/>
              </a:rPr>
              <a:t>skills,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rather  </a:t>
            </a:r>
            <a:r>
              <a:rPr sz="2800" spc="-5" dirty="0">
                <a:latin typeface="Verdana"/>
                <a:cs typeface="Verdana"/>
              </a:rPr>
              <a:t>then degrade them</a:t>
            </a:r>
            <a:endParaRPr sz="2800">
              <a:latin typeface="Verdana"/>
              <a:cs typeface="Verdana"/>
            </a:endParaRPr>
          </a:p>
          <a:p>
            <a:pPr marL="355600" marR="5080" indent="-342900">
              <a:lnSpc>
                <a:spcPts val="3030"/>
              </a:lnSpc>
              <a:spcBef>
                <a:spcPts val="64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Applications should support </a:t>
            </a:r>
            <a:r>
              <a:rPr sz="2800" spc="-5" dirty="0">
                <a:latin typeface="Verdana"/>
                <a:cs typeface="Verdana"/>
              </a:rPr>
              <a:t>work  </a:t>
            </a:r>
            <a:r>
              <a:rPr sz="2800" dirty="0">
                <a:latin typeface="Verdana"/>
                <a:cs typeface="Verdana"/>
              </a:rPr>
              <a:t>activities, not make </a:t>
            </a:r>
            <a:r>
              <a:rPr sz="2800" spc="-5" dirty="0">
                <a:latin typeface="Verdana"/>
                <a:cs typeface="Verdana"/>
              </a:rPr>
              <a:t>them </a:t>
            </a:r>
            <a:r>
              <a:rPr sz="2800" dirty="0">
                <a:latin typeface="Verdana"/>
                <a:cs typeface="Verdana"/>
              </a:rPr>
              <a:t>more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rigid</a:t>
            </a:r>
            <a:endParaRPr sz="2800">
              <a:latin typeface="Verdana"/>
              <a:cs typeface="Verdana"/>
            </a:endParaRPr>
          </a:p>
          <a:p>
            <a:pPr marL="355600" marR="694055" indent="-342900">
              <a:lnSpc>
                <a:spcPts val="3030"/>
              </a:lnSpc>
              <a:spcBef>
                <a:spcPts val="74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Organizational issues </a:t>
            </a:r>
            <a:r>
              <a:rPr sz="2800" dirty="0">
                <a:latin typeface="Verdana"/>
                <a:cs typeface="Verdana"/>
              </a:rPr>
              <a:t>- a specific  focus of </a:t>
            </a:r>
            <a:r>
              <a:rPr sz="2800" spc="-5" dirty="0">
                <a:latin typeface="Verdana"/>
                <a:cs typeface="Verdana"/>
              </a:rPr>
              <a:t>the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design</a:t>
            </a:r>
            <a:endParaRPr sz="2800">
              <a:latin typeface="Verdana"/>
              <a:cs typeface="Verdana"/>
            </a:endParaRPr>
          </a:p>
          <a:p>
            <a:pPr marL="355600" marR="223520" indent="-342900">
              <a:lnSpc>
                <a:spcPct val="89700"/>
              </a:lnSpc>
              <a:spcBef>
                <a:spcPts val="61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In addition </a:t>
            </a:r>
            <a:r>
              <a:rPr sz="2800" spc="-5" dirty="0">
                <a:latin typeface="Verdana"/>
                <a:cs typeface="Verdana"/>
              </a:rPr>
              <a:t>to improving  productivity, improve the quality </a:t>
            </a:r>
            <a:r>
              <a:rPr sz="2800" dirty="0">
                <a:latin typeface="Verdana"/>
                <a:cs typeface="Verdana"/>
              </a:rPr>
              <a:t>of  </a:t>
            </a:r>
            <a:r>
              <a:rPr sz="2800" spc="-5" dirty="0">
                <a:latin typeface="Verdana"/>
                <a:cs typeface="Verdana"/>
              </a:rPr>
              <a:t>work </a:t>
            </a:r>
            <a:r>
              <a:rPr sz="2800" dirty="0">
                <a:latin typeface="Verdana"/>
                <a:cs typeface="Verdana"/>
              </a:rPr>
              <a:t>and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results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823" y="7025842"/>
            <a:ext cx="60286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Verdana"/>
                <a:cs typeface="Verdana"/>
              </a:rPr>
              <a:t>Source: </a:t>
            </a:r>
            <a:r>
              <a:rPr sz="800" spc="-20" dirty="0">
                <a:latin typeface="Verdana"/>
                <a:cs typeface="Verdana"/>
              </a:rPr>
              <a:t>Bødker, </a:t>
            </a:r>
            <a:r>
              <a:rPr sz="800" spc="-5" dirty="0">
                <a:latin typeface="Verdana"/>
                <a:cs typeface="Verdana"/>
              </a:rPr>
              <a:t>Grønbæk </a:t>
            </a:r>
            <a:r>
              <a:rPr sz="800" dirty="0">
                <a:latin typeface="Verdana"/>
                <a:cs typeface="Verdana"/>
              </a:rPr>
              <a:t>and </a:t>
            </a:r>
            <a:r>
              <a:rPr sz="800" spc="-10" dirty="0">
                <a:latin typeface="Verdana"/>
                <a:cs typeface="Verdana"/>
              </a:rPr>
              <a:t>Kyng; </a:t>
            </a:r>
            <a:r>
              <a:rPr sz="800" spc="-5" dirty="0">
                <a:latin typeface="Verdana"/>
                <a:cs typeface="Verdana"/>
              </a:rPr>
              <a:t>“Cooperative design: techniques </a:t>
            </a:r>
            <a:r>
              <a:rPr sz="800" dirty="0">
                <a:latin typeface="Verdana"/>
                <a:cs typeface="Verdana"/>
              </a:rPr>
              <a:t>and experiences from </a:t>
            </a:r>
            <a:r>
              <a:rPr sz="800" spc="-5" dirty="0">
                <a:latin typeface="Verdana"/>
                <a:cs typeface="Verdana"/>
              </a:rPr>
              <a:t>the Scandinavian</a:t>
            </a:r>
            <a:r>
              <a:rPr sz="800" spc="8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scene”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023" y="854594"/>
            <a:ext cx="44532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 </a:t>
            </a:r>
            <a:r>
              <a:rPr dirty="0"/>
              <a:t>involve</a:t>
            </a:r>
            <a:r>
              <a:rPr spc="-90" dirty="0"/>
              <a:t> </a:t>
            </a:r>
            <a:r>
              <a:rPr spc="-5" dirty="0"/>
              <a:t>users?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2023" y="1794394"/>
            <a:ext cx="6772275" cy="33985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080" indent="-342900" algn="just">
              <a:lnSpc>
                <a:spcPts val="3000"/>
              </a:lnSpc>
              <a:spcBef>
                <a:spcPts val="5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Improve </a:t>
            </a:r>
            <a:r>
              <a:rPr sz="2800" spc="-5" dirty="0">
                <a:latin typeface="Verdana"/>
                <a:cs typeface="Verdana"/>
              </a:rPr>
              <a:t>the </a:t>
            </a:r>
            <a:r>
              <a:rPr sz="2800" dirty="0">
                <a:latin typeface="Verdana"/>
                <a:cs typeface="Verdana"/>
              </a:rPr>
              <a:t>knowledge upon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which  </a:t>
            </a:r>
            <a:r>
              <a:rPr sz="2800" dirty="0">
                <a:latin typeface="Verdana"/>
                <a:cs typeface="Verdana"/>
              </a:rPr>
              <a:t>systems are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built</a:t>
            </a:r>
            <a:endParaRPr sz="2800">
              <a:latin typeface="Verdana"/>
              <a:cs typeface="Verdana"/>
            </a:endParaRPr>
          </a:p>
          <a:p>
            <a:pPr marL="355600" marR="170180" indent="-342900" algn="just">
              <a:lnSpc>
                <a:spcPts val="3030"/>
              </a:lnSpc>
              <a:spcBef>
                <a:spcPts val="64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Enable workers to develop </a:t>
            </a:r>
            <a:r>
              <a:rPr sz="2800" dirty="0">
                <a:latin typeface="Verdana"/>
                <a:cs typeface="Verdana"/>
              </a:rPr>
              <a:t>realistic  expectations</a:t>
            </a:r>
            <a:endParaRPr sz="2800">
              <a:latin typeface="Verdana"/>
              <a:cs typeface="Verdana"/>
            </a:endParaRPr>
          </a:p>
          <a:p>
            <a:pPr marL="355600" indent="-342900" algn="just">
              <a:lnSpc>
                <a:spcPct val="100000"/>
              </a:lnSpc>
              <a:spcBef>
                <a:spcPts val="36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Reduce </a:t>
            </a:r>
            <a:r>
              <a:rPr sz="2800" dirty="0">
                <a:latin typeface="Verdana"/>
                <a:cs typeface="Verdana"/>
              </a:rPr>
              <a:t>resistance </a:t>
            </a:r>
            <a:r>
              <a:rPr sz="2800" spc="-5" dirty="0">
                <a:latin typeface="Verdana"/>
                <a:cs typeface="Verdana"/>
              </a:rPr>
              <a:t>to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change</a:t>
            </a:r>
            <a:endParaRPr sz="2800">
              <a:latin typeface="Verdana"/>
              <a:cs typeface="Verdana"/>
            </a:endParaRPr>
          </a:p>
          <a:p>
            <a:pPr marL="355600" marR="516255" indent="-342900" algn="just">
              <a:lnSpc>
                <a:spcPct val="89700"/>
              </a:lnSpc>
              <a:spcBef>
                <a:spcPts val="68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Increase </a:t>
            </a:r>
            <a:r>
              <a:rPr sz="2800" spc="-5" dirty="0">
                <a:latin typeface="Verdana"/>
                <a:cs typeface="Verdana"/>
              </a:rPr>
              <a:t>workplace democracy </a:t>
            </a:r>
            <a:r>
              <a:rPr sz="2800" dirty="0">
                <a:latin typeface="Verdana"/>
                <a:cs typeface="Verdana"/>
              </a:rPr>
              <a:t>–  members </a:t>
            </a:r>
            <a:r>
              <a:rPr sz="2800" spc="-5" dirty="0">
                <a:latin typeface="Verdana"/>
                <a:cs typeface="Verdana"/>
              </a:rPr>
              <a:t>participate in decisions  that </a:t>
            </a:r>
            <a:r>
              <a:rPr sz="2800" dirty="0">
                <a:latin typeface="Verdana"/>
                <a:cs typeface="Verdana"/>
              </a:rPr>
              <a:t>affect </a:t>
            </a:r>
            <a:r>
              <a:rPr sz="2800" spc="-5" dirty="0">
                <a:latin typeface="Verdana"/>
                <a:cs typeface="Verdana"/>
              </a:rPr>
              <a:t>their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work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823" y="7025842"/>
            <a:ext cx="36760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Verdana"/>
                <a:cs typeface="Verdana"/>
              </a:rPr>
              <a:t>Source: Bjerknes &amp; </a:t>
            </a:r>
            <a:r>
              <a:rPr sz="800" spc="-5" dirty="0">
                <a:latin typeface="Verdana"/>
                <a:cs typeface="Verdana"/>
              </a:rPr>
              <a:t>Bratteteig, </a:t>
            </a:r>
            <a:r>
              <a:rPr sz="800" dirty="0">
                <a:latin typeface="Verdana"/>
                <a:cs typeface="Verdana"/>
              </a:rPr>
              <a:t>1991; </a:t>
            </a:r>
            <a:r>
              <a:rPr sz="800" spc="-5" dirty="0">
                <a:latin typeface="Verdana"/>
                <a:cs typeface="Verdana"/>
              </a:rPr>
              <a:t>Bjørn-Andersen </a:t>
            </a:r>
            <a:r>
              <a:rPr sz="800" dirty="0">
                <a:latin typeface="Verdana"/>
                <a:cs typeface="Verdana"/>
              </a:rPr>
              <a:t>&amp; </a:t>
            </a:r>
            <a:r>
              <a:rPr sz="800" spc="-5" dirty="0">
                <a:latin typeface="Verdana"/>
                <a:cs typeface="Verdana"/>
              </a:rPr>
              <a:t>Hedberg,</a:t>
            </a:r>
            <a:r>
              <a:rPr sz="800" dirty="0">
                <a:latin typeface="Verdana"/>
                <a:cs typeface="Verdana"/>
              </a:rPr>
              <a:t> 1977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023" y="816494"/>
            <a:ext cx="6533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Levels </a:t>
            </a:r>
            <a:r>
              <a:rPr dirty="0"/>
              <a:t>of </a:t>
            </a:r>
            <a:r>
              <a:rPr spc="-5" dirty="0"/>
              <a:t>users’</a:t>
            </a:r>
            <a:r>
              <a:rPr spc="-95" dirty="0"/>
              <a:t> </a:t>
            </a:r>
            <a:r>
              <a:rPr dirty="0"/>
              <a:t>involvement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3023" y="1587130"/>
            <a:ext cx="4909185" cy="390461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documented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studies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source for </a:t>
            </a:r>
            <a:r>
              <a:rPr sz="2800" spc="-5" dirty="0">
                <a:latin typeface="Verdana"/>
                <a:cs typeface="Verdana"/>
              </a:rPr>
              <a:t>data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gathering</a:t>
            </a:r>
            <a:endParaRPr sz="2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54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questionnaires</a:t>
            </a:r>
            <a:endParaRPr sz="24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Verdana"/>
                <a:cs typeface="Verdana"/>
              </a:rPr>
              <a:t>observations</a:t>
            </a:r>
            <a:endParaRPr sz="24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interviews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ethnography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part </a:t>
            </a:r>
            <a:r>
              <a:rPr sz="2800" dirty="0">
                <a:latin typeface="Verdana"/>
                <a:cs typeface="Verdana"/>
              </a:rPr>
              <a:t>of </a:t>
            </a:r>
            <a:r>
              <a:rPr sz="2800" spc="-5" dirty="0">
                <a:latin typeface="Verdana"/>
                <a:cs typeface="Verdana"/>
              </a:rPr>
              <a:t>design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team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Verdana"/>
                <a:cs typeface="Verdana"/>
              </a:rPr>
              <a:t>All </a:t>
            </a:r>
            <a:r>
              <a:rPr sz="2800" spc="-5" dirty="0">
                <a:latin typeface="Verdana"/>
                <a:cs typeface="Verdana"/>
              </a:rPr>
              <a:t>levels </a:t>
            </a:r>
            <a:r>
              <a:rPr sz="2800" dirty="0">
                <a:latin typeface="Verdana"/>
                <a:cs typeface="Verdana"/>
              </a:rPr>
              <a:t>might </a:t>
            </a:r>
            <a:r>
              <a:rPr sz="2800" spc="-5" dirty="0">
                <a:latin typeface="Verdana"/>
                <a:cs typeface="Verdana"/>
              </a:rPr>
              <a:t>be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relevant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5109" y="1835535"/>
            <a:ext cx="1905" cy="3124835"/>
          </a:xfrm>
          <a:custGeom>
            <a:avLst/>
            <a:gdLst/>
            <a:ahLst/>
            <a:cxnLst/>
            <a:rect l="l" t="t" r="r" b="b"/>
            <a:pathLst>
              <a:path w="1904" h="3124835">
                <a:moveTo>
                  <a:pt x="1548" y="0"/>
                </a:moveTo>
                <a:lnTo>
                  <a:pt x="0" y="3124784"/>
                </a:lnTo>
              </a:path>
            </a:pathLst>
          </a:custGeom>
          <a:ln w="380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1030" y="1797728"/>
            <a:ext cx="171145" cy="171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49591" y="4827088"/>
            <a:ext cx="171146" cy="171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2083" y="1873134"/>
            <a:ext cx="1447800" cy="1905000"/>
          </a:xfrm>
          <a:custGeom>
            <a:avLst/>
            <a:gdLst/>
            <a:ahLst/>
            <a:cxnLst/>
            <a:rect l="l" t="t" r="r" b="b"/>
            <a:pathLst>
              <a:path w="1447800" h="1905000">
                <a:moveTo>
                  <a:pt x="0" y="1904999"/>
                </a:moveTo>
                <a:lnTo>
                  <a:pt x="1447799" y="0"/>
                </a:lnTo>
              </a:path>
            </a:pathLst>
          </a:custGeom>
          <a:ln w="380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14623" y="1982354"/>
            <a:ext cx="101409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quantit</a:t>
            </a:r>
            <a:r>
              <a:rPr sz="2000" dirty="0">
                <a:latin typeface="Arial"/>
                <a:cs typeface="Arial"/>
              </a:rPr>
              <a:t>a-  tive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48023" y="3125354"/>
            <a:ext cx="745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qua-  litative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C2D7C3F50CD48B5D8CD8E924F01E6" ma:contentTypeVersion="13" ma:contentTypeDescription="Create a new document." ma:contentTypeScope="" ma:versionID="e82370bf97a9fa88f682ff0b47ce0018">
  <xsd:schema xmlns:xsd="http://www.w3.org/2001/XMLSchema" xmlns:xs="http://www.w3.org/2001/XMLSchema" xmlns:p="http://schemas.microsoft.com/office/2006/metadata/properties" xmlns:ns2="e5b1661c-6c69-4f0f-9f82-a64d52cee4d7" xmlns:ns3="9a646e76-a2e6-42c9-96d0-6aca5437d582" targetNamespace="http://schemas.microsoft.com/office/2006/metadata/properties" ma:root="true" ma:fieldsID="420dcab15f37d6d13bdd933942569197" ns2:_="" ns3:_="">
    <xsd:import namespace="e5b1661c-6c69-4f0f-9f82-a64d52cee4d7"/>
    <xsd:import namespace="9a646e76-a2e6-42c9-96d0-6aca5437d5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1661c-6c69-4f0f-9f82-a64d52cee4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46e76-a2e6-42c9-96d0-6aca5437d58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3980CE-89D9-4E4C-A978-985897A48B14}"/>
</file>

<file path=customXml/itemProps2.xml><?xml version="1.0" encoding="utf-8"?>
<ds:datastoreItem xmlns:ds="http://schemas.openxmlformats.org/officeDocument/2006/customXml" ds:itemID="{0DFE16F8-4E0A-41AC-ABD7-A7D9E9CCE3C6}"/>
</file>

<file path=customXml/itemProps3.xml><?xml version="1.0" encoding="utf-8"?>
<ds:datastoreItem xmlns:ds="http://schemas.openxmlformats.org/officeDocument/2006/customXml" ds:itemID="{740EFB49-1749-46C9-B79E-5E461485B08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964</Words>
  <Application>Microsoft Office PowerPoint</Application>
  <PresentationFormat>Custom</PresentationFormat>
  <Paragraphs>160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Lucida Sans Unicode</vt:lpstr>
      <vt:lpstr>Times New Roman</vt:lpstr>
      <vt:lpstr>Verdana</vt:lpstr>
      <vt:lpstr>Office Theme</vt:lpstr>
      <vt:lpstr>Lecture 7: HCI, advanced course,  Participatory Design</vt:lpstr>
      <vt:lpstr>Background</vt:lpstr>
      <vt:lpstr>How are users viewed?</vt:lpstr>
      <vt:lpstr>Goals for PD</vt:lpstr>
      <vt:lpstr>Participatory Design</vt:lpstr>
      <vt:lpstr>Landmark PD Projects</vt:lpstr>
      <vt:lpstr>PD and Applications</vt:lpstr>
      <vt:lpstr>Why involve users?</vt:lpstr>
      <vt:lpstr>Levels of users’ involvement</vt:lpstr>
      <vt:lpstr>Participatory Design Process</vt:lpstr>
      <vt:lpstr>Role of Designers</vt:lpstr>
      <vt:lpstr>Stages of the project</vt:lpstr>
      <vt:lpstr>Future Workshops</vt:lpstr>
      <vt:lpstr>Stages of a Future Workshop</vt:lpstr>
      <vt:lpstr>Critique</vt:lpstr>
      <vt:lpstr>Fantasy</vt:lpstr>
      <vt:lpstr>Implementation</vt:lpstr>
      <vt:lpstr>Organizational Games</vt:lpstr>
      <vt:lpstr>Cooperative Prototyping</vt:lpstr>
      <vt:lpstr>Mock-up Design</vt:lpstr>
      <vt:lpstr>Limitations of PD</vt:lpstr>
      <vt:lpstr>The design process</vt:lpstr>
      <vt:lpstr>People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F7.ppt</dc:title>
  <dc:creator>Lena Palmquist</dc:creator>
  <cp:lastModifiedBy>Amitava Sen</cp:lastModifiedBy>
  <cp:revision>1</cp:revision>
  <dcterms:created xsi:type="dcterms:W3CDTF">2019-10-20T10:37:47Z</dcterms:created>
  <dcterms:modified xsi:type="dcterms:W3CDTF">2019-10-20T10:44:47Z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2009-02-06T00:00:00Z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2019-10-20T00:00:00Z</vt:filetime>
  </property>
  <property fmtid="{D5CDD505-2E9C-101B-9397-08002B2CF9AE}" pid="5" name="ContentTypeId">
    <vt:lpwstr>0x0101001C7C2D7C3F50CD48B5D8CD8E924F01E6</vt:lpwstr>
  </property>
</Properties>
</file>