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4.xml" ContentType="application/inkml+xml"/>
  <Override PartName="/ppt/ink/ink5.xml" ContentType="application/inkml+xml"/>
  <Override PartName="/ppt/ink/ink3.xml" ContentType="application/inkml+xml"/>
  <Override PartName="/ppt/ink/ink1.xml" ContentType="application/inkml+xml"/>
  <Override PartName="/ppt/ink/ink2.xml" ContentType="application/inkml+xml"/>
  <Override PartName="/ppt/ink/ink6.xml" ContentType="application/inkml+xml"/>
  <Override PartName="/ppt/ink/ink7.xml" ContentType="application/inkml+xml"/>
  <Override PartName="/ppt/ink/ink8.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2" r:id="rId2"/>
    <p:sldId id="279" r:id="rId3"/>
    <p:sldId id="287" r:id="rId4"/>
    <p:sldId id="288" r:id="rId5"/>
    <p:sldId id="280" r:id="rId6"/>
    <p:sldId id="281" r:id="rId7"/>
    <p:sldId id="282" r:id="rId8"/>
    <p:sldId id="283" r:id="rId9"/>
    <p:sldId id="289" r:id="rId10"/>
    <p:sldId id="290" r:id="rId11"/>
    <p:sldId id="284" r:id="rId12"/>
    <p:sldId id="285" r:id="rId13"/>
    <p:sldId id="286" r:id="rId14"/>
    <p:sldId id="2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4:49:59.42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DC585DE-7A71-4CCD-AC4F-6D2033533266}" emma:medium="tactile" emma:mode="ink">
          <msink:context xmlns:msink="http://schemas.microsoft.com/ink/2010/main" type="inkDrawing" rotatedBoundingBox="14258,12940 16014,16624 15907,16675 14152,12991" semanticType="callout" shapeName="Other">
            <msink:sourceLink direction="with" ref="{230C533D-0F00-47F3-82A4-F7866951F21E}"/>
            <msink:sourceLink direction="with" ref="{5C41CD0A-9AEC-4098-B849-C445D5E263F9}"/>
          </msink:context>
        </emma:interpretation>
      </emma:emma>
    </inkml:annotationXML>
    <inkml:trace contextRef="#ctx0" brushRef="#br0">0 36 0,'0'-36'16,"36"36"46,-36 36-62,36 0 31,-36 0 1,36-36-17,-36 36 1,0-1 15,35-35-15,-35 36-1,36 0 17,-36 0 14,36-36-46,-36 35 16,0 1 0,36-36-1,-36 36 1,36 0 31,-36 0-16,35-1 0,-35 1 1,0 0-17,36-36 16,-36 36-31,0-1 32,36 1-17,-36 0 17,0 0-17,36-36 1,-36 36-1,0-1 1,0 1 0,35-36-1,-35 36 1,0 0 15,36-36-15,-36 35-16,0 1 15,36 0 17,-36 0-17,0 0 1,0-1 0,36-35-1,-36 36-15,0 0 16,35-36-1,-35 36 1,36-36 0,-36 35-1,0 1 17,36-36-32,-36 36 31,36-36-31,-36 36 31,36-36-15,-36 35-1,0 1 17,35-36-17,-35 36 1,36 0-1,-36 0 1,36-36-16,-36 35 0,0 1 16,36-36-1,-36 36-15,0 0 47,35-36-47,-35 35 16,0 1-1,36-36 1,-36 36-16,0 0 16,0 0 15,36-36-31,-36 35 31,0 1-15,0 0-1,36-36 1,-36 36 0,0-1 15,36 1-15,-36 0-1,0 0-15,35-36 16,-35 36-1,0-1 17,36 1-17,-36 0 1,0 0 0,36-36-1,-36 35 1,0 1-1,36-36 1,-36 36 0,0 0-1,35-36-15,-35 35 0,0 1 32,36-36-32,-36 36 15,0 0 1,36-36-16,-36 36 15,0-1 1,36-35-16,-36 36 16,0 0-1,36 0-15,-36-1 16,35-35 0,-35 36-1,0 0 1,36-36-16,-36 36 15,0 0 1,36-36 0,-36 35-1,0 1 1,36 0 0,-36 0 15,35-36 0,-35 35-15,0 1 15,36-36-15,-36 36-1,0 0 32,36-36-16,-36 36-31,0-1 32,0 1-17,36-36-15,-36 36 0,0 0 16,35-36-1,-35 35-15,0 1 47,36 0-15,-36 0-17,0 0 48,0-1-16</inkml:trace>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4:50:19.09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4399710-8FB9-405A-A249-F5ED2306817E}" emma:medium="tactile" emma:mode="ink">
          <msink:context xmlns:msink="http://schemas.microsoft.com/ink/2010/main" type="writingRegion" rotatedBoundingBox="15830,14937 14390,15414 14172,14757 15612,14280"/>
        </emma:interpretation>
      </emma:emma>
    </inkml:annotationXML>
    <inkml:traceGroup>
      <inkml:annotationXML>
        <emma:emma xmlns:emma="http://www.w3.org/2003/04/emma" version="1.0">
          <emma:interpretation id="{CA63E194-7E8A-41AA-8107-40FCD5805622}" emma:medium="tactile" emma:mode="ink">
            <msink:context xmlns:msink="http://schemas.microsoft.com/ink/2010/main" type="paragraph" rotatedBoundingBox="15830,14937 14390,15414 14172,14757 15612,14280" alignmentLevel="1"/>
          </emma:interpretation>
        </emma:emma>
      </inkml:annotationXML>
      <inkml:traceGroup>
        <inkml:annotationXML>
          <emma:emma xmlns:emma="http://www.w3.org/2003/04/emma" version="1.0">
            <emma:interpretation id="{B485C128-9EE5-4D95-9E31-2B2D4EBF330E}" emma:medium="tactile" emma:mode="ink">
              <msink:context xmlns:msink="http://schemas.microsoft.com/ink/2010/main" type="line" rotatedBoundingBox="15830,14937 14390,15414 14172,14757 15612,14280"/>
            </emma:interpretation>
          </emma:emma>
        </inkml:annotationXML>
        <inkml:traceGroup>
          <inkml:annotationXML>
            <emma:emma xmlns:emma="http://www.w3.org/2003/04/emma" version="1.0">
              <emma:interpretation id="{230C533D-0F00-47F3-82A4-F7866951F21E}" emma:medium="tactile" emma:mode="ink">
                <msink:context xmlns:msink="http://schemas.microsoft.com/ink/2010/main" type="inkWord" rotatedBoundingBox="15822,14914 15425,15045 15215,14412 15612,14280">
                  <msink:destinationLink direction="with" ref="{8DC585DE-7A71-4CCD-AC4F-6D2033533266}"/>
                </msink:context>
              </emma:interpretation>
              <emma:one-of disjunction-type="recognition" id="oneOf0">
                <emma:interpretation id="interp0" emma:lang="en-US" emma:confidence="0">
                  <emma:literal>.</emma:literal>
                </emma:interpretation>
                <emma:interpretation id="interp1" emma:lang="en-US" emma:confidence="0">
                  <emma:literal>&amp;</emma:literal>
                </emma:interpretation>
                <emma:interpretation id="interp2" emma:lang="en-US" emma:confidence="0">
                  <emma:literal>I</emma:literal>
                </emma:interpretation>
                <emma:interpretation id="interp3" emma:lang="en-US" emma:confidence="0">
                  <emma:literal>Q</emma:literal>
                </emma:interpretation>
                <emma:interpretation id="interp4" emma:lang="en-US" emma:confidence="0">
                  <emma:literal>9</emma:literal>
                </emma:interpretation>
              </emma:one-of>
            </emma:emma>
          </inkml:annotationXML>
          <inkml:trace contextRef="#ctx0" brushRef="#br0">143 0 0,'-36'0'94,"0"0"-1,36 36-46,-35-36 0,35 35-16,-36 1 1,36 0-1,0 0 0,0 0 0,0-1 1,0 1-17,0 0 1,0 0 15,0-1-15,0 1 15,0 0 0,36-36-15,-36 36-1,35 0 17,1-1 15,-36 1 15,36-36-46,0 0-1,0 0 17,-1 0-1,1 0-16,0 0 17,0 0 61,-36-36-77,0 1 15,0-1 1,35 36-32,-35-36 15,0 0 1,0 0-1,0 1 1,0-1 15,-35 0-15,35 0-16,0 1 16,-36-1-1,36 0 16,-36 36-15,36-36 0,-36 36-1,36-36 17,-35 36-17,-1 0 1,0 0 15,0 0 0,36 36-15,-36-36 0</inkml:trace>
          <inkml:trace contextRef="#ctx0" brushRef="#br0" timeOffset="-2523.5549">179 143 0,'0'-36'15</inkml:trace>
        </inkml:traceGroup>
        <inkml:traceGroup>
          <inkml:annotationXML>
            <emma:emma xmlns:emma="http://www.w3.org/2003/04/emma" version="1.0">
              <emma:interpretation id="{5C41CD0A-9AEC-4098-B849-C445D5E263F9}" emma:medium="tactile" emma:mode="ink">
                <msink:context xmlns:msink="http://schemas.microsoft.com/ink/2010/main" type="inkWord" rotatedBoundingBox="14788,15283 14390,15414 14177,14770 14574,14638">
                  <msink:destinationLink direction="with" ref="{8DC585DE-7A71-4CCD-AC4F-6D2033533266}"/>
                </msink:context>
              </emma:interpretation>
              <emma:one-of disjunction-type="recognition" id="oneOf1">
                <emma:interpretation id="interp5" emma:lang="en-US" emma:confidence="0">
                  <emma:literal>.</emma:literal>
                </emma:interpretation>
                <emma:interpretation id="interp6" emma:lang="en-US" emma:confidence="0">
                  <emma:literal>4</emma:literal>
                </emma:interpretation>
                <emma:interpretation id="interp7" emma:lang="en-US" emma:confidence="0">
                  <emma:literal>l</emma:literal>
                </emma:interpretation>
                <emma:interpretation id="interp8" emma:lang="en-US" emma:confidence="0">
                  <emma:literal>9</emma:literal>
                </emma:interpretation>
                <emma:interpretation id="interp9" emma:lang="en-US" emma:confidence="0">
                  <emma:literal>&amp;</emma:literal>
                </emma:interpretation>
              </emma:one-of>
            </emma:emma>
          </inkml:annotationXML>
          <inkml:trace contextRef="#ctx0" brushRef="#br0" timeOffset="3436.0254">-1002 393 0,'-36'0'187,"1"0"-109,35 36-46,0 0 30,-36-36-46,36 36-16,0 0 47,0-1-16,36 1-16,-36 0 17,0 0-17,0-1 1,35-35 0,-35 36-1,0 0 16,0 0 1,36-36-32,-36 36 15,36-1 17,-36 1-17,36-36 1,-36 36 31,36-36-32,-1 0 32,1 36-16,0-36-15,0 0 0,-1-36-16,1 36 31,-36-36 0,36 36-15,-36-36-1,0 1 1,0-1-16,0 0 16,0 0-16,0 0 15,0 1 1,-36 35-16,36-36 16,0 0-1,-36 36-15,36-36 16,0 1-1,-35 35 1,-1 0 15,36-36-15,-36 36 0,36-36-1,-36 36-15,1 0 31,35-36-15,-36 36 0,0 0 15,0 0 0,36 36-31,-36-36 16,36 36-16,-35 0 15,35-1-15,-36-35 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5:05:37.14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0 179 0,'0'35'94,"36"-35"-94,-36 36 31,36-36-15,-36 36-1,36-36 110,-1 0-109,1 0 0,0 0-16,0 0 15,0 0-15,-1 0 16,1 0-16,0 0 0,0 0 16,-1 0-16,1 0 15,0 0-15,0 0 16,0 0-1,-1 0-15,1 0 16,0 0-16,35 0 16,-35 0-1,0 0-15,35 0 16,-35 0-16,0 0 16,0 0-1,0 0-15,-1 0 16,-35 36-16,36-36 15,0 0 1,0 0 0,-1 0-1,1 0-15,0 0 16,0 0 0,0 0-16,-1 0 15,1 0 1,0 0-1,0 0-15,-1 0 16,1 0-16,0 0 0,0 0 16,0 0-1,-1 0-15,1 0 0,0 0 16,0 0 0,-1 0-16,1 0 0,0 0 15,0 0-15,0 0 0,-1 0 16,37 0-16,-36 0 0,-1 0 15,1 0-15,0 0 0,0 0 16,35 0-16,-35 0 16,0 0-16,0 0 0,-1 0 15,1 0-15,0 0 16,0 0-16,-1 0 0,1 0 16,36-36-16,-36 36 15,-1 0 1,1 0-16,0 0 15,0 0-15,-1 0 16,1 0 0,0 0-1,0 0-15,0 0 16,-1 0-16,1 0 16,0 0-16,0 0 15,-1 0 1,1 0-16,0 0 15,35-36 1,-35 36 0,0 0-16,0 0 15,0 0-15,-1 0 0,1-36 16,0 36 0,0 0-16,-1 0 15,1 0-15,0 0 16,0 0-16,-36-35 0,36 35 15,-1 0-15,1 0 16,0 0-16,0 0 0,-1 0 16,1 0-16,0 0 15,-36-36-15,36 36 0,0 0 16,-1 0-16,1 0 16,0 0-16,0-36 15,-1 36-15,1 0 16,0 0-16,0 0 15,0 0 1,-1 0 0,1 0-16,0-36 15,0 36 1,-1 0-16,1 0 16,0 0-1,0 0-15,-1 0 16,1 0-16,36 0 15,-36 0-15,-1 0 16,1 0 0,0 0-16,0 0 0,-1 0 15,1 0-15,0 0 16,0 0-16,0 0 0,-1 0 16,1 0-16,0 0 0,0 0 0,-1 0 15,1 0-15,0 0 0,0 0 16,0 0-16,-1 0 0,1 0 15,0 0-15,0 0 0,-1 0 16,1 0-16,0 0 16,0 0-16,-1 0 0,1 0 15,0 0-15,36 0 0,-37 0 16,1 0 0,0 0-16,35 0 15,-35 0-15,0 0 16,0 0-16,35 0 15,-35 0-15,0 0 16,0 0-16,-1 0 16,1 0-16,36 0 15,-36 0-15,-1 0 0,1 0 16,0 0-16,0 0 16,-1 0-16,1 0 0,0 0 15,0 0-15,35 0 16,-35 0-1,0-35-15,0 35 16,-1 0-16,1 0 0,0 0 16,0 0-1,-36-36 48</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5:05:41.01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0 537 0,'36'0'15,"-36"-36"1,36 36 0,-1 0 15,37 0-31,-36 0 15,0-36-15,35 36 0,-35 0 16,0 0-16,-1 0 0,1 0 16,0-36-16,71 36 0,-71 0 15,0 0-15,0 0 0,-1 0 16,1 0-16,36 0 0,-37 0 16,1 0-16,0 0 0,0 0 15,35 0-15,-35 0 16,0 36-16,0-36 15,35 0 1,-35 0-16,-36 36 0,72-36 16,-37 0-16,1 0 15,0 0-15,0 0 16,-1 0-16,-35-36 0,36 36 16,0 0-16,0 0 0,-1 0 15,1 0 1,0 0-16,0 0 31,0 0-15,-1 0-16,1 0 15,0-36 1,0 36-16,-1 0 16,1-36-16,0 36 15,0 0 1,0 0-16,-1 0 15,1 0-15,0 0 16,0 0-16,-1 0 16,1 0-16,0 0 15,36 0-15,-37 0 0,1 0 16,0 0-16,0 0 16,-1 0-16,37 0 15,0 0 1,-37 0-16,1 0 0,0 0 15,0 0-15,-1 0 16,1 0-16,0 0 0,0 0 16,-1 0-16,1 0 15,0 0-15,0 0 16,0 0-16,-1 0 16,1 0-16,0 0 0,0 0 15,-1 0-15,1 0 16,0 0-16,0-35 15,0 35-15,-1 0 16,1 0-16,36 0 16,-37 0-16,1 0 15,0 0-15,0 0 16,0-36-16,-1 36 0,1 0 16,0 0-1,0 0-15,-1 0 0,1 0 16,0 0-16,0 0 15,-1 0-15,1 0 16,0 0-16,0 0 0,0 0 16,-1 0-1,1-36-15,0 36 16,0 0-16,35 0 16,-35 0-1,0 0-15,0 0 0,-1 0 16,1-36-16,0 36 15,35 0-15,-35 0 16,0 0-16,0 0 16,0 0-16,-1 0 15,1 0 1,-36-35-16,36 35 0,0 0 16,-1 0-1,1 0 1,0-36-16,0 36 15,0 0-15,-1 0 16,1 0 0,0 0-16,0 0 15,-1 0 1,1 0-16,0 0 16,0 0-16,-1 0 15,1 0-15,0 0 0,0 0 16,0 0-16,-1 0 15,1 0-15,0 0 16,0 0-16,-1 0 0,1 0 16,0 0-16,-36-36 15,72 36-15,-37 0 16,1 0-16,0 0 16,0 0-16,-1 0 15,1 0-15,0 0 16,0 0-16,0 0 15,-1 0 1,1 0 0,-36 36-16,36-36 0,0 0 15,-1 0 1,1 0 0,0 0-16,0 0 15,-1 0 1,-35-36-16,36 36 0,0 0 15,0 0 1,0 0-16,35 0 16,-35 0-16,0 0 15,-1 0 1,1 0-16,0 0 0,-36-36 16,36 36-16,35 0 15,-35 0-15,0 0 16,0 0-1,-1 0 1,1 0 0,0 0-16,0 0 15,0-35 1,-1 35 0,1 0-1,-36-36 1,36 36-16,-36-36 890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5:06:02.93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214 0 0,'-35'0'47,"70"0"47,-35 36-94,36-36 15,-36 35 1,36-35 0,-36 36-16,36-36 15,-36 36 1,0 0 93,-36 0-93,0-1 0,0 1-1,1-36 1,35 36-16,-36 0 0,0-1 15,0 1 1,1 0 0,-1 0-1,36 0 1,0-72 62</inkml:trace>
  <inkml:trace contextRef="#ctx0" brushRef="#br0" timeOffset="-939.7251">-751 0 0,'35'0'1172,"1"0"-1141,0 0 0,-36 36-15,36-36 15,-1 0 79,1 35-63,0-35 15,0 0-15,-36 36-31,36-36 15,-1 0-16,1 0 1,0 0 15,0 0 1,-36 36-17,35-36 1,1 0 31,0 0 0,-36 36-47,36-36 62,0 0 16,-1 36-47,1-36 1,0 0-1,0 0-15,-1 0 30,1 35-14,0-35-1,0 0 16,-1 0 78,1 0 31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5:06:09.58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38 36 0,'0'-36'47,"-36"36"-32,36 36 95,36-36 77,0 0-171,-36 36 0,36-36-1,-1 0-15,1 0 16,0 0-1,0 0 17,-1 36 30,1-36-31,-36 36-15,36-36 15,-36 35-15,36-35 0,0 36-1,-1-36 16,-35 36-31,36-36 32,-36 36-32,36-36 15,0 0 1,-36 35-16,35-35 0,1 0 16,-36 36-1,36-36-15,0 0 16,-36 36-1,35-36 17,-35 36 15,36-36-47,0 0 31,0 0 0</inkml:trace>
  <inkml:trace contextRef="#ctx0" brushRef="#br0" timeOffset="1077.3493">253-322 0,'35'0'16,"-70"0"93,35 36-93,-36-36-16,36 36 15,-36-36-15,0 72 16,1-37-16,-1 1 16,0 0-1,0 0-15,36-1 16,-36-35-16,1 36 16,70-36 30,-35-36-30,36 36 15,0 0 1,0 36-32,0-36 15,-36 36-15,35-36 16,1 36-1,0-36-15,-36 36 16,71 35 78</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5:06:15.57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2206 0,'0'-36'469,"0"0"-454,36 36 1,-36-35 0,35 35-1,-35-36-15,36 0 16,-36 0-16,36 1 16,-36-1-16,36 0 0,0 0 15,-1-35-15,1-1 0,0 36 16,0 1-16,-1-37 0,1 36 15,72-107-15,-1 36 16,-71 71-16,71-71 0,-71 71 16,35-36-16,1 37 0,-36-1 15,35-36-15,72-35 0,0 0 16,-71 35-16,35-35 16,-35 71-16,-36-35 0,35 35 15,-35 0-15,0 0 0,35-71 16,-35 71-16,0 0 0,-36 1 15,36 35-15,-36-36 0,0 0 32,0 72 93,-36-36-110,36 36-15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3-16T05:06:18.87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859 3327 0,'-36'-36'296,"36"0"-249,-36 36-31,36-36 31,-35 36-16,35-35-31,0-1 16,-36-36-1,36 1 1,-36 71-16,36-36 0,0 0 0,0 1 16,-36-1-16,36 0 0,-35 0 15,35 0-15,0-35 0,-36 35 16,36 0-16,0 1 0,-36-73 15,36 72-15,-36-35 0,36 35 16,0-35-16,0 35 0,-36-72 16,36 37-16,0 35 0,0-35 0,-35 35 15,35 0-15,0-35 0,-36-1 16,36 0-16,0 37 0,-36-1 16,36 0-16,0 0 15,-36-35-15,1 35 0,35 0 16,-36 0-16,36 1 0,-36-37 15,36 36-15,-36 36 16,36-35-16,0-1 0,-35 36 16,35-36-16,0 0 0,-36 0 15,36 1-15,-36-1 16,36 0-16,0 0 16,0 1-1,0-1 1,0 0 15,0 0-31,0 0 16,0 1-16,0-1 31,0 0-31,0 0 16,36 1-1,-36-1-15,0 0 0,0 0 16,0 1-1,0-1 1,0 0 0,0 0 15,0 0 16,0 1-16,0-1 0,0 0 1,0 0-32,0 1 31,-36 35 281,0-36-296,0 36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0EF621D-60C8-4BBF-B50C-DED4D0BC57D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EF621D-60C8-4BBF-B50C-DED4D0BC57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EF621D-60C8-4BBF-B50C-DED4D0BC57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EF621D-60C8-4BBF-B50C-DED4D0BC57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0EF621D-60C8-4BBF-B50C-DED4D0BC57D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EF621D-60C8-4BBF-B50C-DED4D0BC57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0EF621D-60C8-4BBF-B50C-DED4D0BC57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0EF621D-60C8-4BBF-B50C-DED4D0BC57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0EF621D-60C8-4BBF-B50C-DED4D0BC57D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EF621D-60C8-4BBF-B50C-DED4D0BC57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8B0AAB-FE32-4121-8009-C1162F25CC53}" type="datetimeFigureOut">
              <a:rPr lang="en-US" smtClean="0"/>
              <a:t>3/16/2021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0EF621D-60C8-4BBF-B50C-DED4D0BC57D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8B0AAB-FE32-4121-8009-C1162F25CC53}" type="datetimeFigureOut">
              <a:rPr lang="en-US" smtClean="0"/>
              <a:t>3/16/2021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0EF621D-60C8-4BBF-B50C-DED4D0BC57D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analyticsvidhya.com/wp-content/uploads/2015/10/SVM_8.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analyticsvidhya.com/wp-content/uploads/2015/10/SVM_9.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rnel_metho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lyticsvidhya.com/wp-content/uploads/2015/10/SVM_1.png" TargetMode="External"/><Relationship Id="rId2" Type="http://schemas.openxmlformats.org/officeDocument/2006/relationships/hyperlink" Target="https://courses.analyticsvidhya.com/courses/introduction-to-data-science-2?utm_source=blog&amp;utm_medium=understandingsupportvectormachinearticl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4.xml"/></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customXml" Target="../ink/ink6.xml"/><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customXml" Target="../ink/ink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analyticsvidhya.com/wp-content/uploads/2015/10/SVM_4.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analyticsvidhya.com/wp-content/uploads/2015/10/SVM_5.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SVM</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Support Vector Machine (SVM) is a supervised machine learning algorithm that can be employed for both classification and regression purposes. SVMs are more commonly used in classification problems and as such, this is what we will focus on in this post.</a:t>
            </a:r>
          </a:p>
          <a:p>
            <a:r>
              <a:rPr lang="en-US" sz="2000" dirty="0">
                <a:latin typeface="Times New Roman" panose="02020603050405020304" pitchFamily="18" charset="0"/>
                <a:cs typeface="Times New Roman" panose="02020603050405020304" pitchFamily="18" charset="0"/>
              </a:rPr>
              <a:t>SVMs are based on the idea of finding a hyperplane that best divides a dataset into two classes, as shown in the image below.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848100"/>
            <a:ext cx="5143500" cy="257175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p14:cNvContentPartPr/>
              <p14:nvPr/>
            </p14:nvContentPartPr>
            <p14:xfrm>
              <a:off x="5099922" y="4674854"/>
              <a:ext cx="632160" cy="1326960"/>
            </p14:xfrm>
          </p:contentPart>
        </mc:Choice>
        <mc:Fallback>
          <p:pic>
            <p:nvPicPr>
              <p:cNvPr id="8" name="Ink 7"/>
              <p:cNvPicPr/>
              <p:nvPr/>
            </p:nvPicPr>
            <p:blipFill>
              <a:blip r:embed="rId4"/>
              <a:stretch>
                <a:fillRect/>
              </a:stretch>
            </p:blipFill>
            <p:spPr>
              <a:xfrm>
                <a:off x="5088042" y="4662974"/>
                <a:ext cx="655920" cy="1350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p14:cNvContentPartPr/>
              <p14:nvPr/>
            </p14:nvContentPartPr>
            <p14:xfrm>
              <a:off x="5125482" y="5164454"/>
              <a:ext cx="545400" cy="361440"/>
            </p14:xfrm>
          </p:contentPart>
        </mc:Choice>
        <mc:Fallback>
          <p:pic>
            <p:nvPicPr>
              <p:cNvPr id="12" name="Ink 11"/>
              <p:cNvPicPr/>
              <p:nvPr/>
            </p:nvPicPr>
            <p:blipFill>
              <a:blip r:embed="rId6"/>
              <a:stretch>
                <a:fillRect/>
              </a:stretch>
            </p:blipFill>
            <p:spPr>
              <a:xfrm>
                <a:off x="5113602" y="5152574"/>
                <a:ext cx="569160" cy="385200"/>
              </a:xfrm>
              <a:prstGeom prst="rect">
                <a:avLst/>
              </a:prstGeom>
            </p:spPr>
          </p:pic>
        </mc:Fallback>
      </mc:AlternateContent>
    </p:spTree>
    <p:extLst>
      <p:ext uri="{BB962C8B-B14F-4D97-AF65-F5344CB8AC3E}">
        <p14:creationId xmlns:p14="http://schemas.microsoft.com/office/powerpoint/2010/main" val="315179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32438"/>
          </a:xfrm>
        </p:spPr>
        <p:txBody>
          <a:bodyPr>
            <a:normAutofit/>
          </a:bodyPr>
          <a:lstStyle/>
          <a:p>
            <a:r>
              <a:rPr lang="en-US" sz="1600" dirty="0">
                <a:latin typeface="Times New Roman" panose="02020603050405020304" pitchFamily="18" charset="0"/>
                <a:cs typeface="Times New Roman" panose="02020603050405020304" pitchFamily="18" charset="0"/>
              </a:rPr>
              <a:t>In order to classify a dataset like the one above it’s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Because we are now in three dimensions, our hyperplane can no longer be a line. It must now be a plane as shown in the example above. The idea is that the data will continue to be mapped into higher and higher dimensions until a hyperplane can be formed to segregate </a:t>
            </a:r>
            <a:r>
              <a:rPr lang="en-US" sz="1800" dirty="0">
                <a:latin typeface="Times New Roman" panose="02020603050405020304" pitchFamily="18" charset="0"/>
                <a:cs typeface="Times New Roman" panose="02020603050405020304" pitchFamily="18" charset="0"/>
              </a:rPr>
              <a:t>it.</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200400"/>
            <a:ext cx="5143500" cy="2571750"/>
          </a:xfrm>
          <a:prstGeom prst="rect">
            <a:avLst/>
          </a:prstGeom>
        </p:spPr>
      </p:pic>
    </p:spTree>
    <p:extLst>
      <p:ext uri="{BB962C8B-B14F-4D97-AF65-F5344CB8AC3E}">
        <p14:creationId xmlns:p14="http://schemas.microsoft.com/office/powerpoint/2010/main" val="255025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a:latin typeface="Times New Roman" panose="02020603050405020304" pitchFamily="18" charset="0"/>
                <a:cs typeface="Times New Roman" panose="02020603050405020304" pitchFamily="18" charset="0"/>
              </a:rPr>
              <a:t>Find the hyper-plane to segregate to classes (Scenario-5): </a:t>
            </a:r>
            <a:r>
              <a:rPr lang="en-US" sz="1400" dirty="0">
                <a:latin typeface="Times New Roman" panose="02020603050405020304" pitchFamily="18" charset="0"/>
                <a:cs typeface="Times New Roman" panose="02020603050405020304" pitchFamily="18" charset="0"/>
              </a:rPr>
              <a:t>In the scenario below, we can’t have linear hyper-plane between the two classes, so how does SVM classify these two classes? Till now, we have only looked at the linear hyper-plane.</a:t>
            </a:r>
            <a:endParaRPr lang="en-US" sz="1400" dirty="0">
              <a:latin typeface="Times New Roman" panose="02020603050405020304" pitchFamily="18" charset="0"/>
              <a:cs typeface="Times New Roman" panose="02020603050405020304" pitchFamily="18" charset="0"/>
            </a:endParaRPr>
          </a:p>
        </p:txBody>
      </p:sp>
      <p:pic>
        <p:nvPicPr>
          <p:cNvPr id="4" name="Picture 3" descr="SVM_8">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14600"/>
            <a:ext cx="3409950" cy="2952750"/>
          </a:xfrm>
          <a:prstGeom prst="rect">
            <a:avLst/>
          </a:prstGeom>
          <a:noFill/>
          <a:ln>
            <a:noFill/>
          </a:ln>
        </p:spPr>
      </p:pic>
    </p:spTree>
    <p:extLst>
      <p:ext uri="{BB962C8B-B14F-4D97-AF65-F5344CB8AC3E}">
        <p14:creationId xmlns:p14="http://schemas.microsoft.com/office/powerpoint/2010/main" val="290395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SVM can solve this problem. Easily! It solves this problem by introducing additional feature. Here, we will add a new feature z=x^2+y^2. Now, let’s plot the data points on axis</a:t>
            </a:r>
            <a:endParaRPr lang="en-US" sz="1400" dirty="0">
              <a:latin typeface="Times New Roman" panose="02020603050405020304" pitchFamily="18" charset="0"/>
              <a:cs typeface="Times New Roman" panose="02020603050405020304" pitchFamily="18" charset="0"/>
            </a:endParaRPr>
          </a:p>
        </p:txBody>
      </p:sp>
      <p:pic>
        <p:nvPicPr>
          <p:cNvPr id="4" name="Picture 3" descr="SVM_9">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390775"/>
            <a:ext cx="3419475" cy="2914650"/>
          </a:xfrm>
          <a:prstGeom prst="rect">
            <a:avLst/>
          </a:prstGeom>
          <a:noFill/>
          <a:ln>
            <a:noFill/>
          </a:ln>
        </p:spPr>
      </p:pic>
    </p:spTree>
    <p:extLst>
      <p:ext uri="{BB962C8B-B14F-4D97-AF65-F5344CB8AC3E}">
        <p14:creationId xmlns:p14="http://schemas.microsoft.com/office/powerpoint/2010/main" val="367515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lgn="just"/>
            <a:r>
              <a:rPr lang="en-US" sz="1700" dirty="0" smtClean="0">
                <a:latin typeface="Times New Roman" panose="02020603050405020304" pitchFamily="18" charset="0"/>
                <a:cs typeface="Times New Roman" panose="02020603050405020304" pitchFamily="18" charset="0"/>
              </a:rPr>
              <a:t>In </a:t>
            </a:r>
            <a:r>
              <a:rPr lang="en-US" sz="1700" dirty="0">
                <a:latin typeface="Times New Roman" panose="02020603050405020304" pitchFamily="18" charset="0"/>
                <a:cs typeface="Times New Roman" panose="02020603050405020304" pitchFamily="18" charset="0"/>
              </a:rPr>
              <a:t>above plot, points to consider are:</a:t>
            </a:r>
          </a:p>
          <a:p>
            <a:pPr lvl="1" algn="just"/>
            <a:r>
              <a:rPr lang="en-US" sz="1700" dirty="0">
                <a:latin typeface="Times New Roman" panose="02020603050405020304" pitchFamily="18" charset="0"/>
                <a:cs typeface="Times New Roman" panose="02020603050405020304" pitchFamily="18" charset="0"/>
              </a:rPr>
              <a:t>All values for z would be positive always because z is the squared sum of both x and y</a:t>
            </a:r>
          </a:p>
          <a:p>
            <a:pPr lvl="1" algn="just"/>
            <a:r>
              <a:rPr lang="en-US" sz="1700" dirty="0">
                <a:latin typeface="Times New Roman" panose="02020603050405020304" pitchFamily="18" charset="0"/>
                <a:cs typeface="Times New Roman" panose="02020603050405020304" pitchFamily="18" charset="0"/>
              </a:rPr>
              <a:t>In the original plot, red circles appear close to the origin of x and y axes, leading to lower value of z and star relatively away from the origin result to higher value of z.</a:t>
            </a:r>
          </a:p>
          <a:p>
            <a:pPr algn="just"/>
            <a:r>
              <a:rPr lang="en-US" sz="1700" dirty="0">
                <a:latin typeface="Times New Roman" panose="02020603050405020304" pitchFamily="18" charset="0"/>
                <a:cs typeface="Times New Roman" panose="02020603050405020304" pitchFamily="18" charset="0"/>
              </a:rPr>
              <a:t>In the SVM classifier, it is easy to have a linear hyper-plane between these two classes. But, another burning question which arises is, should we need to add this feature manually to have a hyper-plane. No, the SVM  algorithm has a technique called the</a:t>
            </a:r>
            <a:r>
              <a:rPr lang="en-US" sz="1700" b="1"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hlinkClick r:id="rId2"/>
              </a:rPr>
              <a:t>kernel</a:t>
            </a:r>
            <a:r>
              <a:rPr lang="en-US" sz="1700" b="1" dirty="0">
                <a:latin typeface="Times New Roman" panose="02020603050405020304" pitchFamily="18" charset="0"/>
                <a:cs typeface="Times New Roman" panose="02020603050405020304" pitchFamily="18" charset="0"/>
              </a:rPr>
              <a:t> trick</a:t>
            </a:r>
            <a:r>
              <a:rPr lang="en-US" sz="1700" dirty="0">
                <a:latin typeface="Times New Roman" panose="02020603050405020304" pitchFamily="18" charset="0"/>
                <a:cs typeface="Times New Roman" panose="02020603050405020304" pitchFamily="18" charset="0"/>
              </a:rPr>
              <a:t>. The SVM kernel is a function that takes low dimensional input space and transforms it to a higher dimensional space i.e. it converts not separable problem to separable problem. It is mostly useful in non-linear separation problem. Simply put, it does some extremely complex data transformations, then finds out the process to separate the data based on the labels or outputs you’ve defined.</a:t>
            </a:r>
          </a:p>
          <a:p>
            <a:endParaRPr lang="en-US" dirty="0"/>
          </a:p>
        </p:txBody>
      </p:sp>
    </p:spTree>
    <p:extLst>
      <p:ext uri="{BB962C8B-B14F-4D97-AF65-F5344CB8AC3E}">
        <p14:creationId xmlns:p14="http://schemas.microsoft.com/office/powerpoint/2010/main" val="45894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Pros </a:t>
            </a:r>
            <a:r>
              <a:rPr lang="en-US" b="1" dirty="0">
                <a:effectLst/>
              </a:rPr>
              <a:t>&amp; Cons of Support Vector Machines</a:t>
            </a:r>
            <a:br>
              <a:rPr lang="en-US" b="1" dirty="0">
                <a:effectLst/>
              </a:rPr>
            </a:br>
            <a:r>
              <a:rPr lang="en-US" dirty="0">
                <a:effectLst/>
              </a:rPr>
              <a:t> </a:t>
            </a:r>
            <a:br>
              <a:rPr lang="en-US" dirty="0">
                <a:effectLst/>
              </a:rPr>
            </a:br>
            <a:endParaRPr lang="en-US" dirty="0"/>
          </a:p>
        </p:txBody>
      </p:sp>
      <p:sp>
        <p:nvSpPr>
          <p:cNvPr id="3" name="Content Placeholder 2"/>
          <p:cNvSpPr>
            <a:spLocks noGrp="1"/>
          </p:cNvSpPr>
          <p:nvPr>
            <p:ph idx="1"/>
          </p:nvPr>
        </p:nvSpPr>
        <p:spPr/>
        <p:txBody>
          <a:bodyPr>
            <a:normAutofit fontScale="70000" lnSpcReduction="20000"/>
          </a:bodyPr>
          <a:lstStyle/>
          <a:p>
            <a:pPr marL="82296" indent="0">
              <a:buNone/>
            </a:pPr>
            <a:r>
              <a:rPr lang="en-US" sz="2900" b="1" dirty="0">
                <a:latin typeface="Times New Roman" panose="02020603050405020304" pitchFamily="18" charset="0"/>
                <a:cs typeface="Times New Roman" panose="02020603050405020304" pitchFamily="18" charset="0"/>
              </a:rPr>
              <a:t>Pros</a:t>
            </a:r>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Accuracy</a:t>
            </a:r>
          </a:p>
          <a:p>
            <a:r>
              <a:rPr lang="en-US" sz="2900" dirty="0">
                <a:latin typeface="Times New Roman" panose="02020603050405020304" pitchFamily="18" charset="0"/>
                <a:cs typeface="Times New Roman" panose="02020603050405020304" pitchFamily="18" charset="0"/>
              </a:rPr>
              <a:t>Works well on smaller cleaner datasets</a:t>
            </a:r>
          </a:p>
          <a:p>
            <a:r>
              <a:rPr lang="en-US" sz="2900" dirty="0">
                <a:latin typeface="Times New Roman" panose="02020603050405020304" pitchFamily="18" charset="0"/>
                <a:cs typeface="Times New Roman" panose="02020603050405020304" pitchFamily="18" charset="0"/>
              </a:rPr>
              <a:t>It can be more efficient because it uses a subset of training points</a:t>
            </a:r>
          </a:p>
          <a:p>
            <a:pPr marL="82296" indent="0">
              <a:buNone/>
            </a:pPr>
            <a:r>
              <a:rPr lang="en-US" sz="2900" b="1" dirty="0">
                <a:latin typeface="Times New Roman" panose="02020603050405020304" pitchFamily="18" charset="0"/>
                <a:cs typeface="Times New Roman" panose="02020603050405020304" pitchFamily="18" charset="0"/>
              </a:rPr>
              <a:t>Cons</a:t>
            </a:r>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Isn’t suited to larger datasets as the training time with SVMs can be high</a:t>
            </a:r>
          </a:p>
          <a:p>
            <a:r>
              <a:rPr lang="en-US" sz="2900" dirty="0">
                <a:latin typeface="Times New Roman" panose="02020603050405020304" pitchFamily="18" charset="0"/>
                <a:cs typeface="Times New Roman" panose="02020603050405020304" pitchFamily="18" charset="0"/>
              </a:rPr>
              <a:t>Less effective on noisier datasets with overlapping classes</a:t>
            </a:r>
          </a:p>
          <a:p>
            <a:pPr marL="82296" indent="0">
              <a:buNone/>
            </a:pPr>
            <a:r>
              <a:rPr lang="en-US" sz="2900" b="1" dirty="0">
                <a:latin typeface="Times New Roman" panose="02020603050405020304" pitchFamily="18" charset="0"/>
                <a:cs typeface="Times New Roman" panose="02020603050405020304" pitchFamily="18" charset="0"/>
              </a:rPr>
              <a:t>SVM Uses</a:t>
            </a:r>
          </a:p>
          <a:p>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SVM is used for text classification tasks such as category assignment, detecting spam and sentiment analysis. It is also commonly used for image recognition challenges, performing particularly well in aspect-based recognition and color-based classification. SVM also plays a vital role in many areas of handwritten digit recognition, such as postal automation services</a:t>
            </a:r>
          </a:p>
          <a:p>
            <a:endParaRPr lang="en-US" dirty="0"/>
          </a:p>
        </p:txBody>
      </p:sp>
    </p:spTree>
    <p:extLst>
      <p:ext uri="{BB962C8B-B14F-4D97-AF65-F5344CB8AC3E}">
        <p14:creationId xmlns:p14="http://schemas.microsoft.com/office/powerpoint/2010/main" val="111386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What is Support Vector Machine?</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a:bodyPr>
          <a:lstStyle/>
          <a:p>
            <a:pPr algn="just"/>
            <a:r>
              <a:rPr lang="en-US" sz="1400" dirty="0">
                <a:latin typeface="Times New Roman" panose="02020603050405020304" pitchFamily="18" charset="0"/>
                <a:cs typeface="Times New Roman" panose="02020603050405020304" pitchFamily="18" charset="0"/>
              </a:rPr>
              <a:t>“Support Vector Machine” (SVM) is a supervised </a:t>
            </a:r>
            <a:r>
              <a:rPr lang="en-US" sz="1400" dirty="0">
                <a:latin typeface="Times New Roman" panose="02020603050405020304" pitchFamily="18" charset="0"/>
                <a:cs typeface="Times New Roman" panose="02020603050405020304" pitchFamily="18" charset="0"/>
                <a:hlinkClick r:id="rId2"/>
              </a:rPr>
              <a:t>machine learning algorithm</a:t>
            </a:r>
            <a:r>
              <a:rPr lang="en-US" sz="1400" dirty="0">
                <a:latin typeface="Times New Roman" panose="02020603050405020304" pitchFamily="18" charset="0"/>
                <a:cs typeface="Times New Roman" panose="02020603050405020304" pitchFamily="18" charset="0"/>
              </a:rPr>
              <a:t> 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a:t>
            </a:r>
            <a:r>
              <a:rPr lang="en-US" sz="1400" dirty="0">
                <a:latin typeface="Times New Roman" panose="02020603050405020304" pitchFamily="18" charset="0"/>
                <a:cs typeface="Times New Roman" panose="02020603050405020304" pitchFamily="18" charset="0"/>
              </a:rPr>
              <a:t>Then, we perform classification by finding the hyper-plane that differentiates the two </a:t>
            </a:r>
            <a:r>
              <a:rPr lang="en-US" sz="1400" dirty="0" smtClean="0">
                <a:latin typeface="Times New Roman" panose="02020603050405020304" pitchFamily="18" charset="0"/>
                <a:cs typeface="Times New Roman" panose="02020603050405020304" pitchFamily="18" charset="0"/>
              </a:rPr>
              <a:t>classes </a:t>
            </a:r>
            <a:r>
              <a:rPr lang="en-US" sz="1400" dirty="0">
                <a:latin typeface="Times New Roman" panose="02020603050405020304" pitchFamily="18" charset="0"/>
                <a:cs typeface="Times New Roman" panose="02020603050405020304" pitchFamily="18" charset="0"/>
              </a:rPr>
              <a:t>very </a:t>
            </a:r>
            <a:r>
              <a:rPr lang="en-US" sz="1400" dirty="0" smtClean="0">
                <a:latin typeface="Times New Roman" panose="02020603050405020304" pitchFamily="18" charset="0"/>
                <a:cs typeface="Times New Roman" panose="02020603050405020304" pitchFamily="18" charset="0"/>
              </a:rPr>
              <a:t>well </a:t>
            </a:r>
            <a:r>
              <a:rPr lang="en-US" sz="1400" dirty="0"/>
              <a:t>Support Vectors are simply the co-ordinates of individual observation. The SVM classifier is a frontier which best segregates the two classes (hyper-plane/ line).</a:t>
            </a:r>
          </a:p>
          <a:p>
            <a:pPr algn="just"/>
            <a:endParaRPr lang="en-US" sz="1400" dirty="0">
              <a:latin typeface="Times New Roman" panose="02020603050405020304" pitchFamily="18" charset="0"/>
              <a:cs typeface="Times New Roman" panose="02020603050405020304" pitchFamily="18" charset="0"/>
            </a:endParaRPr>
          </a:p>
        </p:txBody>
      </p:sp>
      <p:pic>
        <p:nvPicPr>
          <p:cNvPr id="4" name="Picture 3" descr="SVM_1">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81400"/>
            <a:ext cx="3381375" cy="2419350"/>
          </a:xfrm>
          <a:prstGeom prst="rect">
            <a:avLst/>
          </a:prstGeom>
          <a:noFill/>
          <a:ln>
            <a:noFill/>
          </a:ln>
        </p:spPr>
      </p:pic>
    </p:spTree>
    <p:extLst>
      <p:ext uri="{BB962C8B-B14F-4D97-AF65-F5344CB8AC3E}">
        <p14:creationId xmlns:p14="http://schemas.microsoft.com/office/powerpoint/2010/main" val="215258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Support Vectors</a:t>
            </a:r>
          </a:p>
          <a:p>
            <a:r>
              <a:rPr lang="en-US" sz="1800" dirty="0">
                <a:latin typeface="Times New Roman" panose="02020603050405020304" pitchFamily="18" charset="0"/>
                <a:cs typeface="Times New Roman" panose="02020603050405020304" pitchFamily="18" charset="0"/>
              </a:rPr>
              <a:t>Support vectors are the data points nearest to the hyperplane, the points of a data set that, if removed, would alter the position of the dividing hyperplane. Because of this, they can be considered the critical elements of a data set</a:t>
            </a:r>
            <a:r>
              <a:rPr lang="en-US" sz="1800"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What is a hyperplane?</a:t>
            </a:r>
          </a:p>
          <a:p>
            <a:r>
              <a:rPr lang="en-US" sz="1800" dirty="0">
                <a:latin typeface="Times New Roman" panose="02020603050405020304" pitchFamily="18" charset="0"/>
                <a:cs typeface="Times New Roman" panose="02020603050405020304" pitchFamily="18" charset="0"/>
              </a:rPr>
              <a:t> As a simple example, for a classification task with only two features (like the image above), you can think of a hyperplane as a line that linearly separates and classifies a set of data.</a:t>
            </a:r>
          </a:p>
          <a:p>
            <a:r>
              <a:rPr lang="en-US" sz="1800" dirty="0">
                <a:latin typeface="Times New Roman" panose="02020603050405020304" pitchFamily="18" charset="0"/>
                <a:cs typeface="Times New Roman" panose="02020603050405020304" pitchFamily="18" charset="0"/>
              </a:rPr>
              <a:t>Intuitively, the further from the hyperplane our data points lie, the more confident we are that they have been correctly classified. We therefore want our data points to be as far away from the hyperplane as possible, while still being on the correct side of it.</a:t>
            </a:r>
          </a:p>
          <a:p>
            <a:r>
              <a:rPr lang="en-US" sz="1800" dirty="0">
                <a:latin typeface="Times New Roman" panose="02020603050405020304" pitchFamily="18" charset="0"/>
                <a:cs typeface="Times New Roman" panose="02020603050405020304" pitchFamily="18" charset="0"/>
              </a:rPr>
              <a:t>So when new testing data is added, whatever side of the hyperplane it lands will decide the class that we assign to it.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5383242" y="3915254"/>
              <a:ext cx="2666520" cy="124920"/>
            </p14:xfrm>
          </p:contentPart>
        </mc:Choice>
        <mc:Fallback>
          <p:pic>
            <p:nvPicPr>
              <p:cNvPr id="5" name="Ink 4"/>
              <p:cNvPicPr/>
              <p:nvPr/>
            </p:nvPicPr>
            <p:blipFill>
              <a:blip r:embed="rId3"/>
              <a:stretch>
                <a:fillRect/>
              </a:stretch>
            </p:blipFill>
            <p:spPr>
              <a:xfrm>
                <a:off x="5371362" y="3903374"/>
                <a:ext cx="26902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2369682" y="4134134"/>
              <a:ext cx="2756520" cy="193680"/>
            </p14:xfrm>
          </p:contentPart>
        </mc:Choice>
        <mc:Fallback>
          <p:pic>
            <p:nvPicPr>
              <p:cNvPr id="7" name="Ink 6"/>
              <p:cNvPicPr/>
              <p:nvPr/>
            </p:nvPicPr>
            <p:blipFill>
              <a:blip r:embed="rId5"/>
              <a:stretch>
                <a:fillRect/>
              </a:stretch>
            </p:blipFill>
            <p:spPr>
              <a:xfrm>
                <a:off x="2357802" y="4122254"/>
                <a:ext cx="2780280" cy="217440"/>
              </a:xfrm>
              <a:prstGeom prst="rect">
                <a:avLst/>
              </a:prstGeom>
            </p:spPr>
          </p:pic>
        </mc:Fallback>
      </mc:AlternateContent>
    </p:spTree>
    <p:extLst>
      <p:ext uri="{BB962C8B-B14F-4D97-AF65-F5344CB8AC3E}">
        <p14:creationId xmlns:p14="http://schemas.microsoft.com/office/powerpoint/2010/main" val="145302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How do we find the right hyperplane?</a:t>
            </a:r>
            <a:br>
              <a:rPr lang="en-US" b="1" dirty="0">
                <a:effectLst/>
              </a:rPr>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352800"/>
            <a:ext cx="5143500" cy="257175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p14:cNvContentPartPr/>
              <p14:nvPr/>
            </p14:nvContentPartPr>
            <p14:xfrm>
              <a:off x="4971402" y="4649294"/>
              <a:ext cx="387720" cy="187920"/>
            </p14:xfrm>
          </p:contentPart>
        </mc:Choice>
        <mc:Fallback>
          <p:pic>
            <p:nvPicPr>
              <p:cNvPr id="9" name="Ink 8"/>
              <p:cNvPicPr/>
              <p:nvPr/>
            </p:nvPicPr>
            <p:blipFill>
              <a:blip r:embed="rId4"/>
              <a:stretch>
                <a:fillRect/>
              </a:stretch>
            </p:blipFill>
            <p:spPr>
              <a:xfrm>
                <a:off x="4959522" y="4637414"/>
                <a:ext cx="4114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p14:cNvContentPartPr/>
              <p14:nvPr/>
            </p14:nvContentPartPr>
            <p14:xfrm>
              <a:off x="4507722" y="4391534"/>
              <a:ext cx="335160" cy="271080"/>
            </p14:xfrm>
          </p:contentPart>
        </mc:Choice>
        <mc:Fallback>
          <p:pic>
            <p:nvPicPr>
              <p:cNvPr id="11" name="Ink 10"/>
              <p:cNvPicPr/>
              <p:nvPr/>
            </p:nvPicPr>
            <p:blipFill>
              <a:blip r:embed="rId6"/>
              <a:stretch>
                <a:fillRect/>
              </a:stretch>
            </p:blipFill>
            <p:spPr>
              <a:xfrm>
                <a:off x="4495842" y="4379654"/>
                <a:ext cx="3589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p14:cNvContentPartPr/>
              <p14:nvPr/>
            </p14:nvContentPartPr>
            <p14:xfrm>
              <a:off x="4378842" y="3507374"/>
              <a:ext cx="711360" cy="794520"/>
            </p14:xfrm>
          </p:contentPart>
        </mc:Choice>
        <mc:Fallback>
          <p:pic>
            <p:nvPicPr>
              <p:cNvPr id="14" name="Ink 13"/>
              <p:cNvPicPr/>
              <p:nvPr/>
            </p:nvPicPr>
            <p:blipFill>
              <a:blip r:embed="rId8"/>
              <a:stretch>
                <a:fillRect/>
              </a:stretch>
            </p:blipFill>
            <p:spPr>
              <a:xfrm>
                <a:off x="4366962" y="3495494"/>
                <a:ext cx="735120" cy="818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p14:cNvContentPartPr/>
              <p14:nvPr/>
            </p14:nvContentPartPr>
            <p14:xfrm>
              <a:off x="5151402" y="3516014"/>
              <a:ext cx="309600" cy="1198080"/>
            </p14:xfrm>
          </p:contentPart>
        </mc:Choice>
        <mc:Fallback>
          <p:pic>
            <p:nvPicPr>
              <p:cNvPr id="16" name="Ink 15"/>
              <p:cNvPicPr/>
              <p:nvPr/>
            </p:nvPicPr>
            <p:blipFill>
              <a:blip r:embed="rId10"/>
              <a:stretch>
                <a:fillRect/>
              </a:stretch>
            </p:blipFill>
            <p:spPr>
              <a:xfrm>
                <a:off x="5139522" y="3504134"/>
                <a:ext cx="333360" cy="1221840"/>
              </a:xfrm>
              <a:prstGeom prst="rect">
                <a:avLst/>
              </a:prstGeom>
            </p:spPr>
          </p:pic>
        </mc:Fallback>
      </mc:AlternateContent>
    </p:spTree>
    <p:extLst>
      <p:ext uri="{BB962C8B-B14F-4D97-AF65-F5344CB8AC3E}">
        <p14:creationId xmlns:p14="http://schemas.microsoft.com/office/powerpoint/2010/main" val="257417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How does it work?</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r>
              <a:rPr lang="en-US" sz="1400" dirty="0">
                <a:latin typeface="Times New Roman" panose="02020603050405020304" pitchFamily="18" charset="0"/>
                <a:cs typeface="Times New Roman" panose="02020603050405020304" pitchFamily="18" charset="0"/>
              </a:rPr>
              <a:t>Above, we got accustomed to the process of segregating the two classes with a hyper-plane. Now the burning question is “How can we identify the right hyper-plane?”</a:t>
            </a:r>
          </a:p>
          <a:p>
            <a:r>
              <a:rPr lang="en-US" sz="1400" dirty="0">
                <a:latin typeface="Times New Roman" panose="02020603050405020304" pitchFamily="18" charset="0"/>
                <a:cs typeface="Times New Roman" panose="02020603050405020304" pitchFamily="18" charset="0"/>
              </a:rPr>
              <a:t>Identify the right hyper-plane (Scenario-1): Here, we have three hyper-planes (A, B and C). </a:t>
            </a:r>
            <a:r>
              <a:rPr lang="en-US" sz="1400" dirty="0">
                <a:latin typeface="Times New Roman" panose="02020603050405020304" pitchFamily="18" charset="0"/>
                <a:cs typeface="Times New Roman" panose="02020603050405020304" pitchFamily="18" charset="0"/>
              </a:rPr>
              <a:t>Now, identify the right hyper-plane to classify star and circle</a:t>
            </a:r>
            <a:r>
              <a:rPr lang="en-US" sz="1400" dirty="0" smtClean="0">
                <a:latin typeface="Times New Roman" panose="02020603050405020304" pitchFamily="18" charset="0"/>
                <a:cs typeface="Times New Roman" panose="02020603050405020304" pitchFamily="18" charset="0"/>
              </a:rPr>
              <a:t>.</a:t>
            </a:r>
            <a:r>
              <a:rPr lang="en-US" sz="1400" dirty="0"/>
              <a:t> You need to remember a thumb rule to identify the right hyper-plane: “Select the hyper-plane which segregates the two classes better”. In this scenario, hyper-plane “B” has excellently performed this job</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5" name="Picture 14" descr="SVM_2"/>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29000"/>
            <a:ext cx="3571875" cy="2524125"/>
          </a:xfrm>
          <a:prstGeom prst="rect">
            <a:avLst/>
          </a:prstGeom>
          <a:noFill/>
          <a:ln>
            <a:noFill/>
          </a:ln>
        </p:spPr>
      </p:pic>
    </p:spTree>
    <p:extLst>
      <p:ext uri="{BB962C8B-B14F-4D97-AF65-F5344CB8AC3E}">
        <p14:creationId xmlns:p14="http://schemas.microsoft.com/office/powerpoint/2010/main" val="159327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Identify the right hyper-plane (Scenario-2): Here, we have three hyper-planes (A, B and C) and all are segregating the classes well. </a:t>
            </a:r>
            <a:r>
              <a:rPr lang="en-US" sz="1400" dirty="0">
                <a:latin typeface="Times New Roman" panose="02020603050405020304" pitchFamily="18" charset="0"/>
                <a:cs typeface="Times New Roman" panose="02020603050405020304" pitchFamily="18" charset="0"/>
              </a:rPr>
              <a:t>Now, How can we identify the </a:t>
            </a:r>
            <a:r>
              <a:rPr lang="en-US" sz="1400" dirty="0" smtClean="0">
                <a:latin typeface="Times New Roman" panose="02020603050405020304" pitchFamily="18" charset="0"/>
                <a:cs typeface="Times New Roman" panose="02020603050405020304" pitchFamily="18" charset="0"/>
              </a:rPr>
              <a:t>right hyper-plane?</a:t>
            </a:r>
            <a:r>
              <a:rPr lang="en-US" sz="1400" dirty="0"/>
              <a:t> Here, maximizing the distances between nearest data point (either class) and hyper-plane will help us to decide the right hyper-plane. This distance is called as </a:t>
            </a:r>
            <a:r>
              <a:rPr lang="en-US" sz="1400" b="1" dirty="0"/>
              <a:t>Margin</a:t>
            </a:r>
            <a:r>
              <a:rPr lang="en-US" sz="1400" dirty="0"/>
              <a:t>.</a:t>
            </a:r>
            <a:endParaRPr lang="en-US" sz="1400" dirty="0">
              <a:latin typeface="Times New Roman" panose="02020603050405020304" pitchFamily="18" charset="0"/>
              <a:cs typeface="Times New Roman" panose="02020603050405020304" pitchFamily="18" charset="0"/>
            </a:endParaRPr>
          </a:p>
        </p:txBody>
      </p:sp>
      <p:pic>
        <p:nvPicPr>
          <p:cNvPr id="7" name="Picture 6" descr="SVM_3"/>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676525"/>
            <a:ext cx="3276600" cy="2343150"/>
          </a:xfrm>
          <a:prstGeom prst="rect">
            <a:avLst/>
          </a:prstGeom>
          <a:noFill/>
          <a:ln>
            <a:noFill/>
          </a:ln>
        </p:spPr>
      </p:pic>
    </p:spTree>
    <p:extLst>
      <p:ext uri="{BB962C8B-B14F-4D97-AF65-F5344CB8AC3E}">
        <p14:creationId xmlns:p14="http://schemas.microsoft.com/office/powerpoint/2010/main" val="140198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Let’s look at the below </a:t>
            </a:r>
            <a:r>
              <a:rPr lang="en-US" sz="1200" dirty="0" smtClean="0">
                <a:latin typeface="Times New Roman" panose="02020603050405020304" pitchFamily="18" charset="0"/>
                <a:cs typeface="Times New Roman" panose="02020603050405020304" pitchFamily="18" charset="0"/>
              </a:rPr>
              <a:t>snapshot: Below </a:t>
            </a:r>
            <a:r>
              <a:rPr lang="en-US" sz="1200" dirty="0" smtClean="0"/>
              <a:t>you </a:t>
            </a:r>
            <a:r>
              <a:rPr lang="en-US" sz="1200" dirty="0"/>
              <a:t>can see that the margin for hyper-plane C is high as compared to both A and B. Hence, we name the right hyper-plane as C. Another lightning reason for selecting the hyper-plane with higher margin is robustness. If we select a hyper-plane having low margin then there is high chance of miss-classification.</a:t>
            </a:r>
          </a:p>
          <a:p>
            <a:endParaRPr lang="en-US" sz="1200" dirty="0">
              <a:latin typeface="Times New Roman" panose="02020603050405020304" pitchFamily="18" charset="0"/>
              <a:cs typeface="Times New Roman" panose="02020603050405020304" pitchFamily="18" charset="0"/>
            </a:endParaRPr>
          </a:p>
        </p:txBody>
      </p:sp>
      <p:pic>
        <p:nvPicPr>
          <p:cNvPr id="4" name="Picture 3" descr="SVM_4">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3476625" cy="2533650"/>
          </a:xfrm>
          <a:prstGeom prst="rect">
            <a:avLst/>
          </a:prstGeom>
          <a:noFill/>
          <a:ln>
            <a:noFill/>
          </a:ln>
        </p:spPr>
      </p:pic>
    </p:spTree>
    <p:extLst>
      <p:ext uri="{BB962C8B-B14F-4D97-AF65-F5344CB8AC3E}">
        <p14:creationId xmlns:p14="http://schemas.microsoft.com/office/powerpoint/2010/main" val="390873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1400" dirty="0">
                <a:latin typeface="Times New Roman" panose="02020603050405020304" pitchFamily="18" charset="0"/>
                <a:cs typeface="Times New Roman" panose="02020603050405020304" pitchFamily="18" charset="0"/>
              </a:rPr>
              <a:t>Identify the right hyper-plane (Scenario-3):Hint: Use the rules as discussed in previous section to identify the right </a:t>
            </a:r>
            <a:r>
              <a:rPr lang="en-US" sz="1400" dirty="0" smtClean="0">
                <a:latin typeface="Times New Roman" panose="02020603050405020304" pitchFamily="18" charset="0"/>
                <a:cs typeface="Times New Roman" panose="02020603050405020304" pitchFamily="18" charset="0"/>
              </a:rPr>
              <a:t>hyper-</a:t>
            </a:r>
            <a:r>
              <a:rPr lang="en-US" sz="1400" dirty="0" err="1" smtClean="0">
                <a:latin typeface="Times New Roman" panose="02020603050405020304" pitchFamily="18" charset="0"/>
                <a:cs typeface="Times New Roman" panose="02020603050405020304" pitchFamily="18" charset="0"/>
              </a:rPr>
              <a:t>plane</a:t>
            </a:r>
            <a:r>
              <a:rPr lang="en-US" sz="1400" dirty="0" err="1">
                <a:latin typeface="Times New Roman" panose="02020603050405020304" pitchFamily="18" charset="0"/>
                <a:cs typeface="Times New Roman" panose="02020603050405020304" pitchFamily="18" charset="0"/>
              </a:rPr>
              <a:t>Some</a:t>
            </a:r>
            <a:r>
              <a:rPr lang="en-US" sz="1400" dirty="0">
                <a:latin typeface="Times New Roman" panose="02020603050405020304" pitchFamily="18" charset="0"/>
                <a:cs typeface="Times New Roman" panose="02020603050405020304" pitchFamily="18" charset="0"/>
              </a:rPr>
              <a:t> of you may have selected the hyper-plane </a:t>
            </a:r>
            <a:r>
              <a:rPr lang="en-US" sz="1400" b="1" dirty="0">
                <a:latin typeface="Times New Roman" panose="02020603050405020304" pitchFamily="18" charset="0"/>
                <a:cs typeface="Times New Roman" panose="02020603050405020304" pitchFamily="18" charset="0"/>
              </a:rPr>
              <a:t>B </a:t>
            </a:r>
            <a:r>
              <a:rPr lang="en-US" sz="1400" dirty="0">
                <a:latin typeface="Times New Roman" panose="02020603050405020304" pitchFamily="18" charset="0"/>
                <a:cs typeface="Times New Roman" panose="02020603050405020304" pitchFamily="18" charset="0"/>
              </a:rPr>
              <a:t>as it has higher margin compared to </a:t>
            </a:r>
            <a:r>
              <a:rPr lang="en-US" sz="1400" b="1" dirty="0">
                <a:latin typeface="Times New Roman" panose="02020603050405020304" pitchFamily="18" charset="0"/>
                <a:cs typeface="Times New Roman" panose="02020603050405020304" pitchFamily="18" charset="0"/>
              </a:rPr>
              <a:t>A. </a:t>
            </a:r>
            <a:r>
              <a:rPr lang="en-US" sz="1400" dirty="0">
                <a:latin typeface="Times New Roman" panose="02020603050405020304" pitchFamily="18" charset="0"/>
                <a:cs typeface="Times New Roman" panose="02020603050405020304" pitchFamily="18" charset="0"/>
              </a:rPr>
              <a:t>But, here is the catch, SVM selects the hyper-plane which classifies the classes accurately prior to maximizing margin. Here, hyper-plane B has a classification error and A has classified all correctly. Therefore, the right hyper-plane is </a:t>
            </a:r>
            <a:r>
              <a:rPr lang="en-US" sz="1400" b="1" dirty="0">
                <a:latin typeface="Times New Roman" panose="02020603050405020304" pitchFamily="18" charset="0"/>
                <a:cs typeface="Times New Roman" panose="02020603050405020304" pitchFamily="18" charset="0"/>
              </a:rPr>
              <a:t>A.</a:t>
            </a:r>
            <a:endParaRPr lang="en-US" sz="1400" dirty="0">
              <a:latin typeface="Times New Roman" panose="02020603050405020304" pitchFamily="18" charset="0"/>
              <a:cs typeface="Times New Roman" panose="02020603050405020304" pitchFamily="18" charset="0"/>
            </a:endParaRPr>
          </a:p>
          <a:p>
            <a:endParaRPr lang="en-US" dirty="0"/>
          </a:p>
        </p:txBody>
      </p:sp>
      <p:pic>
        <p:nvPicPr>
          <p:cNvPr id="4" name="Picture 3" descr="SVM_5">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743200"/>
            <a:ext cx="3543300" cy="2524125"/>
          </a:xfrm>
          <a:prstGeom prst="rect">
            <a:avLst/>
          </a:prstGeom>
          <a:noFill/>
          <a:ln>
            <a:noFill/>
          </a:ln>
        </p:spPr>
      </p:pic>
    </p:spTree>
    <p:extLst>
      <p:ext uri="{BB962C8B-B14F-4D97-AF65-F5344CB8AC3E}">
        <p14:creationId xmlns:p14="http://schemas.microsoft.com/office/powerpoint/2010/main" val="132271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But what happens when there is no clear hyperplane?</a:t>
            </a:r>
            <a:br>
              <a:rPr lang="en-US" b="1" dirty="0">
                <a:effectLst/>
              </a:rPr>
            </a:b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This is where it can get tricky. Data is rarely ever as clean as our simple example above. A dataset will often look more like the jumbled balls below which represent a </a:t>
            </a:r>
            <a:r>
              <a:rPr lang="en-US" sz="2400" dirty="0" smtClean="0">
                <a:latin typeface="Times New Roman" panose="02020603050405020304" pitchFamily="18" charset="0"/>
                <a:cs typeface="Times New Roman" panose="02020603050405020304" pitchFamily="18" charset="0"/>
              </a:rPr>
              <a:t>linearly </a:t>
            </a:r>
            <a:r>
              <a:rPr lang="en-US" sz="2400" dirty="0">
                <a:latin typeface="Times New Roman" panose="02020603050405020304" pitchFamily="18" charset="0"/>
                <a:cs typeface="Times New Roman" panose="02020603050405020304" pitchFamily="18" charset="0"/>
              </a:rPr>
              <a:t>non separable dataset</a:t>
            </a:r>
            <a:r>
              <a:rPr lang="en-US" sz="2400" dirty="0" smtClean="0">
                <a:latin typeface="Times New Roman" panose="02020603050405020304" pitchFamily="18" charset="0"/>
                <a:cs typeface="Times New Roman" panose="02020603050405020304" pitchFamily="18" charset="0"/>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429000"/>
            <a:ext cx="5143500" cy="2571750"/>
          </a:xfrm>
          <a:prstGeom prst="rect">
            <a:avLst/>
          </a:prstGeom>
        </p:spPr>
      </p:pic>
    </p:spTree>
    <p:extLst>
      <p:ext uri="{BB962C8B-B14F-4D97-AF65-F5344CB8AC3E}">
        <p14:creationId xmlns:p14="http://schemas.microsoft.com/office/powerpoint/2010/main" val="1404596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3" ma:contentTypeDescription="Create a new document." ma:contentTypeScope="" ma:versionID="e82370bf97a9fa88f682ff0b47ce0018">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420dcab15f37d6d13bdd933942569197"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F3F76B-F39B-45E0-B3CF-451B3252D91A}"/>
</file>

<file path=customXml/itemProps2.xml><?xml version="1.0" encoding="utf-8"?>
<ds:datastoreItem xmlns:ds="http://schemas.openxmlformats.org/officeDocument/2006/customXml" ds:itemID="{0AAEF59E-AF39-4A12-9A04-0C5C04EECE52}"/>
</file>

<file path=customXml/itemProps3.xml><?xml version="1.0" encoding="utf-8"?>
<ds:datastoreItem xmlns:ds="http://schemas.openxmlformats.org/officeDocument/2006/customXml" ds:itemID="{11B6D07C-F866-400D-BD53-DC67FAB0E9AB}"/>
</file>

<file path=docProps/app.xml><?xml version="1.0" encoding="utf-8"?>
<Properties xmlns="http://schemas.openxmlformats.org/officeDocument/2006/extended-properties" xmlns:vt="http://schemas.openxmlformats.org/officeDocument/2006/docPropsVTypes">
  <Template>Solstice</Template>
  <TotalTime>3018</TotalTime>
  <Words>566</Words>
  <Application>Microsoft Office PowerPoint</Application>
  <PresentationFormat>On-screen Show (4:3)</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Gill Sans MT</vt:lpstr>
      <vt:lpstr>Times New Roman</vt:lpstr>
      <vt:lpstr>Verdana</vt:lpstr>
      <vt:lpstr>Wingdings 2</vt:lpstr>
      <vt:lpstr>Solstice</vt:lpstr>
      <vt:lpstr>BASICS OF SVM</vt:lpstr>
      <vt:lpstr>What is Support Vector Machine? </vt:lpstr>
      <vt:lpstr>PowerPoint Presentation</vt:lpstr>
      <vt:lpstr>How do we find the right hyperplane? </vt:lpstr>
      <vt:lpstr>How does it work? </vt:lpstr>
      <vt:lpstr>PowerPoint Presentation</vt:lpstr>
      <vt:lpstr>PowerPoint Presentation</vt:lpstr>
      <vt:lpstr>PowerPoint Presentation</vt:lpstr>
      <vt:lpstr>But what happens when there is no clear hyperplane? </vt:lpstr>
      <vt:lpstr>PowerPoint Presentation</vt:lpstr>
      <vt:lpstr>PowerPoint Presentation</vt:lpstr>
      <vt:lpstr>PowerPoint Presentation</vt:lpstr>
      <vt:lpstr>PowerPoint Presentation</vt:lpstr>
      <vt:lpstr> Pros &amp; Cons of Support Vector Machines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Curse of Dimensionality</dc:title>
  <dc:creator>Chirag-CJ</dc:creator>
  <cp:lastModifiedBy>Aditya Kishore Saxena-Asst. Prof-CSE</cp:lastModifiedBy>
  <cp:revision>17</cp:revision>
  <dcterms:created xsi:type="dcterms:W3CDTF">2019-08-05T15:24:30Z</dcterms:created>
  <dcterms:modified xsi:type="dcterms:W3CDTF">2021-03-16T10:12:58Z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