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08" r:id="rId2"/>
    <p:sldId id="319" r:id="rId3"/>
    <p:sldId id="374" r:id="rId4"/>
    <p:sldId id="375" r:id="rId5"/>
    <p:sldId id="377" r:id="rId6"/>
    <p:sldId id="379" r:id="rId7"/>
    <p:sldId id="381" r:id="rId8"/>
    <p:sldId id="380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94" r:id="rId17"/>
    <p:sldId id="389" r:id="rId18"/>
    <p:sldId id="390" r:id="rId19"/>
    <p:sldId id="393" r:id="rId20"/>
    <p:sldId id="376" r:id="rId21"/>
    <p:sldId id="397" r:id="rId22"/>
    <p:sldId id="373" r:id="rId23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20E"/>
    <a:srgbClr val="B1B1B1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8208" autoAdjust="0"/>
  </p:normalViewPr>
  <p:slideViewPr>
    <p:cSldViewPr>
      <p:cViewPr varScale="1">
        <p:scale>
          <a:sx n="74" d="100"/>
          <a:sy n="74" d="100"/>
        </p:scale>
        <p:origin x="66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872"/>
    </p:cViewPr>
  </p:sorterViewPr>
  <p:notesViewPr>
    <p:cSldViewPr>
      <p:cViewPr>
        <p:scale>
          <a:sx n="150" d="100"/>
          <a:sy n="150" d="100"/>
        </p:scale>
        <p:origin x="-714" y="27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113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8-05T09:18:39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10641 0,'25'25'15,"-1"0"16,-24 0-15,25-1 15,-25 1 16,25-25-47,-25 25 16,25 0-1,0-25 1,-25 25-16,24-25 16,-24 24-16,0 1 15,0 0 1,25-25 0,-25 25-1,0 0 1,25-1-1,0 1 17,-25 0-1,25-25-15,-25 25-1,0 0 1,25-25-1,-1 0 48,1 0-32</inkml:trace>
  <inkml:trace contextRef="#ctx0" brushRef="#br0" timeOffset="1007.3954">3895 11782 0,'0'25'47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6233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57288" y="587375"/>
            <a:ext cx="4554537" cy="3416300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1225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304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304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4368183" cy="372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990288"/>
          </a:xfrm>
        </p:spPr>
        <p:txBody>
          <a:bodyPr/>
          <a:lstStyle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393700"/>
            <a:ext cx="75247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69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609600" y="990600"/>
            <a:ext cx="8001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03200" indent="-203200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SzPct val="100000"/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Font typeface="Courier New" pitchFamily="49" charset="0"/>
        <a:buChar char="o"/>
        <a:defRPr sz="2400" b="1">
          <a:solidFill>
            <a:schemeClr val="tx1"/>
          </a:solidFill>
          <a:latin typeface="+mn-lt"/>
        </a:defRPr>
      </a:lvl2pPr>
      <a:lvl3pPr marL="12573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Font typeface="Wingdings" pitchFamily="2" charset="2"/>
        <a:buChar char="Ø"/>
        <a:defRPr sz="2400" b="1"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6289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30861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5433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40005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2769989" cy="479747"/>
          </a:xfrm>
        </p:spPr>
        <p:txBody>
          <a:bodyPr/>
          <a:lstStyle/>
          <a:p>
            <a:r>
              <a:rPr lang="en-US" sz="3200" dirty="0" smtClean="0"/>
              <a:t>CNF and DNF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2987485"/>
          </a:xfrm>
        </p:spPr>
        <p:txBody>
          <a:bodyPr/>
          <a:lstStyle/>
          <a:p>
            <a:r>
              <a:rPr lang="en-US" b="0" dirty="0" smtClean="0"/>
              <a:t>Every truth table(Boolean function) can be written as either a conjunctive normal form(CNF) or disjunctive normal form(DNF)</a:t>
            </a:r>
          </a:p>
          <a:p>
            <a:r>
              <a:rPr lang="en-US" dirty="0" smtClean="0"/>
              <a:t>CNF</a:t>
            </a:r>
            <a:r>
              <a:rPr lang="en-US" b="0" dirty="0" smtClean="0"/>
              <a:t> is an </a:t>
            </a:r>
            <a:r>
              <a:rPr lang="en-US" dirty="0" smtClean="0"/>
              <a:t>AND</a:t>
            </a:r>
            <a:r>
              <a:rPr lang="en-US" b="0" dirty="0" smtClean="0"/>
              <a:t> of </a:t>
            </a:r>
            <a:r>
              <a:rPr lang="en-US" dirty="0" smtClean="0"/>
              <a:t>OR</a:t>
            </a:r>
            <a:r>
              <a:rPr lang="en-US" b="0" dirty="0" smtClean="0"/>
              <a:t>’s; an OR of literals is also called a </a:t>
            </a:r>
            <a:r>
              <a:rPr lang="en-US" dirty="0" smtClean="0"/>
              <a:t>clause</a:t>
            </a:r>
            <a:r>
              <a:rPr lang="en-US" b="0" dirty="0" smtClean="0"/>
              <a:t>.</a:t>
            </a:r>
          </a:p>
          <a:p>
            <a:r>
              <a:rPr lang="en-US" dirty="0" smtClean="0"/>
              <a:t>DNF</a:t>
            </a:r>
            <a:r>
              <a:rPr lang="en-US" b="0" dirty="0" smtClean="0"/>
              <a:t> is an </a:t>
            </a:r>
            <a:r>
              <a:rPr lang="en-US" dirty="0" smtClean="0"/>
              <a:t>OR</a:t>
            </a:r>
            <a:r>
              <a:rPr lang="en-US" b="0" dirty="0" smtClean="0"/>
              <a:t> of </a:t>
            </a:r>
            <a:r>
              <a:rPr lang="en-US" dirty="0" smtClean="0"/>
              <a:t>AND</a:t>
            </a:r>
            <a:r>
              <a:rPr lang="en-US" b="0" dirty="0" smtClean="0"/>
              <a:t>’s; an AND of literals is also called a </a:t>
            </a:r>
            <a:r>
              <a:rPr lang="en-US" dirty="0" smtClean="0"/>
              <a:t>term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284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175502"/>
          </a:xfrm>
        </p:spPr>
        <p:txBody>
          <a:bodyPr/>
          <a:lstStyle/>
          <a:p>
            <a:pPr marL="457200" indent="-457200">
              <a:buAutoNum type="alphaLcPeriod" startAt="5"/>
            </a:pPr>
            <a:r>
              <a:rPr lang="en-US" b="0" dirty="0" smtClean="0"/>
              <a:t>Rita eats everything that Ajay eats</a:t>
            </a:r>
          </a:p>
          <a:p>
            <a:pPr marL="914400" lvl="2" indent="0">
              <a:buNone/>
            </a:pPr>
            <a:r>
              <a:rPr lang="en-US" b="0" dirty="0" smtClean="0"/>
              <a:t>∀(c): eats(</a:t>
            </a:r>
            <a:r>
              <a:rPr lang="en-US" b="0" dirty="0" err="1" smtClean="0"/>
              <a:t>Ajay,c</a:t>
            </a:r>
            <a:r>
              <a:rPr lang="en-US" b="0" dirty="0" smtClean="0"/>
              <a:t>)        eats(</a:t>
            </a:r>
            <a:r>
              <a:rPr lang="en-US" b="0" dirty="0" err="1" smtClean="0"/>
              <a:t>Rita,c</a:t>
            </a:r>
            <a:r>
              <a:rPr lang="en-US" b="0" dirty="0" smtClean="0"/>
              <a:t>)</a:t>
            </a:r>
          </a:p>
          <a:p>
            <a:pPr marL="914400" lvl="2" indent="0">
              <a:buNone/>
            </a:pPr>
            <a:endParaRPr lang="en-US" b="0" dirty="0" smtClean="0"/>
          </a:p>
          <a:p>
            <a:pPr marL="914400" lvl="2" indent="0">
              <a:buNone/>
            </a:pPr>
            <a:r>
              <a:rPr lang="en-US" b="0" dirty="0" smtClean="0"/>
              <a:t>And added Predicates are</a:t>
            </a:r>
          </a:p>
          <a:p>
            <a:pPr marL="914400" lvl="2" indent="0">
              <a:buNone/>
            </a:pPr>
            <a:r>
              <a:rPr lang="en-US" b="0" dirty="0" smtClean="0"/>
              <a:t>f. ∀(x) : </a:t>
            </a:r>
            <a:r>
              <a:rPr lang="en-US" b="0" dirty="0">
                <a:latin typeface="Bookman Old Style" panose="02050604050505020204" pitchFamily="18" charset="0"/>
              </a:rPr>
              <a:t>¬ </a:t>
            </a:r>
            <a:r>
              <a:rPr lang="en-US" b="0" dirty="0" smtClean="0">
                <a:latin typeface="Bookman Old Style" panose="02050604050505020204" pitchFamily="18" charset="0"/>
              </a:rPr>
              <a:t>killed(x)           alive(x)</a:t>
            </a:r>
          </a:p>
          <a:p>
            <a:pPr marL="914400" lvl="2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g. </a:t>
            </a:r>
            <a:r>
              <a:rPr lang="en-US" b="0" dirty="0" smtClean="0"/>
              <a:t>∀(x) : alive(x)               </a:t>
            </a:r>
            <a:r>
              <a:rPr lang="en-US" b="0" dirty="0" smtClean="0">
                <a:latin typeface="Bookman Old Style" panose="02050604050505020204" pitchFamily="18" charset="0"/>
              </a:rPr>
              <a:t>¬ killed(d)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3200" dirty="0" smtClean="0"/>
              <a:t>Conclusion: </a:t>
            </a:r>
          </a:p>
          <a:p>
            <a:pPr marL="914400" lvl="2" indent="0">
              <a:buNone/>
            </a:pPr>
            <a:r>
              <a:rPr lang="en-US" b="0" dirty="0" smtClean="0"/>
              <a:t>h. likes(Ravi, Peanuts)</a:t>
            </a:r>
            <a:endParaRPr lang="en-US" b="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038600" y="1752600"/>
            <a:ext cx="304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343400" y="3124200"/>
            <a:ext cx="762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038600" y="3581400"/>
            <a:ext cx="685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187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498941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2: </a:t>
            </a:r>
            <a:r>
              <a:rPr lang="en-US" b="0" dirty="0" smtClean="0"/>
              <a:t>Conversion of FOL into CNF</a:t>
            </a:r>
          </a:p>
          <a:p>
            <a:pPr marL="514350" indent="-514350">
              <a:buAutoNum type="romanLcParenR"/>
            </a:pPr>
            <a:r>
              <a:rPr lang="en-US" dirty="0" smtClean="0"/>
              <a:t>Eliminate all implication(         ) and rewrite</a:t>
            </a:r>
          </a:p>
          <a:p>
            <a:pPr marL="457200" indent="-457200">
              <a:buFont typeface="Arial" charset="0"/>
              <a:buAutoNum type="alphaLcPeriod"/>
            </a:pPr>
            <a:r>
              <a:rPr lang="en-US" b="0" dirty="0"/>
              <a:t>∀(x): food(x)       likes(</a:t>
            </a:r>
            <a:r>
              <a:rPr lang="en-US" b="0" dirty="0" err="1"/>
              <a:t>Ravi,x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∀(x) </a:t>
            </a:r>
            <a:r>
              <a:rPr lang="en-US" b="0" dirty="0" smtClean="0">
                <a:latin typeface="Bookman Old Style" panose="02050604050505020204" pitchFamily="18" charset="0"/>
              </a:rPr>
              <a:t>¬ food(x) </a:t>
            </a:r>
            <a:r>
              <a:rPr lang="en-US" b="0" dirty="0" smtClean="0"/>
              <a:t>∨ likes (</a:t>
            </a:r>
            <a:r>
              <a:rPr lang="en-US" b="0" dirty="0" err="1" smtClean="0"/>
              <a:t>Ravi,x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b. food(Apple</a:t>
            </a:r>
            <a:r>
              <a:rPr lang="en-US" b="0" dirty="0"/>
              <a:t>) ∧ food(chicken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		food(Apple) ∧ food(chicken)</a:t>
            </a:r>
          </a:p>
          <a:p>
            <a:pPr marL="0" indent="0">
              <a:buNone/>
            </a:pPr>
            <a:r>
              <a:rPr lang="en-US" b="0" dirty="0" smtClean="0"/>
              <a:t>c. </a:t>
            </a:r>
            <a:r>
              <a:rPr lang="en-US" b="0" dirty="0"/>
              <a:t>∀(a) : ∀ (b): eats(</a:t>
            </a:r>
            <a:r>
              <a:rPr lang="en-US" b="0" dirty="0" err="1"/>
              <a:t>a,b</a:t>
            </a:r>
            <a:r>
              <a:rPr lang="en-US" b="0" dirty="0"/>
              <a:t>) ∧ </a:t>
            </a:r>
            <a:r>
              <a:rPr lang="en-US" b="0" dirty="0">
                <a:latin typeface="Bookman Old Style" panose="02050604050505020204" pitchFamily="18" charset="0"/>
              </a:rPr>
              <a:t>¬</a:t>
            </a:r>
            <a:r>
              <a:rPr lang="en-US" b="0" dirty="0"/>
              <a:t> killed(a)      food(b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		∀(x) ∀(y) </a:t>
            </a:r>
            <a:r>
              <a:rPr lang="en-US" b="0" dirty="0" smtClean="0">
                <a:latin typeface="Bookman Old Style" panose="02050604050505020204" pitchFamily="18" charset="0"/>
              </a:rPr>
              <a:t>¬[eats(</a:t>
            </a:r>
            <a:r>
              <a:rPr lang="en-US" b="0" dirty="0" err="1" smtClean="0">
                <a:latin typeface="Bookman Old Style" panose="02050604050505020204" pitchFamily="18" charset="0"/>
              </a:rPr>
              <a:t>x,y</a:t>
            </a:r>
            <a:r>
              <a:rPr lang="en-US" b="0" dirty="0" smtClean="0">
                <a:latin typeface="Bookman Old Style" panose="02050604050505020204" pitchFamily="18" charset="0"/>
              </a:rPr>
              <a:t>) </a:t>
            </a:r>
            <a:r>
              <a:rPr lang="en-US" b="0" dirty="0" smtClean="0"/>
              <a:t>∧ </a:t>
            </a:r>
            <a:r>
              <a:rPr lang="en-US" b="0" dirty="0" smtClean="0">
                <a:latin typeface="Bookman Old Style" panose="02050604050505020204" pitchFamily="18" charset="0"/>
              </a:rPr>
              <a:t>¬killed(x)] </a:t>
            </a:r>
            <a:r>
              <a:rPr lang="en-US" b="0" dirty="0" smtClean="0"/>
              <a:t>∨ food(y)</a:t>
            </a:r>
          </a:p>
          <a:p>
            <a:pPr marL="0" indent="0">
              <a:buNone/>
            </a:pPr>
            <a:r>
              <a:rPr lang="en-US" b="0" dirty="0" smtClean="0"/>
              <a:t>d. </a:t>
            </a:r>
            <a:r>
              <a:rPr lang="en-US" b="0" dirty="0"/>
              <a:t>eats(Ajay, Peanuts) ∧ alive(Ajay)</a:t>
            </a:r>
          </a:p>
          <a:p>
            <a:pPr marL="0" indent="0">
              <a:buNone/>
            </a:pPr>
            <a:r>
              <a:rPr lang="en-US" b="0" dirty="0" smtClean="0"/>
              <a:t>		eats( Ajay, Peanuts) ∧ alive (Ajay)</a:t>
            </a:r>
          </a:p>
          <a:p>
            <a:pPr marL="457200" indent="-457200">
              <a:buAutoNum type="alphaLcPeriod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4984441" y="1828800"/>
            <a:ext cx="36768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971800" y="22860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638800" y="43434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3843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3947747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e. </a:t>
            </a:r>
            <a:r>
              <a:rPr lang="en-US" b="0" dirty="0"/>
              <a:t>∀(c): eats(</a:t>
            </a:r>
            <a:r>
              <a:rPr lang="en-US" b="0" dirty="0" err="1"/>
              <a:t>Ajay,c</a:t>
            </a:r>
            <a:r>
              <a:rPr lang="en-US" b="0" dirty="0"/>
              <a:t>)        eats(</a:t>
            </a:r>
            <a:r>
              <a:rPr lang="en-US" b="0" dirty="0" err="1"/>
              <a:t>Rita,c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∀</a:t>
            </a:r>
            <a:r>
              <a:rPr lang="en-US" b="0" dirty="0"/>
              <a:t>(x) </a:t>
            </a:r>
            <a:r>
              <a:rPr lang="en-US" b="0" dirty="0">
                <a:latin typeface="Bookman Old Style" panose="02050604050505020204" pitchFamily="18" charset="0"/>
              </a:rPr>
              <a:t>¬ </a:t>
            </a:r>
            <a:r>
              <a:rPr lang="en-US" b="0" dirty="0" smtClean="0">
                <a:latin typeface="Bookman Old Style" panose="02050604050505020204" pitchFamily="18" charset="0"/>
              </a:rPr>
              <a:t>eats(</a:t>
            </a:r>
            <a:r>
              <a:rPr lang="en-US" b="0" dirty="0" err="1" smtClean="0">
                <a:latin typeface="Bookman Old Style" panose="02050604050505020204" pitchFamily="18" charset="0"/>
              </a:rPr>
              <a:t>Ajay,x</a:t>
            </a:r>
            <a:r>
              <a:rPr lang="en-US" b="0" dirty="0">
                <a:latin typeface="Bookman Old Style" panose="02050604050505020204" pitchFamily="18" charset="0"/>
              </a:rPr>
              <a:t>) </a:t>
            </a:r>
            <a:r>
              <a:rPr lang="en-US" b="0" dirty="0"/>
              <a:t>∨ eats(</a:t>
            </a:r>
            <a:r>
              <a:rPr lang="en-US" b="0" dirty="0" err="1"/>
              <a:t>Rita,x</a:t>
            </a:r>
            <a:r>
              <a:rPr lang="en-US" b="0" dirty="0"/>
              <a:t>)</a:t>
            </a:r>
          </a:p>
          <a:p>
            <a:pPr marL="0" indent="0">
              <a:buNone/>
            </a:pPr>
            <a:r>
              <a:rPr lang="en-US" b="0" dirty="0" smtClean="0"/>
              <a:t>f. </a:t>
            </a:r>
            <a:r>
              <a:rPr lang="en-US" b="0" dirty="0"/>
              <a:t>∀(x) : </a:t>
            </a:r>
            <a:r>
              <a:rPr lang="en-US" b="0" dirty="0">
                <a:latin typeface="Bookman Old Style" panose="02050604050505020204" pitchFamily="18" charset="0"/>
              </a:rPr>
              <a:t>¬ killed(x)           alive(x</a:t>
            </a:r>
            <a:r>
              <a:rPr lang="en-US" b="0" dirty="0" smtClean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latin typeface="Bookman Old Style" panose="02050604050505020204" pitchFamily="18" charset="0"/>
              </a:rPr>
              <a:t>	</a:t>
            </a:r>
            <a:r>
              <a:rPr lang="en-US" b="0" dirty="0" smtClean="0">
                <a:latin typeface="Bookman Old Style" panose="02050604050505020204" pitchFamily="18" charset="0"/>
              </a:rPr>
              <a:t>	</a:t>
            </a:r>
            <a:r>
              <a:rPr lang="en-US" b="0" dirty="0" smtClean="0"/>
              <a:t>∀</a:t>
            </a:r>
            <a:r>
              <a:rPr lang="en-US" b="0" dirty="0"/>
              <a:t>(x) </a:t>
            </a:r>
            <a:r>
              <a:rPr lang="en-US" b="0" dirty="0">
                <a:latin typeface="Bookman Old Style" panose="02050604050505020204" pitchFamily="18" charset="0"/>
              </a:rPr>
              <a:t>¬ [¬ killed(x) ] </a:t>
            </a:r>
            <a:r>
              <a:rPr lang="en-US" b="0" dirty="0"/>
              <a:t>∨ alive(x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g. </a:t>
            </a:r>
            <a:r>
              <a:rPr lang="en-US" b="0" dirty="0"/>
              <a:t>∀(x) : alive(x)      </a:t>
            </a:r>
            <a:r>
              <a:rPr lang="en-US" b="0" dirty="0" smtClean="0"/>
              <a:t>    </a:t>
            </a:r>
            <a:r>
              <a:rPr lang="en-US" b="0" dirty="0">
                <a:latin typeface="Bookman Old Style" panose="02050604050505020204" pitchFamily="18" charset="0"/>
              </a:rPr>
              <a:t>¬ killed(d)</a:t>
            </a:r>
            <a:endParaRPr lang="en-US" dirty="0"/>
          </a:p>
          <a:p>
            <a:pPr marL="0" indent="0">
              <a:buNone/>
            </a:pPr>
            <a:r>
              <a:rPr lang="en-US" b="0" dirty="0" smtClean="0"/>
              <a:t>		∀</a:t>
            </a:r>
            <a:r>
              <a:rPr lang="en-US" b="0" dirty="0"/>
              <a:t>(x) </a:t>
            </a:r>
            <a:r>
              <a:rPr lang="en-US" b="0" dirty="0">
                <a:latin typeface="Bookman Old Style" panose="02050604050505020204" pitchFamily="18" charset="0"/>
              </a:rPr>
              <a:t>¬ alive(x) </a:t>
            </a:r>
            <a:r>
              <a:rPr lang="en-US" b="0" dirty="0"/>
              <a:t>∨ </a:t>
            </a:r>
            <a:r>
              <a:rPr lang="en-US" b="0" dirty="0">
                <a:latin typeface="Bookman Old Style" panose="02050604050505020204" pitchFamily="18" charset="0"/>
              </a:rPr>
              <a:t>¬ killed(x</a:t>
            </a:r>
            <a:r>
              <a:rPr lang="en-US" b="0" dirty="0" smtClean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h. </a:t>
            </a:r>
            <a:r>
              <a:rPr lang="en-US" b="0" dirty="0"/>
              <a:t>likes(Ravi, Peanuts)</a:t>
            </a:r>
          </a:p>
          <a:p>
            <a:pPr marL="0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		likes(Ravi</a:t>
            </a:r>
            <a:r>
              <a:rPr lang="en-US" b="0" dirty="0">
                <a:latin typeface="Bookman Old Style" panose="02050604050505020204" pitchFamily="18" charset="0"/>
              </a:rPr>
              <a:t>, Peanuts)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505200" y="1295400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3505200" y="2286000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124200" y="33528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26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65330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ii) Move negation(</a:t>
            </a:r>
            <a:r>
              <a:rPr lang="en-US" dirty="0" smtClean="0">
                <a:latin typeface="Bookman Old Style" panose="02050604050505020204" pitchFamily="18" charset="0"/>
              </a:rPr>
              <a:t>¬</a:t>
            </a:r>
            <a:r>
              <a:rPr lang="en-US" dirty="0" smtClean="0"/>
              <a:t>) inwards and rewrite</a:t>
            </a:r>
          </a:p>
          <a:p>
            <a:pPr marL="0" indent="0">
              <a:buNone/>
            </a:pPr>
            <a:r>
              <a:rPr lang="en-US" b="0" dirty="0" smtClean="0"/>
              <a:t>a. </a:t>
            </a:r>
            <a:r>
              <a:rPr lang="en-US" b="0" dirty="0"/>
              <a:t>∀(x) </a:t>
            </a:r>
            <a:r>
              <a:rPr lang="en-US" b="0" dirty="0">
                <a:latin typeface="Bookman Old Style" panose="02050604050505020204" pitchFamily="18" charset="0"/>
              </a:rPr>
              <a:t>¬ food(x) </a:t>
            </a:r>
            <a:r>
              <a:rPr lang="en-US" b="0" dirty="0"/>
              <a:t>∨</a:t>
            </a:r>
            <a:r>
              <a:rPr lang="en-US" b="0" dirty="0" smtClean="0"/>
              <a:t> </a:t>
            </a:r>
            <a:r>
              <a:rPr lang="en-US" b="0" dirty="0"/>
              <a:t>likes (</a:t>
            </a:r>
            <a:r>
              <a:rPr lang="en-US" b="0" dirty="0" err="1"/>
              <a:t>Ravi,x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b. </a:t>
            </a:r>
            <a:r>
              <a:rPr lang="en-US" b="0" dirty="0"/>
              <a:t>food(Apple) ∧ food(chicken)</a:t>
            </a:r>
          </a:p>
          <a:p>
            <a:pPr marL="0" indent="0">
              <a:buNone/>
            </a:pPr>
            <a:r>
              <a:rPr lang="en-US" b="0" dirty="0" smtClean="0"/>
              <a:t>c. </a:t>
            </a:r>
            <a:r>
              <a:rPr lang="en-US" b="0" dirty="0"/>
              <a:t>∀(a) : ∀ (</a:t>
            </a:r>
            <a:r>
              <a:rPr lang="en-US" b="0" dirty="0" smtClean="0"/>
              <a:t>b) </a:t>
            </a:r>
            <a:r>
              <a:rPr lang="en-US" dirty="0" smtClean="0">
                <a:latin typeface="Bookman Old Style" panose="02050604050505020204" pitchFamily="18" charset="0"/>
              </a:rPr>
              <a:t>¬</a:t>
            </a:r>
            <a:r>
              <a:rPr lang="en-US" dirty="0" smtClean="0"/>
              <a:t>) </a:t>
            </a:r>
            <a:r>
              <a:rPr lang="en-US" b="0" dirty="0" smtClean="0"/>
              <a:t>eats(</a:t>
            </a:r>
            <a:r>
              <a:rPr lang="en-US" b="0" dirty="0" err="1" smtClean="0"/>
              <a:t>a,b</a:t>
            </a:r>
            <a:r>
              <a:rPr lang="en-US" b="0" dirty="0"/>
              <a:t>) ∨ </a:t>
            </a:r>
            <a:r>
              <a:rPr lang="en-US" b="0" dirty="0" smtClean="0"/>
              <a:t>killed(a</a:t>
            </a:r>
            <a:r>
              <a:rPr lang="en-US" b="0" dirty="0"/>
              <a:t>) </a:t>
            </a:r>
            <a:r>
              <a:rPr lang="en-US" b="0" dirty="0" smtClean="0"/>
              <a:t>∨ </a:t>
            </a:r>
            <a:r>
              <a:rPr lang="en-US" b="0" dirty="0"/>
              <a:t>food(b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d. </a:t>
            </a:r>
            <a:r>
              <a:rPr lang="en-US" b="0" dirty="0"/>
              <a:t>eats( Ajay, Peanuts) ∧ alive (Ajay)</a:t>
            </a:r>
          </a:p>
          <a:p>
            <a:pPr marL="0" indent="0">
              <a:buNone/>
            </a:pPr>
            <a:r>
              <a:rPr lang="en-US" b="0" dirty="0" smtClean="0"/>
              <a:t>e. </a:t>
            </a:r>
            <a:r>
              <a:rPr lang="en-US" b="0" dirty="0"/>
              <a:t>∀(x) </a:t>
            </a:r>
            <a:r>
              <a:rPr lang="en-US" b="0" dirty="0">
                <a:latin typeface="Bookman Old Style" panose="02050604050505020204" pitchFamily="18" charset="0"/>
              </a:rPr>
              <a:t>¬ </a:t>
            </a:r>
            <a:r>
              <a:rPr lang="en-US" b="0" dirty="0" smtClean="0">
                <a:latin typeface="Bookman Old Style" panose="02050604050505020204" pitchFamily="18" charset="0"/>
              </a:rPr>
              <a:t>eats(</a:t>
            </a:r>
            <a:r>
              <a:rPr lang="en-US" b="0" dirty="0" err="1" smtClean="0">
                <a:latin typeface="Bookman Old Style" panose="02050604050505020204" pitchFamily="18" charset="0"/>
              </a:rPr>
              <a:t>Ajay,x</a:t>
            </a:r>
            <a:r>
              <a:rPr lang="en-US" b="0" dirty="0">
                <a:latin typeface="Bookman Old Style" panose="02050604050505020204" pitchFamily="18" charset="0"/>
              </a:rPr>
              <a:t>) </a:t>
            </a:r>
            <a:r>
              <a:rPr lang="en-US" b="0" dirty="0"/>
              <a:t>∨ eats(</a:t>
            </a:r>
            <a:r>
              <a:rPr lang="en-US" b="0" dirty="0" err="1"/>
              <a:t>Rita,x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f. </a:t>
            </a:r>
            <a:r>
              <a:rPr lang="en-US" b="0" dirty="0"/>
              <a:t>∀(x) </a:t>
            </a:r>
            <a:r>
              <a:rPr lang="en-US" b="0" dirty="0">
                <a:latin typeface="Bookman Old Style" panose="02050604050505020204" pitchFamily="18" charset="0"/>
              </a:rPr>
              <a:t>¬ [¬ killed(x) ] </a:t>
            </a:r>
            <a:r>
              <a:rPr lang="en-US" b="0" dirty="0"/>
              <a:t>∨ alive(x)</a:t>
            </a:r>
          </a:p>
          <a:p>
            <a:pPr marL="0" indent="0">
              <a:buNone/>
            </a:pPr>
            <a:r>
              <a:rPr lang="en-US" b="0" dirty="0" smtClean="0"/>
              <a:t>g. </a:t>
            </a:r>
            <a:r>
              <a:rPr lang="en-US" b="0" dirty="0"/>
              <a:t>∀(x) </a:t>
            </a:r>
            <a:r>
              <a:rPr lang="en-US" b="0" dirty="0">
                <a:latin typeface="Bookman Old Style" panose="02050604050505020204" pitchFamily="18" charset="0"/>
              </a:rPr>
              <a:t>¬ alive(x) </a:t>
            </a:r>
            <a:r>
              <a:rPr lang="en-US" b="0" dirty="0"/>
              <a:t>∨ </a:t>
            </a:r>
            <a:r>
              <a:rPr lang="en-US" b="0" dirty="0">
                <a:latin typeface="Bookman Old Style" panose="02050604050505020204" pitchFamily="18" charset="0"/>
              </a:rPr>
              <a:t>¬ killed(x</a:t>
            </a:r>
            <a:r>
              <a:rPr lang="en-US" b="0" dirty="0" smtClean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h. </a:t>
            </a:r>
            <a:r>
              <a:rPr lang="en-US" b="0" dirty="0">
                <a:latin typeface="Bookman Old Style" panose="02050604050505020204" pitchFamily="18" charset="0"/>
              </a:rPr>
              <a:t>likes(Ravi, Peanuts)</a:t>
            </a:r>
            <a:endParaRPr lang="en-US" dirty="0"/>
          </a:p>
          <a:p>
            <a:pPr marL="0" indent="0">
              <a:buNone/>
            </a:pPr>
            <a:endParaRPr lang="en-US" b="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 smtClean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48560" y="3830760"/>
              <a:ext cx="125280" cy="420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200" y="3821400"/>
                <a:ext cx="14400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0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9826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iii) Rename variables or standardize variables</a:t>
            </a:r>
          </a:p>
          <a:p>
            <a:pPr marL="0" indent="0">
              <a:buNone/>
            </a:pPr>
            <a:r>
              <a:rPr lang="en-US" b="0" dirty="0"/>
              <a:t>a. ∀(x) </a:t>
            </a:r>
            <a:r>
              <a:rPr lang="en-US" b="0" dirty="0">
                <a:latin typeface="Bookman Old Style" panose="02050604050505020204" pitchFamily="18" charset="0"/>
              </a:rPr>
              <a:t>¬ food(x) </a:t>
            </a:r>
            <a:r>
              <a:rPr lang="en-US" b="0" dirty="0"/>
              <a:t>∨ likes (</a:t>
            </a:r>
            <a:r>
              <a:rPr lang="en-US" b="0" dirty="0" err="1"/>
              <a:t>Ravi,x</a:t>
            </a:r>
            <a:r>
              <a:rPr lang="en-US" b="0" dirty="0"/>
              <a:t>)</a:t>
            </a:r>
          </a:p>
          <a:p>
            <a:pPr marL="0" indent="0">
              <a:buNone/>
            </a:pPr>
            <a:r>
              <a:rPr lang="en-US" b="0" dirty="0"/>
              <a:t>b. food(Apple) ∧ food(chicken)</a:t>
            </a:r>
          </a:p>
          <a:p>
            <a:pPr marL="0" indent="0">
              <a:buNone/>
            </a:pPr>
            <a:r>
              <a:rPr lang="en-US" b="0" dirty="0"/>
              <a:t>c. ∀(a) : ∀ (b) </a:t>
            </a:r>
            <a:r>
              <a:rPr lang="en-US" dirty="0" smtClean="0">
                <a:latin typeface="Bookman Old Style" panose="02050604050505020204" pitchFamily="18" charset="0"/>
              </a:rPr>
              <a:t>¬</a:t>
            </a:r>
            <a:r>
              <a:rPr lang="en-US" dirty="0"/>
              <a:t> </a:t>
            </a:r>
            <a:r>
              <a:rPr lang="en-US" b="0" dirty="0" smtClean="0"/>
              <a:t>eats(</a:t>
            </a:r>
            <a:r>
              <a:rPr lang="en-US" b="0" dirty="0" err="1" smtClean="0"/>
              <a:t>a,b</a:t>
            </a:r>
            <a:r>
              <a:rPr lang="en-US" b="0" dirty="0"/>
              <a:t>) ∨ killed(a) ∨ food(b)</a:t>
            </a:r>
          </a:p>
          <a:p>
            <a:pPr marL="0" indent="0">
              <a:buNone/>
            </a:pPr>
            <a:r>
              <a:rPr lang="en-US" b="0" dirty="0"/>
              <a:t>d. eats( Ajay, Peanuts) ∧ alive (Ajay)</a:t>
            </a:r>
          </a:p>
          <a:p>
            <a:pPr marL="0" indent="0">
              <a:buNone/>
            </a:pPr>
            <a:r>
              <a:rPr lang="en-US" b="0" dirty="0"/>
              <a:t>e. ∀</a:t>
            </a:r>
            <a:r>
              <a:rPr lang="en-US" b="0" dirty="0" smtClean="0"/>
              <a:t>(w) </a:t>
            </a:r>
            <a:r>
              <a:rPr lang="en-US" b="0" dirty="0">
                <a:latin typeface="Bookman Old Style" panose="02050604050505020204" pitchFamily="18" charset="0"/>
              </a:rPr>
              <a:t>¬ </a:t>
            </a:r>
            <a:r>
              <a:rPr lang="en-US" b="0" dirty="0" smtClean="0">
                <a:latin typeface="Bookman Old Style" panose="02050604050505020204" pitchFamily="18" charset="0"/>
              </a:rPr>
              <a:t>eats(</a:t>
            </a:r>
            <a:r>
              <a:rPr lang="en-US" b="0" dirty="0" err="1" smtClean="0">
                <a:latin typeface="Bookman Old Style" panose="02050604050505020204" pitchFamily="18" charset="0"/>
              </a:rPr>
              <a:t>Ajay,w</a:t>
            </a:r>
            <a:r>
              <a:rPr lang="en-US" b="0" dirty="0" smtClean="0">
                <a:latin typeface="Bookman Old Style" panose="02050604050505020204" pitchFamily="18" charset="0"/>
              </a:rPr>
              <a:t>) </a:t>
            </a:r>
            <a:r>
              <a:rPr lang="en-US" b="0" dirty="0"/>
              <a:t>∨ </a:t>
            </a:r>
            <a:r>
              <a:rPr lang="en-US" b="0" dirty="0" smtClean="0"/>
              <a:t>eats(</a:t>
            </a:r>
            <a:r>
              <a:rPr lang="en-US" b="0" dirty="0" err="1" smtClean="0"/>
              <a:t>Rita,w</a:t>
            </a:r>
            <a:r>
              <a:rPr lang="en-US" b="0" dirty="0" smtClean="0"/>
              <a:t>)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f. ∀</a:t>
            </a:r>
            <a:r>
              <a:rPr lang="en-US" b="0" dirty="0" smtClean="0"/>
              <a:t>(g) </a:t>
            </a:r>
            <a:r>
              <a:rPr lang="en-US" b="0" dirty="0">
                <a:latin typeface="Bookman Old Style" panose="02050604050505020204" pitchFamily="18" charset="0"/>
              </a:rPr>
              <a:t>¬ [¬ </a:t>
            </a:r>
            <a:r>
              <a:rPr lang="en-US" b="0" dirty="0" smtClean="0">
                <a:latin typeface="Bookman Old Style" panose="02050604050505020204" pitchFamily="18" charset="0"/>
              </a:rPr>
              <a:t>killed(g) </a:t>
            </a:r>
            <a:r>
              <a:rPr lang="en-US" b="0" dirty="0">
                <a:latin typeface="Bookman Old Style" panose="02050604050505020204" pitchFamily="18" charset="0"/>
              </a:rPr>
              <a:t>] </a:t>
            </a:r>
            <a:r>
              <a:rPr lang="en-US" b="0" dirty="0"/>
              <a:t>∨ </a:t>
            </a:r>
            <a:r>
              <a:rPr lang="en-US" b="0" dirty="0" smtClean="0"/>
              <a:t>alive(g)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g. ∀</a:t>
            </a:r>
            <a:r>
              <a:rPr lang="en-US" b="0" dirty="0" smtClean="0"/>
              <a:t>(k) </a:t>
            </a:r>
            <a:r>
              <a:rPr lang="en-US" b="0" dirty="0">
                <a:latin typeface="Bookman Old Style" panose="02050604050505020204" pitchFamily="18" charset="0"/>
              </a:rPr>
              <a:t>¬ </a:t>
            </a:r>
            <a:r>
              <a:rPr lang="en-US" b="0" dirty="0" smtClean="0">
                <a:latin typeface="Bookman Old Style" panose="02050604050505020204" pitchFamily="18" charset="0"/>
              </a:rPr>
              <a:t>alive(k) </a:t>
            </a:r>
            <a:r>
              <a:rPr lang="en-US" b="0" dirty="0"/>
              <a:t>∨ </a:t>
            </a:r>
            <a:r>
              <a:rPr lang="en-US" b="0" dirty="0">
                <a:latin typeface="Bookman Old Style" panose="02050604050505020204" pitchFamily="18" charset="0"/>
              </a:rPr>
              <a:t>¬ </a:t>
            </a:r>
            <a:r>
              <a:rPr lang="en-US" b="0" dirty="0" smtClean="0">
                <a:latin typeface="Bookman Old Style" panose="02050604050505020204" pitchFamily="18" charset="0"/>
              </a:rPr>
              <a:t>killed(k)</a:t>
            </a:r>
            <a:endParaRPr lang="en-US" b="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0" dirty="0">
                <a:latin typeface="Bookman Old Style" panose="02050604050505020204" pitchFamily="18" charset="0"/>
              </a:rPr>
              <a:t>h. likes(Ravi, Peanuts)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33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iv) Eliminate existential instantiation quantifier by elimination.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 smtClean="0"/>
              <a:t>In this step, we will eliminate existential quantifier, and this process is known as </a:t>
            </a:r>
            <a:r>
              <a:rPr lang="en-US" b="0" dirty="0" err="1" smtClean="0"/>
              <a:t>Skolemization</a:t>
            </a:r>
            <a:r>
              <a:rPr lang="en-US" b="0" dirty="0" smtClean="0"/>
              <a:t>. </a:t>
            </a:r>
          </a:p>
          <a:p>
            <a:pPr marL="0" indent="0">
              <a:buNone/>
            </a:pPr>
            <a:r>
              <a:rPr lang="en-US" b="0" dirty="0" smtClean="0"/>
              <a:t>example: </a:t>
            </a:r>
            <a:r>
              <a:rPr lang="en-US" b="0" dirty="0"/>
              <a:t>	 </a:t>
            </a:r>
            <a:r>
              <a:rPr lang="en-US" b="0" dirty="0" smtClean="0"/>
              <a:t>∃y: President(y) 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since y is independent, we can replace it with any name, so  it becomes </a:t>
            </a:r>
            <a:r>
              <a:rPr lang="en-US" dirty="0" smtClean="0"/>
              <a:t>President(</a:t>
            </a:r>
            <a:r>
              <a:rPr lang="en-US" dirty="0" err="1" smtClean="0"/>
              <a:t>Lipika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b="0" dirty="0" smtClean="0"/>
              <a:t>∀x:</a:t>
            </a:r>
            <a:r>
              <a:rPr lang="en-US" b="0" dirty="0"/>
              <a:t> ∃</a:t>
            </a:r>
            <a:r>
              <a:rPr lang="en-US" b="0" dirty="0" smtClean="0"/>
              <a:t>y: </a:t>
            </a:r>
            <a:r>
              <a:rPr lang="en-US" b="0" dirty="0" err="1" smtClean="0"/>
              <a:t>father_of</a:t>
            </a:r>
            <a:r>
              <a:rPr lang="en-US" b="0" dirty="0" smtClean="0"/>
              <a:t>(</a:t>
            </a:r>
            <a:r>
              <a:rPr lang="en-US" b="0" dirty="0" err="1" smtClean="0"/>
              <a:t>x,y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since y is dependent on ‘x’, so we replace ‘y’ by S(x). Thus it becomes </a:t>
            </a:r>
            <a:r>
              <a:rPr lang="en-US" b="0" dirty="0"/>
              <a:t>∀x: ∃y: </a:t>
            </a:r>
            <a:r>
              <a:rPr lang="en-US" b="0" dirty="0" err="1" smtClean="0"/>
              <a:t>father_of</a:t>
            </a:r>
            <a:r>
              <a:rPr lang="en-US" b="0" dirty="0" smtClean="0"/>
              <a:t>(</a:t>
            </a:r>
            <a:r>
              <a:rPr lang="en-US" b="0" dirty="0" err="1" smtClean="0"/>
              <a:t>x,S</a:t>
            </a:r>
            <a:r>
              <a:rPr lang="en-US" b="0" dirty="0" smtClean="0"/>
              <a:t>(x))</a:t>
            </a: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	In this example, there is no existential quantifier so all the statements will remain same in this step.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745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3700"/>
            <a:ext cx="7848600" cy="66462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v) Drop Universal quantifiers.</a:t>
            </a:r>
          </a:p>
          <a:p>
            <a:pPr marL="0" indent="0">
              <a:buNone/>
            </a:pPr>
            <a:r>
              <a:rPr lang="en-US" b="0" dirty="0"/>
              <a:t>In this step let us drop all universal quantifier since all the statements are not </a:t>
            </a:r>
            <a:r>
              <a:rPr lang="en-US" b="0" dirty="0" err="1"/>
              <a:t>implicity</a:t>
            </a:r>
            <a:r>
              <a:rPr lang="en-US" b="0" dirty="0"/>
              <a:t> quantified so we don’t need it</a:t>
            </a:r>
            <a:r>
              <a:rPr lang="en-US" b="0" dirty="0" smtClean="0"/>
              <a:t>.</a:t>
            </a:r>
          </a:p>
          <a:p>
            <a:pPr marL="0" indent="0">
              <a:buNone/>
            </a:pPr>
            <a:r>
              <a:rPr lang="en-US" b="0" dirty="0" smtClean="0"/>
              <a:t>a. </a:t>
            </a:r>
            <a:r>
              <a:rPr lang="en-US" b="0" dirty="0" smtClean="0">
                <a:latin typeface="Bookman Old Style" panose="02050604050505020204" pitchFamily="18" charset="0"/>
              </a:rPr>
              <a:t>¬ </a:t>
            </a:r>
            <a:r>
              <a:rPr lang="en-US" b="0" dirty="0">
                <a:latin typeface="Bookman Old Style" panose="02050604050505020204" pitchFamily="18" charset="0"/>
              </a:rPr>
              <a:t>food(x) </a:t>
            </a:r>
            <a:r>
              <a:rPr lang="en-US" b="0" dirty="0"/>
              <a:t>∨ likes (</a:t>
            </a:r>
            <a:r>
              <a:rPr lang="en-US" b="0" dirty="0" err="1" smtClean="0"/>
              <a:t>Ravi,x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b. food(Apple) ∧ food(chicken)</a:t>
            </a:r>
          </a:p>
          <a:p>
            <a:pPr marL="0" indent="0">
              <a:buNone/>
            </a:pPr>
            <a:r>
              <a:rPr lang="en-US" b="0" dirty="0" smtClean="0"/>
              <a:t>c</a:t>
            </a:r>
            <a:r>
              <a:rPr lang="en-US" b="0" dirty="0"/>
              <a:t>. </a:t>
            </a:r>
            <a:r>
              <a:rPr lang="en-US" b="0" dirty="0" smtClean="0"/>
              <a:t> </a:t>
            </a:r>
            <a:r>
              <a:rPr lang="en-US" dirty="0">
                <a:latin typeface="Bookman Old Style" panose="02050604050505020204" pitchFamily="18" charset="0"/>
              </a:rPr>
              <a:t>¬</a:t>
            </a:r>
            <a:r>
              <a:rPr lang="en-US" dirty="0"/>
              <a:t> </a:t>
            </a:r>
            <a:r>
              <a:rPr lang="en-US" b="0" dirty="0"/>
              <a:t>eats(</a:t>
            </a:r>
            <a:r>
              <a:rPr lang="en-US" b="0" dirty="0" err="1"/>
              <a:t>a,b</a:t>
            </a:r>
            <a:r>
              <a:rPr lang="en-US" b="0" dirty="0"/>
              <a:t>) ∨ killed(a) ∨ food(b)</a:t>
            </a:r>
          </a:p>
          <a:p>
            <a:pPr marL="0" indent="0">
              <a:buNone/>
            </a:pPr>
            <a:r>
              <a:rPr lang="en-US" b="0" dirty="0"/>
              <a:t>d. eats( Ajay, Peanuts) ∧ alive (Ajay)</a:t>
            </a:r>
          </a:p>
          <a:p>
            <a:pPr marL="0" indent="0">
              <a:buNone/>
            </a:pPr>
            <a:r>
              <a:rPr lang="en-US" b="0" dirty="0"/>
              <a:t>e. </a:t>
            </a:r>
            <a:r>
              <a:rPr lang="en-US" b="0" dirty="0" smtClean="0"/>
              <a:t> </a:t>
            </a:r>
            <a:r>
              <a:rPr lang="en-US" b="0" dirty="0">
                <a:latin typeface="Bookman Old Style" panose="02050604050505020204" pitchFamily="18" charset="0"/>
              </a:rPr>
              <a:t>¬ eats(</a:t>
            </a:r>
            <a:r>
              <a:rPr lang="en-US" b="0" dirty="0" err="1">
                <a:latin typeface="Bookman Old Style" panose="02050604050505020204" pitchFamily="18" charset="0"/>
              </a:rPr>
              <a:t>Ajay,w</a:t>
            </a:r>
            <a:r>
              <a:rPr lang="en-US" b="0" dirty="0">
                <a:latin typeface="Bookman Old Style" panose="02050604050505020204" pitchFamily="18" charset="0"/>
              </a:rPr>
              <a:t>) </a:t>
            </a:r>
            <a:r>
              <a:rPr lang="en-US" b="0" dirty="0"/>
              <a:t>∨ eats(</a:t>
            </a:r>
            <a:r>
              <a:rPr lang="en-US" b="0" dirty="0" err="1"/>
              <a:t>Rita,w</a:t>
            </a:r>
            <a:r>
              <a:rPr lang="en-US" b="0" dirty="0"/>
              <a:t>)</a:t>
            </a:r>
          </a:p>
          <a:p>
            <a:pPr marL="0" indent="0">
              <a:buNone/>
            </a:pPr>
            <a:r>
              <a:rPr lang="en-US" b="0" dirty="0"/>
              <a:t>f. </a:t>
            </a:r>
            <a:r>
              <a:rPr lang="en-US" b="0" dirty="0" smtClean="0"/>
              <a:t> </a:t>
            </a:r>
            <a:r>
              <a:rPr lang="en-US" b="0" dirty="0">
                <a:latin typeface="Bookman Old Style" panose="02050604050505020204" pitchFamily="18" charset="0"/>
              </a:rPr>
              <a:t>¬ [¬ killed(g) ] </a:t>
            </a:r>
            <a:r>
              <a:rPr lang="en-US" b="0" dirty="0"/>
              <a:t>∨ alive(g)</a:t>
            </a:r>
          </a:p>
          <a:p>
            <a:pPr marL="0" indent="0">
              <a:buNone/>
            </a:pPr>
            <a:r>
              <a:rPr lang="en-US" b="0" dirty="0" smtClean="0"/>
              <a:t>g. </a:t>
            </a:r>
            <a:r>
              <a:rPr lang="en-US" b="0" dirty="0" smtClean="0">
                <a:latin typeface="Bookman Old Style" panose="02050604050505020204" pitchFamily="18" charset="0"/>
              </a:rPr>
              <a:t>¬ </a:t>
            </a:r>
            <a:r>
              <a:rPr lang="en-US" b="0" dirty="0">
                <a:latin typeface="Bookman Old Style" panose="02050604050505020204" pitchFamily="18" charset="0"/>
              </a:rPr>
              <a:t>alive(k) </a:t>
            </a:r>
            <a:r>
              <a:rPr lang="en-US" b="0" dirty="0"/>
              <a:t>∨ </a:t>
            </a:r>
            <a:r>
              <a:rPr lang="en-US" b="0" dirty="0">
                <a:latin typeface="Bookman Old Style" panose="02050604050505020204" pitchFamily="18" charset="0"/>
              </a:rPr>
              <a:t>¬ killed(k)</a:t>
            </a:r>
          </a:p>
          <a:p>
            <a:pPr marL="0" indent="0">
              <a:buNone/>
            </a:pPr>
            <a:r>
              <a:rPr lang="en-US" b="0" dirty="0">
                <a:latin typeface="Bookman Old Style" panose="02050604050505020204" pitchFamily="18" charset="0"/>
              </a:rPr>
              <a:t>h. likes(Ravi, Peanuts)</a:t>
            </a:r>
            <a:endParaRPr lang="en-US" dirty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070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2588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v) Eliminate </a:t>
            </a:r>
            <a:r>
              <a:rPr lang="en-US" dirty="0"/>
              <a:t>AND ‘</a:t>
            </a:r>
            <a:r>
              <a:rPr lang="en-US" b="0" dirty="0"/>
              <a:t>∧ ‘</a:t>
            </a:r>
          </a:p>
          <a:p>
            <a:pPr marL="0" indent="0">
              <a:buNone/>
            </a:pPr>
            <a:r>
              <a:rPr lang="en-US" b="0" dirty="0"/>
              <a:t>To eliminate ‘∧’  break the clause </a:t>
            </a:r>
            <a:r>
              <a:rPr lang="en-US" b="0" dirty="0" smtClean="0"/>
              <a:t>into two.</a:t>
            </a:r>
          </a:p>
          <a:p>
            <a:pPr marL="0" indent="0">
              <a:buNone/>
            </a:pPr>
            <a:r>
              <a:rPr lang="en-US" b="0" dirty="0" smtClean="0"/>
              <a:t>If you cannot break the clause, distribute the OR and then break the </a:t>
            </a:r>
            <a:r>
              <a:rPr lang="en-US" b="0" dirty="0" err="1" smtClean="0"/>
              <a:t>clasue</a:t>
            </a:r>
            <a:endParaRPr lang="en-US" dirty="0"/>
          </a:p>
          <a:p>
            <a:pPr marL="0" indent="0">
              <a:buNone/>
            </a:pPr>
            <a:r>
              <a:rPr lang="en-US" b="0" dirty="0" smtClean="0"/>
              <a:t>a. </a:t>
            </a:r>
            <a:r>
              <a:rPr lang="en-US" b="0" dirty="0" smtClean="0">
                <a:latin typeface="Bookman Old Style" panose="02050604050505020204" pitchFamily="18" charset="0"/>
              </a:rPr>
              <a:t>¬ food(x) </a:t>
            </a:r>
            <a:r>
              <a:rPr lang="en-US" b="0" dirty="0" smtClean="0"/>
              <a:t>∨ likes (</a:t>
            </a:r>
            <a:r>
              <a:rPr lang="en-US" b="0" dirty="0" err="1" smtClean="0"/>
              <a:t>Ravi,x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b. food(Apple) </a:t>
            </a:r>
          </a:p>
          <a:p>
            <a:pPr marL="0" indent="0">
              <a:buNone/>
            </a:pPr>
            <a:r>
              <a:rPr lang="en-US" b="0" dirty="0" smtClean="0"/>
              <a:t>c. food(chicken)</a:t>
            </a:r>
          </a:p>
          <a:p>
            <a:pPr marL="0" indent="0">
              <a:buNone/>
            </a:pPr>
            <a:r>
              <a:rPr lang="en-US" b="0" dirty="0" smtClean="0"/>
              <a:t>d.. </a:t>
            </a:r>
            <a:r>
              <a:rPr lang="en-US" dirty="0" smtClean="0">
                <a:latin typeface="Bookman Old Style" panose="02050604050505020204" pitchFamily="18" charset="0"/>
              </a:rPr>
              <a:t>¬</a:t>
            </a:r>
            <a:r>
              <a:rPr lang="en-US" dirty="0" smtClean="0"/>
              <a:t> </a:t>
            </a:r>
            <a:r>
              <a:rPr lang="en-US" b="0" dirty="0" smtClean="0"/>
              <a:t>eats(</a:t>
            </a:r>
            <a:r>
              <a:rPr lang="en-US" b="0" dirty="0" err="1" smtClean="0"/>
              <a:t>a,b</a:t>
            </a:r>
            <a:r>
              <a:rPr lang="en-US" b="0" dirty="0" smtClean="0"/>
              <a:t>) ∨ killed(a) ∨ food(b)</a:t>
            </a:r>
          </a:p>
          <a:p>
            <a:pPr marL="0" indent="0">
              <a:buNone/>
            </a:pPr>
            <a:r>
              <a:rPr lang="en-US" b="0" dirty="0" smtClean="0"/>
              <a:t>e. eats( Ajay, Peanuts) </a:t>
            </a:r>
          </a:p>
          <a:p>
            <a:pPr marL="0" indent="0">
              <a:buNone/>
            </a:pPr>
            <a:r>
              <a:rPr lang="en-US" b="0" dirty="0" smtClean="0"/>
              <a:t>f. alive (Ajay)</a:t>
            </a:r>
          </a:p>
          <a:p>
            <a:pPr marL="0" indent="0"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3296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2397323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g. </a:t>
            </a:r>
            <a:r>
              <a:rPr lang="en-US" b="0" dirty="0">
                <a:latin typeface="Bookman Old Style" panose="02050604050505020204" pitchFamily="18" charset="0"/>
              </a:rPr>
              <a:t>¬ eats(</a:t>
            </a:r>
            <a:r>
              <a:rPr lang="en-US" b="0" dirty="0" err="1">
                <a:latin typeface="Bookman Old Style" panose="02050604050505020204" pitchFamily="18" charset="0"/>
              </a:rPr>
              <a:t>Ajay,w</a:t>
            </a:r>
            <a:r>
              <a:rPr lang="en-US" b="0" dirty="0">
                <a:latin typeface="Bookman Old Style" panose="02050604050505020204" pitchFamily="18" charset="0"/>
              </a:rPr>
              <a:t>) </a:t>
            </a:r>
            <a:r>
              <a:rPr lang="en-US" b="0" dirty="0"/>
              <a:t>∨ eats(</a:t>
            </a:r>
            <a:r>
              <a:rPr lang="en-US" b="0" dirty="0" err="1"/>
              <a:t>Rita,w</a:t>
            </a:r>
            <a:r>
              <a:rPr lang="en-US" b="0" dirty="0"/>
              <a:t>)</a:t>
            </a:r>
          </a:p>
          <a:p>
            <a:pPr marL="0" indent="0">
              <a:buNone/>
            </a:pPr>
            <a:r>
              <a:rPr lang="en-US" b="0" dirty="0"/>
              <a:t>f. </a:t>
            </a:r>
            <a:r>
              <a:rPr lang="en-US" b="0" dirty="0" smtClean="0">
                <a:latin typeface="Bookman Old Style" panose="02050604050505020204" pitchFamily="18" charset="0"/>
              </a:rPr>
              <a:t> </a:t>
            </a:r>
            <a:r>
              <a:rPr lang="en-US" b="0" dirty="0">
                <a:latin typeface="Bookman Old Style" panose="02050604050505020204" pitchFamily="18" charset="0"/>
              </a:rPr>
              <a:t>killed(g) </a:t>
            </a:r>
            <a:r>
              <a:rPr lang="en-US" b="0" dirty="0" smtClean="0">
                <a:latin typeface="Bookman Old Style" panose="02050604050505020204" pitchFamily="18" charset="0"/>
              </a:rPr>
              <a:t> </a:t>
            </a:r>
            <a:r>
              <a:rPr lang="en-US" b="0" dirty="0"/>
              <a:t>∨ alive(g)</a:t>
            </a:r>
          </a:p>
          <a:p>
            <a:pPr marL="0" indent="0">
              <a:buNone/>
            </a:pPr>
            <a:r>
              <a:rPr lang="en-US" b="0" dirty="0"/>
              <a:t>g. </a:t>
            </a:r>
            <a:r>
              <a:rPr lang="en-US" b="0" dirty="0" smtClean="0"/>
              <a:t> </a:t>
            </a:r>
            <a:r>
              <a:rPr lang="en-US" b="0" dirty="0" smtClean="0">
                <a:latin typeface="Bookman Old Style" panose="02050604050505020204" pitchFamily="18" charset="0"/>
              </a:rPr>
              <a:t>¬ </a:t>
            </a:r>
            <a:r>
              <a:rPr lang="en-US" b="0" dirty="0">
                <a:latin typeface="Bookman Old Style" panose="02050604050505020204" pitchFamily="18" charset="0"/>
              </a:rPr>
              <a:t>alive(k) </a:t>
            </a:r>
            <a:r>
              <a:rPr lang="en-US" b="0" dirty="0"/>
              <a:t>∨ </a:t>
            </a:r>
            <a:r>
              <a:rPr lang="en-US" b="0" dirty="0">
                <a:latin typeface="Bookman Old Style" panose="02050604050505020204" pitchFamily="18" charset="0"/>
              </a:rPr>
              <a:t>¬ killed(k)</a:t>
            </a:r>
          </a:p>
          <a:p>
            <a:pPr marL="0" indent="0">
              <a:buNone/>
            </a:pPr>
            <a:r>
              <a:rPr lang="en-US" b="0" dirty="0">
                <a:latin typeface="Bookman Old Style" panose="02050604050505020204" pitchFamily="18" charset="0"/>
              </a:rPr>
              <a:t>h. likes(Ravi, Peanuts)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879489"/>
          </a:xfrm>
        </p:spPr>
        <p:txBody>
          <a:bodyPr/>
          <a:lstStyle/>
          <a:p>
            <a:r>
              <a:rPr lang="en-US" dirty="0"/>
              <a:t>Step 3:</a:t>
            </a:r>
            <a:r>
              <a:rPr lang="en-US" b="0" dirty="0"/>
              <a:t> Negate the statement to be proved.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		¬ </a:t>
            </a:r>
            <a:r>
              <a:rPr lang="en-US" b="0" dirty="0">
                <a:latin typeface="Bookman Old Style" panose="02050604050505020204" pitchFamily="18" charset="0"/>
              </a:rPr>
              <a:t>likes( Ravi, Peanuts)</a:t>
            </a:r>
            <a:endParaRPr lang="en-US" b="0" dirty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1418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304800" y="1578765"/>
            <a:ext cx="8458200" cy="2008755"/>
          </a:xfrm>
        </p:spPr>
        <p:txBody>
          <a:bodyPr/>
          <a:lstStyle/>
          <a:p>
            <a:pPr>
              <a:buFontTx/>
              <a:buNone/>
            </a:pPr>
            <a:endParaRPr lang="en-IN" dirty="0" smtClean="0"/>
          </a:p>
          <a:p>
            <a:pPr algn="ctr">
              <a:buFontTx/>
              <a:buNone/>
            </a:pPr>
            <a:r>
              <a:rPr lang="en-IN" sz="5400" dirty="0" smtClean="0"/>
              <a:t>The Resolution Principle</a:t>
            </a:r>
          </a:p>
          <a:p>
            <a:pPr algn="ctr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3254096" cy="372603"/>
          </a:xfrm>
        </p:spPr>
        <p:txBody>
          <a:bodyPr/>
          <a:lstStyle/>
          <a:p>
            <a:r>
              <a:rPr lang="en-US" dirty="0" smtClean="0"/>
              <a:t>Resolution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572808"/>
          </a:xfrm>
        </p:spPr>
        <p:txBody>
          <a:bodyPr/>
          <a:lstStyle/>
          <a:p>
            <a:r>
              <a:rPr lang="en-US" b="0" dirty="0" smtClean="0"/>
              <a:t>Algorithm</a:t>
            </a:r>
          </a:p>
          <a:p>
            <a:pPr marL="0" indent="0">
              <a:buNone/>
            </a:pPr>
            <a:r>
              <a:rPr lang="en-US" b="0" dirty="0" smtClean="0"/>
              <a:t>Function PL-RESOLUTION(KB, @returns true or false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inputs: KB, the knowledge base, group 				sentences/facts in propositional logic @, 		the query, a sentence in propositional logic</a:t>
            </a:r>
          </a:p>
          <a:p>
            <a:pPr marL="0" indent="0">
              <a:buNone/>
            </a:pPr>
            <a:r>
              <a:rPr lang="en-US" b="0" dirty="0" smtClean="0"/>
              <a:t>clauses  	 the set of </a:t>
            </a:r>
            <a:r>
              <a:rPr lang="en-US" b="0" dirty="0" err="1" smtClean="0"/>
              <a:t>clausses</a:t>
            </a:r>
            <a:r>
              <a:rPr lang="en-US" b="0" dirty="0" smtClean="0"/>
              <a:t> in the CNF 				representation of KB ^ @</a:t>
            </a:r>
          </a:p>
          <a:p>
            <a:pPr marL="0" indent="0">
              <a:buNone/>
            </a:pPr>
            <a:r>
              <a:rPr lang="en-US" b="0" dirty="0" smtClean="0"/>
              <a:t>New 		 { }</a:t>
            </a:r>
          </a:p>
          <a:p>
            <a:pPr marL="0" indent="0">
              <a:buNone/>
            </a:pPr>
            <a:r>
              <a:rPr lang="en-US" b="0" dirty="0" smtClean="0"/>
              <a:t>loop do</a:t>
            </a:r>
          </a:p>
          <a:p>
            <a:pPr marL="0" indent="0">
              <a:buNone/>
            </a:pPr>
            <a:r>
              <a:rPr lang="en-US" b="0" dirty="0" smtClean="0"/>
              <a:t>	for each Ci, </a:t>
            </a:r>
            <a:r>
              <a:rPr lang="en-US" b="0" dirty="0" err="1" smtClean="0"/>
              <a:t>Cj</a:t>
            </a:r>
            <a:r>
              <a:rPr lang="en-US" b="0" dirty="0" smtClean="0"/>
              <a:t> in clauses do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</a:t>
            </a:r>
            <a:r>
              <a:rPr lang="en-US" b="0" dirty="0" err="1" smtClean="0"/>
              <a:t>resolvents</a:t>
            </a:r>
            <a:r>
              <a:rPr lang="en-US" b="0" dirty="0" smtClean="0"/>
              <a:t>         PL-RESOLVE(</a:t>
            </a:r>
            <a:r>
              <a:rPr lang="en-US" b="0" dirty="0" err="1" smtClean="0"/>
              <a:t>Ci,Cj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if </a:t>
            </a:r>
            <a:r>
              <a:rPr lang="en-US" b="0" dirty="0" err="1" smtClean="0"/>
              <a:t>resolvents</a:t>
            </a:r>
            <a:r>
              <a:rPr lang="en-US" b="0" dirty="0" smtClean="0"/>
              <a:t> contains the empty clause the 				return true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828800" y="3352800"/>
            <a:ext cx="685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00200" y="4114800"/>
            <a:ext cx="9144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191000" y="57150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82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3624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0" dirty="0"/>
              <a:t>new         </a:t>
            </a:r>
            <a:r>
              <a:rPr lang="en-US" b="0" dirty="0" err="1"/>
              <a:t>new</a:t>
            </a:r>
            <a:r>
              <a:rPr lang="en-US" b="0" dirty="0"/>
              <a:t> union </a:t>
            </a:r>
            <a:r>
              <a:rPr lang="en-US" b="0" dirty="0" err="1"/>
              <a:t>resolvents</a:t>
            </a: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	if new is a subset of clauses then return false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clauses     	clauses union true</a:t>
            </a:r>
            <a:endParaRPr lang="en-US" b="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352800" y="12954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819400" y="2286000"/>
            <a:ext cx="5334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830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80936"/>
            <a:ext cx="7848600" cy="606897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216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2979983" cy="372603"/>
          </a:xfrm>
        </p:spPr>
        <p:txBody>
          <a:bodyPr/>
          <a:lstStyle/>
          <a:p>
            <a:r>
              <a:rPr lang="en-US" dirty="0" smtClean="0"/>
              <a:t>What is resolution?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538678"/>
          </a:xfrm>
        </p:spPr>
        <p:txBody>
          <a:bodyPr/>
          <a:lstStyle/>
          <a:p>
            <a:r>
              <a:rPr lang="en-US" b="0" dirty="0" smtClean="0"/>
              <a:t>Resolution was invented by a Mathematician John Alan Robinson in the year 1965.</a:t>
            </a:r>
          </a:p>
          <a:p>
            <a:r>
              <a:rPr lang="en-US" b="0" dirty="0" smtClean="0"/>
              <a:t>It is a theorem proving technique that proceeds by building refutation proofs.</a:t>
            </a:r>
          </a:p>
          <a:p>
            <a:r>
              <a:rPr lang="en-US" b="0" dirty="0" smtClean="0"/>
              <a:t>It is used, if there are various statements are given, and we need to prove a conclusion of these statements.</a:t>
            </a:r>
          </a:p>
          <a:p>
            <a:r>
              <a:rPr lang="en-US" b="0" dirty="0" smtClean="0"/>
              <a:t>Unification is a key concept in proofs by resolutions.</a:t>
            </a:r>
          </a:p>
          <a:p>
            <a:r>
              <a:rPr lang="en-US" b="0" dirty="0" smtClean="0"/>
              <a:t>It is a single inference rule which can efficiently operate on the conjunctive normal form or clausal form</a:t>
            </a:r>
          </a:p>
          <a:p>
            <a:r>
              <a:rPr lang="en-US" b="0" dirty="0" smtClean="0"/>
              <a:t>One can perform Resolution from a Knowledge Base.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534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3100208" cy="372603"/>
          </a:xfrm>
        </p:spPr>
        <p:txBody>
          <a:bodyPr/>
          <a:lstStyle/>
          <a:p>
            <a:r>
              <a:rPr lang="en-US" dirty="0" smtClean="0"/>
              <a:t>Resolution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399357"/>
          </a:xfrm>
        </p:spPr>
        <p:txBody>
          <a:bodyPr/>
          <a:lstStyle/>
          <a:p>
            <a:r>
              <a:rPr lang="en-US" b="0" dirty="0" smtClean="0"/>
              <a:t>Resolution takes two clauses and produces a new clause containing all the literals of the two original clauses except the two complementary literals.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3135474" cy="372603"/>
          </a:xfrm>
        </p:spPr>
        <p:txBody>
          <a:bodyPr/>
          <a:lstStyle/>
          <a:p>
            <a:r>
              <a:rPr lang="en-US" dirty="0" smtClean="0"/>
              <a:t>Steps for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2433487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Step 1: Convert the given statements in </a:t>
            </a:r>
            <a:r>
              <a:rPr lang="en-US" b="0" dirty="0"/>
              <a:t>	</a:t>
            </a:r>
            <a:r>
              <a:rPr lang="en-US" b="0" dirty="0" smtClean="0"/>
              <a:t> 	  	 	  Predicate/Propositional Logic.</a:t>
            </a:r>
          </a:p>
          <a:p>
            <a:pPr marL="0" indent="0">
              <a:buNone/>
            </a:pPr>
            <a:r>
              <a:rPr lang="en-US" b="0" dirty="0" smtClean="0"/>
              <a:t>Step 2: Convert these statements into Conjunctive 	  	  Normal Form.</a:t>
            </a:r>
          </a:p>
          <a:p>
            <a:pPr marL="0" indent="0">
              <a:buNone/>
            </a:pPr>
            <a:r>
              <a:rPr lang="en-US" b="0" dirty="0" smtClean="0"/>
              <a:t>Step 3: Negate the Conclusion(Proof by Contradiction)</a:t>
            </a:r>
          </a:p>
          <a:p>
            <a:pPr marL="0" indent="0">
              <a:buNone/>
            </a:pPr>
            <a:r>
              <a:rPr lang="en-US" b="0" dirty="0" smtClean="0"/>
              <a:t>Step 4: Resolve using a Resolution Tree(Unification)</a:t>
            </a:r>
          </a:p>
        </p:txBody>
      </p:sp>
    </p:spTree>
    <p:extLst>
      <p:ext uri="{BB962C8B-B14F-4D97-AF65-F5344CB8AC3E}">
        <p14:creationId xmlns:p14="http://schemas.microsoft.com/office/powerpoint/2010/main" val="10015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3888885" cy="372603"/>
          </a:xfrm>
        </p:spPr>
        <p:txBody>
          <a:bodyPr/>
          <a:lstStyle/>
          <a:p>
            <a:r>
              <a:rPr lang="en-US" dirty="0" smtClean="0"/>
              <a:t>Conjunctive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6828536"/>
          </a:xfrm>
        </p:spPr>
        <p:txBody>
          <a:bodyPr/>
          <a:lstStyle/>
          <a:p>
            <a:r>
              <a:rPr lang="en-US" b="0" dirty="0" smtClean="0"/>
              <a:t>In propositional logic, the resolution method is applied only to those clauses which are disjunction of literals.</a:t>
            </a:r>
          </a:p>
          <a:p>
            <a:r>
              <a:rPr lang="en-US" b="0" dirty="0" smtClean="0"/>
              <a:t>The steps used to convert into CNF are:-</a:t>
            </a:r>
          </a:p>
          <a:p>
            <a:pPr lvl="1"/>
            <a:r>
              <a:rPr lang="en-US" b="0" dirty="0" smtClean="0"/>
              <a:t>Eliminate bi-directional implication by replacing </a:t>
            </a:r>
          </a:p>
          <a:p>
            <a:pPr marL="495300" lvl="1" indent="0">
              <a:buNone/>
            </a:pPr>
            <a:r>
              <a:rPr lang="en-US" b="0" dirty="0" smtClean="0"/>
              <a:t>	(A	 B) with (A	 B)	(B 	A)</a:t>
            </a:r>
          </a:p>
          <a:p>
            <a:pPr lvl="1"/>
            <a:r>
              <a:rPr lang="en-US" b="0" dirty="0" smtClean="0"/>
              <a:t>Eliminate implication replacing </a:t>
            </a:r>
          </a:p>
          <a:p>
            <a:pPr marL="4953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 (A	 B) with </a:t>
            </a:r>
            <a:r>
              <a:rPr lang="en-US" b="0" dirty="0" smtClean="0">
                <a:latin typeface="Bookman Old Style" panose="02050604050505020204" pitchFamily="18" charset="0"/>
              </a:rPr>
              <a:t>¬(A	   B)</a:t>
            </a:r>
          </a:p>
          <a:p>
            <a:pPr lvl="1"/>
            <a:r>
              <a:rPr lang="en-US" b="0" dirty="0" smtClean="0">
                <a:latin typeface="Bookman Old Style" panose="02050604050505020204" pitchFamily="18" charset="0"/>
              </a:rPr>
              <a:t>In CNF, negation appears only in literals, therefore we move it inwards as:</a:t>
            </a:r>
          </a:p>
          <a:p>
            <a:pPr marL="914400" lvl="2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¬(¬A)≡A</a:t>
            </a:r>
          </a:p>
          <a:p>
            <a:pPr marL="914400" lvl="2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¬(A 	B)≡¬A	     ¬B</a:t>
            </a:r>
          </a:p>
          <a:p>
            <a:pPr marL="914400" lvl="2" indent="0">
              <a:buNone/>
            </a:pPr>
            <a:r>
              <a:rPr lang="en-US" b="0" dirty="0" smtClean="0">
                <a:latin typeface="Bookman Old Style" panose="02050604050505020204" pitchFamily="18" charset="0"/>
              </a:rPr>
              <a:t>Finally, using distributive law on the sentences, and form the CNF.</a:t>
            </a:r>
          </a:p>
          <a:p>
            <a:pPr marL="914400" lvl="2" indent="0">
              <a:buNone/>
            </a:pPr>
            <a:endParaRPr lang="en-US" b="0" dirty="0"/>
          </a:p>
          <a:p>
            <a:pPr lvl="1"/>
            <a:endParaRPr lang="en-US" b="0" dirty="0" smtClean="0"/>
          </a:p>
          <a:p>
            <a:pPr lvl="1"/>
            <a:endParaRPr lang="en-US" b="0" dirty="0"/>
          </a:p>
        </p:txBody>
      </p:sp>
      <p:sp>
        <p:nvSpPr>
          <p:cNvPr id="4" name="Left-Right Arrow 3"/>
          <p:cNvSpPr/>
          <p:nvPr/>
        </p:nvSpPr>
        <p:spPr bwMode="auto">
          <a:xfrm>
            <a:off x="1981200" y="2858341"/>
            <a:ext cx="609600" cy="228600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038600" y="2972641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792980" y="2858341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953000" y="2858341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791200" y="2972641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129307" y="3886200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229100" y="377190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4419600" y="377190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2128770" y="548640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2319270" y="548640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3594600" y="5418017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754620" y="5418017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265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703" y="1077953"/>
            <a:ext cx="7848600" cy="845360"/>
          </a:xfrm>
        </p:spPr>
        <p:txBody>
          <a:bodyPr/>
          <a:lstStyle/>
          <a:p>
            <a:r>
              <a:rPr lang="en-US" b="0" dirty="0" smtClean="0"/>
              <a:t>(A</a:t>
            </a:r>
            <a:r>
              <a:rPr lang="en-US" b="0" baseline="-25000" dirty="0" smtClean="0"/>
              <a:t>1	</a:t>
            </a:r>
            <a:r>
              <a:rPr lang="en-US" b="0" dirty="0" smtClean="0"/>
              <a:t>    B</a:t>
            </a:r>
            <a:r>
              <a:rPr lang="en-US" b="0" baseline="-25000" dirty="0" smtClean="0"/>
              <a:t>1</a:t>
            </a:r>
            <a:r>
              <a:rPr lang="en-US" b="0" dirty="0" smtClean="0"/>
              <a:t>)      (A</a:t>
            </a:r>
            <a:r>
              <a:rPr lang="en-US" b="0" baseline="-25000" dirty="0" smtClean="0"/>
              <a:t>2</a:t>
            </a:r>
            <a:r>
              <a:rPr lang="en-US" b="0" dirty="0" smtClean="0"/>
              <a:t>      B</a:t>
            </a:r>
            <a:r>
              <a:rPr lang="en-US" b="0" baseline="-25000" dirty="0" smtClean="0"/>
              <a:t>2</a:t>
            </a:r>
            <a:r>
              <a:rPr lang="en-US" b="0" dirty="0" smtClean="0"/>
              <a:t>)      …       (A</a:t>
            </a:r>
            <a:r>
              <a:rPr lang="en-US" b="0" baseline="-25000" dirty="0" smtClean="0"/>
              <a:t>n</a:t>
            </a:r>
            <a:r>
              <a:rPr lang="en-US" b="0" dirty="0" smtClean="0"/>
              <a:t>      </a:t>
            </a:r>
            <a:r>
              <a:rPr lang="en-US" b="0" dirty="0" err="1" smtClean="0"/>
              <a:t>B</a:t>
            </a:r>
            <a:r>
              <a:rPr lang="en-US" b="0" baseline="-25000" dirty="0" err="1" smtClean="0"/>
              <a:t>n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Thus CNF can be described as </a:t>
            </a:r>
            <a:r>
              <a:rPr lang="en-US" dirty="0" smtClean="0"/>
              <a:t>AND </a:t>
            </a:r>
            <a:r>
              <a:rPr lang="en-US" b="0" dirty="0" smtClean="0"/>
              <a:t> of </a:t>
            </a:r>
            <a:r>
              <a:rPr lang="en-US" dirty="0" smtClean="0"/>
              <a:t>OR</a:t>
            </a:r>
            <a:r>
              <a:rPr lang="en-US" b="0" dirty="0" smtClean="0"/>
              <a:t>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5314467" y="1165900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5482107" y="1165900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485900" y="114300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1676400" y="114300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2512883" y="1154450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672903" y="1154450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467100" y="115445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657600" y="115445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448363" y="1165900"/>
            <a:ext cx="16764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616003" y="1165900"/>
            <a:ext cx="1524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6040728" y="1154450"/>
            <a:ext cx="1905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6231228" y="1154450"/>
            <a:ext cx="190500" cy="2400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41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2237792" cy="586827"/>
          </a:xfrm>
        </p:spPr>
        <p:txBody>
          <a:bodyPr/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068054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Now let us see an example which uses resolution.</a:t>
            </a:r>
          </a:p>
          <a:p>
            <a:pPr marL="0" indent="0">
              <a:buNone/>
            </a:pPr>
            <a:r>
              <a:rPr lang="en-US" dirty="0" smtClean="0"/>
              <a:t>Problem Statement:</a:t>
            </a:r>
          </a:p>
          <a:p>
            <a:pPr marL="457200" indent="-457200">
              <a:buAutoNum type="alphaLcPeriod"/>
            </a:pPr>
            <a:r>
              <a:rPr lang="en-US" b="0" dirty="0" smtClean="0"/>
              <a:t>Ravi likes all kind of food.</a:t>
            </a:r>
          </a:p>
          <a:p>
            <a:pPr marL="457200" indent="-457200">
              <a:buAutoNum type="alphaLcPeriod"/>
            </a:pPr>
            <a:r>
              <a:rPr lang="en-US" b="0" dirty="0" smtClean="0"/>
              <a:t> Apples and chicken are food.</a:t>
            </a:r>
          </a:p>
          <a:p>
            <a:pPr marL="457200" indent="-457200">
              <a:buAutoNum type="alphaLcPeriod"/>
            </a:pPr>
            <a:r>
              <a:rPr lang="en-US" b="0" dirty="0"/>
              <a:t> </a:t>
            </a:r>
            <a:r>
              <a:rPr lang="en-US" b="0" dirty="0" smtClean="0"/>
              <a:t>Anything anyone eats and not killed is food.</a:t>
            </a:r>
          </a:p>
          <a:p>
            <a:pPr marL="457200" indent="-457200">
              <a:buAutoNum type="alphaLcPeriod"/>
            </a:pPr>
            <a:r>
              <a:rPr lang="en-US" b="0" dirty="0"/>
              <a:t> </a:t>
            </a:r>
            <a:r>
              <a:rPr lang="en-US" b="0" dirty="0" smtClean="0"/>
              <a:t>Ajay eats peanuts and still alive.</a:t>
            </a:r>
          </a:p>
          <a:p>
            <a:pPr marL="457200" indent="-457200">
              <a:buAutoNum type="alphaLcPeriod"/>
            </a:pPr>
            <a:r>
              <a:rPr lang="en-US" b="0" dirty="0"/>
              <a:t> </a:t>
            </a:r>
            <a:r>
              <a:rPr lang="en-US" b="0" dirty="0" smtClean="0"/>
              <a:t>Rita eats everything that Ajay eats.</a:t>
            </a:r>
          </a:p>
          <a:p>
            <a:pPr marL="0" indent="0">
              <a:buNone/>
            </a:pPr>
            <a:r>
              <a:rPr lang="en-US" dirty="0" smtClean="0"/>
              <a:t>Prove by resolution that: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Ravi likes peanuts using resolution.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93700"/>
            <a:ext cx="2176878" cy="586827"/>
          </a:xfrm>
        </p:spPr>
        <p:txBody>
          <a:bodyPr/>
          <a:lstStyle/>
          <a:p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665141"/>
          </a:xfrm>
        </p:spPr>
        <p:txBody>
          <a:bodyPr/>
          <a:lstStyle/>
          <a:p>
            <a:r>
              <a:rPr lang="en-US" dirty="0" smtClean="0"/>
              <a:t>Step 1:</a:t>
            </a:r>
            <a:r>
              <a:rPr lang="en-US" b="0" dirty="0" smtClean="0"/>
              <a:t> Converting the given statements into Propositional logic</a:t>
            </a:r>
          </a:p>
          <a:p>
            <a:pPr marL="457200" indent="-457200">
              <a:buAutoNum type="alphaLcPeriod"/>
            </a:pPr>
            <a:r>
              <a:rPr lang="en-US" b="0" dirty="0" smtClean="0"/>
              <a:t>Ravi likes all kind of food.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∀(x): food(x)       likes(</a:t>
            </a:r>
            <a:r>
              <a:rPr lang="en-US" b="0" dirty="0" err="1" smtClean="0"/>
              <a:t>Ravi,x</a:t>
            </a:r>
            <a:r>
              <a:rPr lang="en-US" b="0" dirty="0" smtClean="0"/>
              <a:t>)</a:t>
            </a:r>
          </a:p>
          <a:p>
            <a:pPr marL="0" indent="0">
              <a:buNone/>
            </a:pPr>
            <a:r>
              <a:rPr lang="en-US" b="0" dirty="0" smtClean="0"/>
              <a:t>b.  Apples and chicken are food.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food(Apple) ∧ food(chicken)</a:t>
            </a:r>
          </a:p>
          <a:p>
            <a:pPr marL="457200" indent="-457200">
              <a:buAutoNum type="alphaLcPeriod" startAt="3"/>
            </a:pPr>
            <a:r>
              <a:rPr lang="en-US" b="0" dirty="0" smtClean="0"/>
              <a:t>Anything anyone eats and is not killed is food.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b="0" dirty="0" smtClean="0"/>
              <a:t>∀(a) : ∀ (b): eats(</a:t>
            </a:r>
            <a:r>
              <a:rPr lang="en-US" b="0" dirty="0" err="1" smtClean="0"/>
              <a:t>a,b</a:t>
            </a:r>
            <a:r>
              <a:rPr lang="en-US" b="0" dirty="0" smtClean="0"/>
              <a:t>) ∧ </a:t>
            </a:r>
            <a:r>
              <a:rPr lang="en-US" b="0" dirty="0" smtClean="0">
                <a:latin typeface="Bookman Old Style" panose="02050604050505020204" pitchFamily="18" charset="0"/>
              </a:rPr>
              <a:t>¬</a:t>
            </a:r>
            <a:r>
              <a:rPr lang="en-US" b="0" dirty="0" smtClean="0"/>
              <a:t> killed(a)      food(b)</a:t>
            </a:r>
          </a:p>
          <a:p>
            <a:pPr marL="457200" indent="-457200">
              <a:buAutoNum type="alphaLcPeriod" startAt="4"/>
            </a:pPr>
            <a:r>
              <a:rPr lang="en-US" b="0" dirty="0" smtClean="0"/>
              <a:t>Ajay eats peanuts and is still alive</a:t>
            </a:r>
          </a:p>
          <a:p>
            <a:pPr marL="4826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eats(Ajay, Peanuts) ∧ alive(Ajay)</a:t>
            </a:r>
          </a:p>
          <a:p>
            <a:pPr marL="482600" lvl="1" indent="0">
              <a:buNone/>
            </a:pPr>
            <a:endParaRPr lang="en-US" b="0" dirty="0" smtClean="0"/>
          </a:p>
          <a:p>
            <a:pPr marL="457200" indent="-457200">
              <a:buAutoNum type="alphaLcPeriod" startAt="3"/>
            </a:pP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343400" y="25908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248400" y="4648200"/>
            <a:ext cx="381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206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C2D7C3F50CD48B5D8CD8E924F01E6" ma:contentTypeVersion="10" ma:contentTypeDescription="Create a new document." ma:contentTypeScope="" ma:versionID="303b8ff6dd496859309ae4bbfa837e0c">
  <xsd:schema xmlns:xsd="http://www.w3.org/2001/XMLSchema" xmlns:xs="http://www.w3.org/2001/XMLSchema" xmlns:p="http://schemas.microsoft.com/office/2006/metadata/properties" xmlns:ns2="e5b1661c-6c69-4f0f-9f82-a64d52cee4d7" xmlns:ns3="9a646e76-a2e6-42c9-96d0-6aca5437d582" targetNamespace="http://schemas.microsoft.com/office/2006/metadata/properties" ma:root="true" ma:fieldsID="05d2e9cb25c019da36b051e4e0d5df0f" ns2:_="" ns3:_="">
    <xsd:import namespace="e5b1661c-6c69-4f0f-9f82-a64d52cee4d7"/>
    <xsd:import namespace="9a646e76-a2e6-42c9-96d0-6aca5437d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1661c-6c69-4f0f-9f82-a64d52cee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46e76-a2e6-42c9-96d0-6aca5437d5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E15A1B-D918-4280-A89B-FA36C048F4FD}"/>
</file>

<file path=customXml/itemProps2.xml><?xml version="1.0" encoding="utf-8"?>
<ds:datastoreItem xmlns:ds="http://schemas.openxmlformats.org/officeDocument/2006/customXml" ds:itemID="{C4249A9D-8ED4-4DE7-B22C-80DD4F843D62}"/>
</file>

<file path=customXml/itemProps3.xml><?xml version="1.0" encoding="utf-8"?>
<ds:datastoreItem xmlns:ds="http://schemas.openxmlformats.org/officeDocument/2006/customXml" ds:itemID="{2E60C2B1-969F-4C0B-9BA1-40C11FBAAA4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</TotalTime>
  <Pages>47</Pages>
  <Words>840</Words>
  <Application>Microsoft Office PowerPoint</Application>
  <PresentationFormat>Letter Paper (8.5x11 in)</PresentationFormat>
  <Paragraphs>149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Courier New</vt:lpstr>
      <vt:lpstr>Times New Roman</vt:lpstr>
      <vt:lpstr>Wingdings</vt:lpstr>
      <vt:lpstr>Default Design</vt:lpstr>
      <vt:lpstr>CNF and DNF</vt:lpstr>
      <vt:lpstr>PowerPoint Presentation</vt:lpstr>
      <vt:lpstr>What is resolution?</vt:lpstr>
      <vt:lpstr>Resolution Principle</vt:lpstr>
      <vt:lpstr>Steps for Resolution</vt:lpstr>
      <vt:lpstr>Conjunctive Normal Form</vt:lpstr>
      <vt:lpstr>PowerPoint Presentation</vt:lpstr>
      <vt:lpstr>Example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Resolution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ENGIN112 - lecture 2</dc:title>
  <dc:creator>Russ Tessier</dc:creator>
  <cp:lastModifiedBy>Dr. Aditya K Saxena  Assistant Professor (CSE)</cp:lastModifiedBy>
  <cp:revision>206</cp:revision>
  <cp:lastPrinted>1997-08-27T08:28:34Z</cp:lastPrinted>
  <dcterms:created xsi:type="dcterms:W3CDTF">1997-08-19T16:58:46Z</dcterms:created>
  <dcterms:modified xsi:type="dcterms:W3CDTF">2020-09-08T16:25:53Z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0x0101001C7C2D7C3F50CD48B5D8CD8E924F01E6</vt:lpwstr>
  </property>
</Properties>
</file>