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C1D3-01FF-4758-8989-1831F20AA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B5D347-9C77-E9DF-99C2-503D17E4B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65D2A7-06DF-8874-4EC1-2CBFB70CC95F}"/>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B82FA4C1-1F4B-CC20-0AE4-2B17E0BB8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477F5-2507-CB7A-5AFB-76C00107308D}"/>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360997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B8A3-CAF6-05E2-80E0-1A5A9C38F6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82E8AB-20B9-249F-408A-C5EFD3923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8450A-BC8E-ED0E-D406-5043E277A6F6}"/>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318CD213-DFE8-7187-6927-672CE17ED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F12C8-B70E-64A5-3017-26320120AAA1}"/>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18414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7A063-5133-7BC8-010F-A7C7D3A81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5635A-157B-307D-353F-EA606EA4A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AD6E7-CC31-C16B-6781-6C6ABC3116D6}"/>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11901D7E-F49A-E7EF-2BDD-115726D10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77771-1B71-A418-E36B-841F05AEDB0B}"/>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248939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0492-4A48-5A4D-3CC6-021B95645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AE627B-4BA8-345F-FEFA-D4A2BFA63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954F51-7FE3-2B37-3100-3B38267F393A}"/>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E98D2507-8E44-34A2-A4B1-F215863F8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365CF-6C81-7287-AD92-0668337F2054}"/>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114098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2593-8EF4-6D64-80D9-7421F37A7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6615D0-895A-C219-5E76-B0659353E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4A87E-A3D0-F739-9A32-93A3D4A71C72}"/>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D90CD494-E351-F08C-055C-E40397DFA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C5CDE-3B0B-BF74-BDFA-C9503EC4F8D2}"/>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35737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4122-A2AC-C7DD-4970-61310D8CDA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F9700-7B8F-88D3-F8E8-1B43CF890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2E821F-B173-84A0-E661-764FED3741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ACE850-2EE5-81FF-190D-B437BBCA51F5}"/>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6" name="Footer Placeholder 5">
            <a:extLst>
              <a:ext uri="{FF2B5EF4-FFF2-40B4-BE49-F238E27FC236}">
                <a16:creationId xmlns:a16="http://schemas.microsoft.com/office/drawing/2014/main" id="{F5A26647-D8A4-4F2B-9392-7D77EAD89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A8EC2-4E51-CCA9-E8CB-3CDD5AD9ABAD}"/>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28556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477A-7E26-23B8-6F81-27148B250C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21C8A8-08D4-A091-E04F-FF566A300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6240A-506D-265E-6010-2C00C9427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F28F3-971B-8754-0DFA-D7BE3B6A9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345F7-EE45-A288-6F34-B148D547D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F7C365-1B83-A32A-FF47-02B342CC38D5}"/>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8" name="Footer Placeholder 7">
            <a:extLst>
              <a:ext uri="{FF2B5EF4-FFF2-40B4-BE49-F238E27FC236}">
                <a16:creationId xmlns:a16="http://schemas.microsoft.com/office/drawing/2014/main" id="{1857E277-9222-FB2F-C268-4EE245C251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49A61-24AF-4672-4361-75DA6A924271}"/>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172288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453F-6532-18A1-C656-B3CAF7DE1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577848-E00E-0A96-5EEE-192BD9264B7C}"/>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4" name="Footer Placeholder 3">
            <a:extLst>
              <a:ext uri="{FF2B5EF4-FFF2-40B4-BE49-F238E27FC236}">
                <a16:creationId xmlns:a16="http://schemas.microsoft.com/office/drawing/2014/main" id="{479EA04B-FFE6-F699-AD90-33B9839B1F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13E918-C0D9-2B5D-1E3B-BADD35AC0E44}"/>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17814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C2658-182E-9D97-25A5-7A3F5C68CB29}"/>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3" name="Footer Placeholder 2">
            <a:extLst>
              <a:ext uri="{FF2B5EF4-FFF2-40B4-BE49-F238E27FC236}">
                <a16:creationId xmlns:a16="http://schemas.microsoft.com/office/drawing/2014/main" id="{402B8E1A-466C-32CA-6EBD-460B31B9CB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62FBC-CAEC-50E6-78C8-CF57870AE553}"/>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314177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91BD-5E0E-98C8-98B4-8D097C57C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84C39D-48EC-7F24-2D3A-10764362B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1219B-E572-CF6D-81A3-9C4FAFA3F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65E8B-F283-2A68-51DD-58C117356287}"/>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6" name="Footer Placeholder 5">
            <a:extLst>
              <a:ext uri="{FF2B5EF4-FFF2-40B4-BE49-F238E27FC236}">
                <a16:creationId xmlns:a16="http://schemas.microsoft.com/office/drawing/2014/main" id="{53A725F2-FED2-AFE2-15DE-12D7DBF95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61488-23C3-AB0D-4AE6-FDE4789B1FF0}"/>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207782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D91E-47C9-816C-3FE7-C76B29D58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97C4F-1656-5229-3FCC-DC3FF4179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ED080A-041D-2FE1-452F-99A428E07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F1D76-817F-BD4A-5D87-D90EA5880313}"/>
              </a:ext>
            </a:extLst>
          </p:cNvPr>
          <p:cNvSpPr>
            <a:spLocks noGrp="1"/>
          </p:cNvSpPr>
          <p:nvPr>
            <p:ph type="dt" sz="half" idx="10"/>
          </p:nvPr>
        </p:nvSpPr>
        <p:spPr/>
        <p:txBody>
          <a:bodyPr/>
          <a:lstStyle/>
          <a:p>
            <a:fld id="{15B39AC6-7F95-4597-A708-7ED75AD084FB}" type="datetimeFigureOut">
              <a:rPr lang="en-IN" smtClean="0"/>
              <a:t>08-12-2022</a:t>
            </a:fld>
            <a:endParaRPr lang="en-IN"/>
          </a:p>
        </p:txBody>
      </p:sp>
      <p:sp>
        <p:nvSpPr>
          <p:cNvPr id="6" name="Footer Placeholder 5">
            <a:extLst>
              <a:ext uri="{FF2B5EF4-FFF2-40B4-BE49-F238E27FC236}">
                <a16:creationId xmlns:a16="http://schemas.microsoft.com/office/drawing/2014/main" id="{85CB2862-8439-5BA4-DEE9-855B24905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00C770-D82A-7F6E-32AC-466A20DFEE20}"/>
              </a:ext>
            </a:extLst>
          </p:cNvPr>
          <p:cNvSpPr>
            <a:spLocks noGrp="1"/>
          </p:cNvSpPr>
          <p:nvPr>
            <p:ph type="sldNum" sz="quarter" idx="12"/>
          </p:nvPr>
        </p:nvSpPr>
        <p:spPr/>
        <p:txBody>
          <a:bodyPr/>
          <a:lstStyle/>
          <a:p>
            <a:fld id="{F78610E4-4EAD-48C8-AA1C-A7B8FBDF6253}" type="slidenum">
              <a:rPr lang="en-IN" smtClean="0"/>
              <a:t>‹#›</a:t>
            </a:fld>
            <a:endParaRPr lang="en-IN"/>
          </a:p>
        </p:txBody>
      </p:sp>
    </p:spTree>
    <p:extLst>
      <p:ext uri="{BB962C8B-B14F-4D97-AF65-F5344CB8AC3E}">
        <p14:creationId xmlns:p14="http://schemas.microsoft.com/office/powerpoint/2010/main" val="894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DDA20-3E51-E9E1-37F7-3DD47B6AF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75199F-9E31-5662-649C-7A3F186A4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E1A12-8ABA-6017-2223-F2A4AE5AD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39AC6-7F95-4597-A708-7ED75AD084FB}" type="datetimeFigureOut">
              <a:rPr lang="en-IN" smtClean="0"/>
              <a:t>08-12-2022</a:t>
            </a:fld>
            <a:endParaRPr lang="en-IN"/>
          </a:p>
        </p:txBody>
      </p:sp>
      <p:sp>
        <p:nvSpPr>
          <p:cNvPr id="5" name="Footer Placeholder 4">
            <a:extLst>
              <a:ext uri="{FF2B5EF4-FFF2-40B4-BE49-F238E27FC236}">
                <a16:creationId xmlns:a16="http://schemas.microsoft.com/office/drawing/2014/main" id="{011375AA-D513-CAE4-C911-DED8B3C1A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411081-1425-B95F-926B-AE0E3D2ED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610E4-4EAD-48C8-AA1C-A7B8FBDF6253}" type="slidenum">
              <a:rPr lang="en-IN" smtClean="0"/>
              <a:t>‹#›</a:t>
            </a:fld>
            <a:endParaRPr lang="en-IN"/>
          </a:p>
        </p:txBody>
      </p:sp>
    </p:spTree>
    <p:extLst>
      <p:ext uri="{BB962C8B-B14F-4D97-AF65-F5344CB8AC3E}">
        <p14:creationId xmlns:p14="http://schemas.microsoft.com/office/powerpoint/2010/main" val="201841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seindia.com/Indices/IndexArchiveDat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ACB4-0FE1-0569-D827-2040D3DA8FDB}"/>
              </a:ext>
            </a:extLst>
          </p:cNvPr>
          <p:cNvSpPr>
            <a:spLocks noGrp="1"/>
          </p:cNvSpPr>
          <p:nvPr>
            <p:ph type="ctrTitle"/>
          </p:nvPr>
        </p:nvSpPr>
        <p:spPr>
          <a:xfrm>
            <a:off x="1730188" y="119250"/>
            <a:ext cx="9144000" cy="1734950"/>
          </a:xfrm>
        </p:spPr>
        <p:txBody>
          <a:bodyPr>
            <a:normAutofit fontScale="90000"/>
          </a:bodyPr>
          <a:lstStyle/>
          <a:p>
            <a:pPr marL="0" lvl="0" indent="0" rtl="0">
              <a:spcBef>
                <a:spcPts val="0"/>
              </a:spcBef>
              <a:spcAft>
                <a:spcPts val="0"/>
              </a:spcAft>
              <a:buNone/>
            </a:pPr>
            <a:br>
              <a:rPr lang="en-US" sz="3600" dirty="0">
                <a:solidFill>
                  <a:schemeClr val="dk1"/>
                </a:solidFill>
              </a:rPr>
            </a:br>
            <a:r>
              <a:rPr lang="pt-BR" sz="4000" b="1" i="1" u="sng" dirty="0"/>
              <a:t>ECON M 524- FINANCIAL ECONOMETRICS</a:t>
            </a:r>
            <a:br>
              <a:rPr lang="pt-BR" sz="4000" b="1" i="1" u="sng" dirty="0"/>
            </a:br>
            <a:r>
              <a:rPr lang="pt-BR" sz="4000" b="1" i="1" u="sng" dirty="0"/>
              <a:t>FINAL PROJECT</a:t>
            </a:r>
            <a:br>
              <a:rPr lang="en-US" sz="3600" dirty="0">
                <a:solidFill>
                  <a:schemeClr val="dk1"/>
                </a:solidFill>
              </a:rPr>
            </a:br>
            <a:endParaRPr lang="en-IN" sz="3600" dirty="0"/>
          </a:p>
        </p:txBody>
      </p:sp>
      <p:sp>
        <p:nvSpPr>
          <p:cNvPr id="3" name="Subtitle 2">
            <a:extLst>
              <a:ext uri="{FF2B5EF4-FFF2-40B4-BE49-F238E27FC236}">
                <a16:creationId xmlns:a16="http://schemas.microsoft.com/office/drawing/2014/main" id="{3CB05925-6836-E2A7-8953-1EF8F5905ADE}"/>
              </a:ext>
            </a:extLst>
          </p:cNvPr>
          <p:cNvSpPr>
            <a:spLocks noGrp="1"/>
          </p:cNvSpPr>
          <p:nvPr>
            <p:ph type="subTitle" idx="1"/>
          </p:nvPr>
        </p:nvSpPr>
        <p:spPr>
          <a:xfrm>
            <a:off x="1524000" y="2142958"/>
            <a:ext cx="9689432" cy="3744495"/>
          </a:xfrm>
        </p:spPr>
        <p:txBody>
          <a:bodyPr>
            <a:normAutofit/>
          </a:bodyPr>
          <a:lstStyle/>
          <a:p>
            <a:r>
              <a:rPr lang="en-US" sz="4000" dirty="0">
                <a:solidFill>
                  <a:schemeClr val="dk1"/>
                </a:solidFill>
              </a:rPr>
              <a:t>Forecasting SENSEX Stock using ARIMA model</a:t>
            </a:r>
          </a:p>
          <a:p>
            <a:pPr marL="0" lvl="0" indent="0" algn="ctr" rtl="0">
              <a:lnSpc>
                <a:spcPct val="100000"/>
              </a:lnSpc>
              <a:spcBef>
                <a:spcPts val="0"/>
              </a:spcBef>
              <a:spcAft>
                <a:spcPts val="0"/>
              </a:spcAft>
              <a:buClr>
                <a:schemeClr val="dk1"/>
              </a:buClr>
              <a:buSzPts val="688"/>
              <a:buFont typeface="Arial"/>
              <a:buNone/>
            </a:pPr>
            <a:endParaRPr lang="en-US" sz="6600" dirty="0">
              <a:solidFill>
                <a:schemeClr val="dk1"/>
              </a:solidFill>
            </a:endParaRPr>
          </a:p>
          <a:p>
            <a:pPr marL="0" lvl="0" indent="0" algn="l" rtl="0">
              <a:spcBef>
                <a:spcPts val="0"/>
              </a:spcBef>
              <a:spcAft>
                <a:spcPts val="0"/>
              </a:spcAft>
              <a:buNone/>
            </a:pPr>
            <a:r>
              <a:rPr lang="en-US" dirty="0"/>
              <a:t>                                             By </a:t>
            </a:r>
            <a:r>
              <a:rPr lang="en-US" dirty="0">
                <a:solidFill>
                  <a:schemeClr val="dk1"/>
                </a:solidFill>
              </a:rPr>
              <a:t>KAUSHIK PARVATHANENI</a:t>
            </a:r>
          </a:p>
          <a:p>
            <a:pPr marL="0" lvl="0" indent="0" rtl="0">
              <a:spcBef>
                <a:spcPts val="1200"/>
              </a:spcBef>
              <a:spcAft>
                <a:spcPts val="0"/>
              </a:spcAft>
              <a:buNone/>
            </a:pPr>
            <a:r>
              <a:rPr lang="en-US" dirty="0">
                <a:solidFill>
                  <a:schemeClr val="dk1"/>
                </a:solidFill>
              </a:rPr>
              <a:t>     Data Science Graduate Student</a:t>
            </a:r>
          </a:p>
          <a:p>
            <a:pPr marL="0" lvl="0" indent="0" rtl="0">
              <a:spcBef>
                <a:spcPts val="1200"/>
              </a:spcBef>
              <a:spcAft>
                <a:spcPts val="0"/>
              </a:spcAft>
              <a:buNone/>
            </a:pPr>
            <a:r>
              <a:rPr lang="en-US" dirty="0">
                <a:solidFill>
                  <a:schemeClr val="dk1"/>
                </a:solidFill>
              </a:rPr>
              <a:t>       Indiana University Bloomington</a:t>
            </a:r>
          </a:p>
          <a:p>
            <a:endParaRPr lang="en-IN" dirty="0"/>
          </a:p>
        </p:txBody>
      </p:sp>
    </p:spTree>
    <p:extLst>
      <p:ext uri="{BB962C8B-B14F-4D97-AF65-F5344CB8AC3E}">
        <p14:creationId xmlns:p14="http://schemas.microsoft.com/office/powerpoint/2010/main" val="38272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B1A1-765E-B9A9-4C9A-E0E17DEBDC9C}"/>
              </a:ext>
            </a:extLst>
          </p:cNvPr>
          <p:cNvSpPr>
            <a:spLocks noGrp="1"/>
          </p:cNvSpPr>
          <p:nvPr>
            <p:ph type="title"/>
          </p:nvPr>
        </p:nvSpPr>
        <p:spPr/>
        <p:txBody>
          <a:bodyPr/>
          <a:lstStyle/>
          <a:p>
            <a:r>
              <a:rPr lang="en-US" b="1" i="1" u="sng" dirty="0"/>
              <a:t>Step4:</a:t>
            </a:r>
            <a:endParaRPr lang="en-IN" b="1" i="1" u="sng" dirty="0"/>
          </a:p>
        </p:txBody>
      </p:sp>
      <p:sp>
        <p:nvSpPr>
          <p:cNvPr id="3" name="Content Placeholder 2">
            <a:extLst>
              <a:ext uri="{FF2B5EF4-FFF2-40B4-BE49-F238E27FC236}">
                <a16:creationId xmlns:a16="http://schemas.microsoft.com/office/drawing/2014/main" id="{1A564E60-7B07-349D-CD27-D46EF4682332}"/>
              </a:ext>
            </a:extLst>
          </p:cNvPr>
          <p:cNvSpPr>
            <a:spLocks noGrp="1"/>
          </p:cNvSpPr>
          <p:nvPr>
            <p:ph idx="1"/>
          </p:nvPr>
        </p:nvSpPr>
        <p:spPr/>
        <p:txBody>
          <a:bodyPr/>
          <a:lstStyle/>
          <a:p>
            <a:r>
              <a:rPr lang="en-US" dirty="0"/>
              <a:t>Histogram of the residuals.</a:t>
            </a:r>
          </a:p>
          <a:p>
            <a:endParaRPr lang="en-IN" dirty="0"/>
          </a:p>
        </p:txBody>
      </p:sp>
      <p:pic>
        <p:nvPicPr>
          <p:cNvPr id="5" name="Picture 4">
            <a:extLst>
              <a:ext uri="{FF2B5EF4-FFF2-40B4-BE49-F238E27FC236}">
                <a16:creationId xmlns:a16="http://schemas.microsoft.com/office/drawing/2014/main" id="{4F05D7DA-C216-A4A7-C259-E9850AF40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2470484"/>
            <a:ext cx="11502189" cy="4006516"/>
          </a:xfrm>
          <a:prstGeom prst="rect">
            <a:avLst/>
          </a:prstGeom>
        </p:spPr>
      </p:pic>
    </p:spTree>
    <p:extLst>
      <p:ext uri="{BB962C8B-B14F-4D97-AF65-F5344CB8AC3E}">
        <p14:creationId xmlns:p14="http://schemas.microsoft.com/office/powerpoint/2010/main" val="151084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22ECA-E38D-8AAF-A093-053765AE7DAD}"/>
              </a:ext>
            </a:extLst>
          </p:cNvPr>
          <p:cNvSpPr>
            <a:spLocks noGrp="1"/>
          </p:cNvSpPr>
          <p:nvPr>
            <p:ph idx="1"/>
          </p:nvPr>
        </p:nvSpPr>
        <p:spPr>
          <a:xfrm>
            <a:off x="838200" y="1688431"/>
            <a:ext cx="10515600" cy="3481137"/>
          </a:xfrm>
        </p:spPr>
        <p:txBody>
          <a:bodyPr/>
          <a:lstStyle/>
          <a:p>
            <a:r>
              <a:rPr lang="en-US" dirty="0"/>
              <a:t> So how do we find how accurate our model is?</a:t>
            </a:r>
          </a:p>
          <a:p>
            <a:r>
              <a:rPr lang="en-US" dirty="0"/>
              <a:t> We can go for the </a:t>
            </a:r>
            <a:r>
              <a:rPr lang="en-US" dirty="0" err="1"/>
              <a:t>aic</a:t>
            </a:r>
            <a:r>
              <a:rPr lang="en-US" dirty="0"/>
              <a:t>(Akaike Information Criteria) and </a:t>
            </a:r>
            <a:r>
              <a:rPr lang="en-US" dirty="0" err="1"/>
              <a:t>bic</a:t>
            </a:r>
            <a:r>
              <a:rPr lang="en-US" dirty="0"/>
              <a:t>(Bayesian Information Criteria) values.</a:t>
            </a:r>
          </a:p>
          <a:p>
            <a:r>
              <a:rPr lang="en-US" dirty="0"/>
              <a:t> In short, </a:t>
            </a:r>
            <a:r>
              <a:rPr lang="en-US" dirty="0" err="1"/>
              <a:t>aic</a:t>
            </a:r>
            <a:r>
              <a:rPr lang="en-US" dirty="0"/>
              <a:t> tell whether the model will over fit the actual time series and </a:t>
            </a:r>
          </a:p>
          <a:p>
            <a:r>
              <a:rPr lang="en-US" dirty="0"/>
              <a:t> </a:t>
            </a:r>
            <a:r>
              <a:rPr lang="en-US" dirty="0" err="1"/>
              <a:t>bic</a:t>
            </a:r>
            <a:r>
              <a:rPr lang="en-US" dirty="0"/>
              <a:t> tell whether the model will under fit the actual time series . So, lesser is the </a:t>
            </a:r>
            <a:r>
              <a:rPr lang="en-US" dirty="0" err="1"/>
              <a:t>aic</a:t>
            </a:r>
            <a:r>
              <a:rPr lang="en-US" dirty="0"/>
              <a:t> and </a:t>
            </a:r>
            <a:r>
              <a:rPr lang="en-US" dirty="0" err="1"/>
              <a:t>bic</a:t>
            </a:r>
            <a:r>
              <a:rPr lang="en-US" dirty="0"/>
              <a:t> value the better is</a:t>
            </a:r>
          </a:p>
          <a:p>
            <a:pPr marL="0" indent="0">
              <a:buNone/>
            </a:pPr>
            <a:endParaRPr lang="en-IN" dirty="0"/>
          </a:p>
        </p:txBody>
      </p:sp>
    </p:spTree>
    <p:extLst>
      <p:ext uri="{BB962C8B-B14F-4D97-AF65-F5344CB8AC3E}">
        <p14:creationId xmlns:p14="http://schemas.microsoft.com/office/powerpoint/2010/main" val="53380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1A2C-9103-810E-479D-8F830E6A293D}"/>
              </a:ext>
            </a:extLst>
          </p:cNvPr>
          <p:cNvSpPr>
            <a:spLocks noGrp="1"/>
          </p:cNvSpPr>
          <p:nvPr>
            <p:ph type="title"/>
          </p:nvPr>
        </p:nvSpPr>
        <p:spPr/>
        <p:txBody>
          <a:bodyPr/>
          <a:lstStyle/>
          <a:p>
            <a:r>
              <a:rPr lang="en-US" b="1" i="1" u="sng" dirty="0"/>
              <a:t>Step5:</a:t>
            </a:r>
            <a:endParaRPr lang="en-IN" b="1" i="1" u="sng" dirty="0"/>
          </a:p>
        </p:txBody>
      </p:sp>
      <p:sp>
        <p:nvSpPr>
          <p:cNvPr id="3" name="Content Placeholder 2">
            <a:extLst>
              <a:ext uri="{FF2B5EF4-FFF2-40B4-BE49-F238E27FC236}">
                <a16:creationId xmlns:a16="http://schemas.microsoft.com/office/drawing/2014/main" id="{28AC76AF-89A8-B0A5-8A32-0E32447EFE4C}"/>
              </a:ext>
            </a:extLst>
          </p:cNvPr>
          <p:cNvSpPr>
            <a:spLocks noGrp="1"/>
          </p:cNvSpPr>
          <p:nvPr>
            <p:ph idx="1"/>
          </p:nvPr>
        </p:nvSpPr>
        <p:spPr/>
        <p:txBody>
          <a:bodyPr/>
          <a:lstStyle/>
          <a:p>
            <a:r>
              <a:rPr lang="en-US" dirty="0"/>
              <a:t>Best fit for ARIMA model </a:t>
            </a:r>
            <a:endParaRPr lang="en-IN" dirty="0"/>
          </a:p>
        </p:txBody>
      </p:sp>
      <p:pic>
        <p:nvPicPr>
          <p:cNvPr id="5" name="Picture 4">
            <a:extLst>
              <a:ext uri="{FF2B5EF4-FFF2-40B4-BE49-F238E27FC236}">
                <a16:creationId xmlns:a16="http://schemas.microsoft.com/office/drawing/2014/main" id="{61B7D4B0-BEEB-C232-3ECC-B6CD3C59F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00"/>
            <a:ext cx="12192000" cy="4185794"/>
          </a:xfrm>
          <a:prstGeom prst="rect">
            <a:avLst/>
          </a:prstGeom>
        </p:spPr>
      </p:pic>
    </p:spTree>
    <p:extLst>
      <p:ext uri="{BB962C8B-B14F-4D97-AF65-F5344CB8AC3E}">
        <p14:creationId xmlns:p14="http://schemas.microsoft.com/office/powerpoint/2010/main" val="17590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9DA3-F468-9C24-5341-A9B1A53D48F3}"/>
              </a:ext>
            </a:extLst>
          </p:cNvPr>
          <p:cNvSpPr>
            <a:spLocks noGrp="1"/>
          </p:cNvSpPr>
          <p:nvPr>
            <p:ph type="title"/>
          </p:nvPr>
        </p:nvSpPr>
        <p:spPr>
          <a:xfrm>
            <a:off x="838200" y="338231"/>
            <a:ext cx="10515600" cy="1325563"/>
          </a:xfrm>
        </p:spPr>
        <p:txBody>
          <a:bodyPr/>
          <a:lstStyle/>
          <a:p>
            <a:r>
              <a:rPr lang="en-US" b="1" i="1" u="sng" dirty="0"/>
              <a:t>Output:</a:t>
            </a:r>
            <a:endParaRPr lang="en-IN" b="1" i="1" u="sng" dirty="0"/>
          </a:p>
        </p:txBody>
      </p:sp>
      <p:pic>
        <p:nvPicPr>
          <p:cNvPr id="7" name="Picture 6">
            <a:extLst>
              <a:ext uri="{FF2B5EF4-FFF2-40B4-BE49-F238E27FC236}">
                <a16:creationId xmlns:a16="http://schemas.microsoft.com/office/drawing/2014/main" id="{B2371A07-BF16-70C8-E077-929DE973C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1497" y="2909774"/>
            <a:ext cx="1882303" cy="1455546"/>
          </a:xfrm>
          <a:prstGeom prst="rect">
            <a:avLst/>
          </a:prstGeom>
        </p:spPr>
      </p:pic>
      <p:pic>
        <p:nvPicPr>
          <p:cNvPr id="16" name="Content Placeholder 15">
            <a:extLst>
              <a:ext uri="{FF2B5EF4-FFF2-40B4-BE49-F238E27FC236}">
                <a16:creationId xmlns:a16="http://schemas.microsoft.com/office/drawing/2014/main" id="{14D82FB6-327A-0169-9C76-AB9A3E3098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7853" y="1798731"/>
            <a:ext cx="8144059" cy="4351338"/>
          </a:xfrm>
        </p:spPr>
      </p:pic>
    </p:spTree>
    <p:extLst>
      <p:ext uri="{BB962C8B-B14F-4D97-AF65-F5344CB8AC3E}">
        <p14:creationId xmlns:p14="http://schemas.microsoft.com/office/powerpoint/2010/main" val="30980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D54B-44CF-270E-C32B-FE6CBEB409E7}"/>
              </a:ext>
            </a:extLst>
          </p:cNvPr>
          <p:cNvSpPr>
            <a:spLocks noGrp="1"/>
          </p:cNvSpPr>
          <p:nvPr>
            <p:ph type="title"/>
          </p:nvPr>
        </p:nvSpPr>
        <p:spPr/>
        <p:txBody>
          <a:bodyPr/>
          <a:lstStyle/>
          <a:p>
            <a:r>
              <a:rPr lang="en-US" b="1" i="1" u="sng" dirty="0"/>
              <a:t>Conclusion:</a:t>
            </a:r>
            <a:endParaRPr lang="en-IN" b="1" i="1" u="sng" dirty="0"/>
          </a:p>
        </p:txBody>
      </p:sp>
      <p:sp>
        <p:nvSpPr>
          <p:cNvPr id="3" name="Content Placeholder 2">
            <a:extLst>
              <a:ext uri="{FF2B5EF4-FFF2-40B4-BE49-F238E27FC236}">
                <a16:creationId xmlns:a16="http://schemas.microsoft.com/office/drawing/2014/main" id="{69225C67-6C33-C386-1540-5C0228A7EE56}"/>
              </a:ext>
            </a:extLst>
          </p:cNvPr>
          <p:cNvSpPr>
            <a:spLocks noGrp="1"/>
          </p:cNvSpPr>
          <p:nvPr>
            <p:ph idx="1"/>
          </p:nvPr>
        </p:nvSpPr>
        <p:spPr/>
        <p:txBody>
          <a:bodyPr/>
          <a:lstStyle/>
          <a:p>
            <a:r>
              <a:rPr lang="en-IN" dirty="0"/>
              <a:t>So we got ARIMA(2,1,2) as the best fit.</a:t>
            </a:r>
            <a:endParaRPr lang="en-US" dirty="0"/>
          </a:p>
          <a:p>
            <a:r>
              <a:rPr lang="en-US" dirty="0"/>
              <a:t> To determine the best fit for the model and verify it we need to perform AIC and BIC.</a:t>
            </a:r>
          </a:p>
          <a:p>
            <a:r>
              <a:rPr lang="en-IN" dirty="0"/>
              <a:t>When you are dealing with any financial markets whether it be Stocks or Cryptocurrency you always need to be careful as the forecasts are not accurate and anything can happen in the Future.</a:t>
            </a:r>
          </a:p>
        </p:txBody>
      </p:sp>
    </p:spTree>
    <p:extLst>
      <p:ext uri="{BB962C8B-B14F-4D97-AF65-F5344CB8AC3E}">
        <p14:creationId xmlns:p14="http://schemas.microsoft.com/office/powerpoint/2010/main" val="203452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DD8-9BA6-50EF-A84D-4103C6FFEE61}"/>
              </a:ext>
            </a:extLst>
          </p:cNvPr>
          <p:cNvSpPr>
            <a:spLocks noGrp="1"/>
          </p:cNvSpPr>
          <p:nvPr>
            <p:ph type="title"/>
          </p:nvPr>
        </p:nvSpPr>
        <p:spPr>
          <a:xfrm>
            <a:off x="838200" y="2344069"/>
            <a:ext cx="10515600" cy="1325563"/>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279127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F65A-047A-1939-B731-E281B3314429}"/>
              </a:ext>
            </a:extLst>
          </p:cNvPr>
          <p:cNvSpPr>
            <a:spLocks noGrp="1"/>
          </p:cNvSpPr>
          <p:nvPr>
            <p:ph type="title"/>
          </p:nvPr>
        </p:nvSpPr>
        <p:spPr/>
        <p:txBody>
          <a:bodyPr/>
          <a:lstStyle/>
          <a:p>
            <a:r>
              <a:rPr lang="en-US" b="1" i="1" u="sng" dirty="0"/>
              <a:t>Research Question:</a:t>
            </a:r>
            <a:endParaRPr lang="en-IN" b="1" i="1" u="sng" dirty="0"/>
          </a:p>
        </p:txBody>
      </p:sp>
      <p:sp>
        <p:nvSpPr>
          <p:cNvPr id="3" name="Content Placeholder 2">
            <a:extLst>
              <a:ext uri="{FF2B5EF4-FFF2-40B4-BE49-F238E27FC236}">
                <a16:creationId xmlns:a16="http://schemas.microsoft.com/office/drawing/2014/main" id="{9D9F738A-0D1F-0A52-6305-03E428A4F54A}"/>
              </a:ext>
            </a:extLst>
          </p:cNvPr>
          <p:cNvSpPr>
            <a:spLocks noGrp="1"/>
          </p:cNvSpPr>
          <p:nvPr>
            <p:ph idx="1"/>
          </p:nvPr>
        </p:nvSpPr>
        <p:spPr/>
        <p:txBody>
          <a:bodyPr>
            <a:normAutofit/>
          </a:bodyPr>
          <a:lstStyle/>
          <a:p>
            <a:r>
              <a:rPr lang="en-US" sz="3200" dirty="0"/>
              <a:t>- Forecasting the future SENSEX stock using ARIMA models.</a:t>
            </a:r>
          </a:p>
          <a:p>
            <a:r>
              <a:rPr lang="en-US" sz="3200" dirty="0"/>
              <a:t>-Used various ARIMA models to check which combination works best.</a:t>
            </a:r>
            <a:endParaRPr lang="en-IN" sz="3200" dirty="0"/>
          </a:p>
        </p:txBody>
      </p:sp>
    </p:spTree>
    <p:extLst>
      <p:ext uri="{BB962C8B-B14F-4D97-AF65-F5344CB8AC3E}">
        <p14:creationId xmlns:p14="http://schemas.microsoft.com/office/powerpoint/2010/main" val="226249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1DE3-A6E9-6474-4EE7-7DF0FE4CB65C}"/>
              </a:ext>
            </a:extLst>
          </p:cNvPr>
          <p:cNvSpPr>
            <a:spLocks noGrp="1"/>
          </p:cNvSpPr>
          <p:nvPr>
            <p:ph type="title"/>
          </p:nvPr>
        </p:nvSpPr>
        <p:spPr/>
        <p:txBody>
          <a:bodyPr/>
          <a:lstStyle/>
          <a:p>
            <a:r>
              <a:rPr lang="en-US" b="1" i="1" u="sng" dirty="0"/>
              <a:t>Introduction:</a:t>
            </a:r>
            <a:endParaRPr lang="en-IN" b="1" i="1" u="sng" dirty="0"/>
          </a:p>
        </p:txBody>
      </p:sp>
      <p:sp>
        <p:nvSpPr>
          <p:cNvPr id="3" name="Content Placeholder 2">
            <a:extLst>
              <a:ext uri="{FF2B5EF4-FFF2-40B4-BE49-F238E27FC236}">
                <a16:creationId xmlns:a16="http://schemas.microsoft.com/office/drawing/2014/main" id="{A2B0E5FF-C7AE-4925-AEE6-EBEF2E60C87B}"/>
              </a:ext>
            </a:extLst>
          </p:cNvPr>
          <p:cNvSpPr>
            <a:spLocks noGrp="1"/>
          </p:cNvSpPr>
          <p:nvPr>
            <p:ph idx="1"/>
          </p:nvPr>
        </p:nvSpPr>
        <p:spPr/>
        <p:txBody>
          <a:bodyPr>
            <a:normAutofit fontScale="92500" lnSpcReduction="10000"/>
          </a:bodyPr>
          <a:lstStyle/>
          <a:p>
            <a:r>
              <a:rPr lang="en-US" dirty="0"/>
              <a:t>-The term Sensex(Stock Exchange Sensitive Index) refers to the benchmark index of the BSE in India.</a:t>
            </a:r>
          </a:p>
          <a:p>
            <a:r>
              <a:rPr lang="en-US" dirty="0"/>
              <a:t>- The Sensex is comprised of 30 of the largest and most actively traded stocks on the BSE and provides a gauge of India's economy.</a:t>
            </a:r>
          </a:p>
          <a:p>
            <a:r>
              <a:rPr lang="en-US" dirty="0"/>
              <a:t>- It is float-adjusted and market capitalization-weighted.</a:t>
            </a:r>
          </a:p>
          <a:p>
            <a:r>
              <a:rPr lang="en-US" b="1" dirty="0"/>
              <a:t>-</a:t>
            </a:r>
            <a:r>
              <a:rPr lang="en-US" dirty="0"/>
              <a:t>The companies that make up the Sensex are drawn from the Bombay Stock Exchange, which is the largest in India and one of the largest stock exchanges in the world.</a:t>
            </a:r>
          </a:p>
          <a:p>
            <a:r>
              <a:rPr lang="en-US" dirty="0"/>
              <a:t>- Many investors throughout the world use the Sensex as a barometer of the overall state of the Indian economy, which has grown substantially in recent decades.</a:t>
            </a:r>
            <a:endParaRPr lang="en-IN" dirty="0"/>
          </a:p>
        </p:txBody>
      </p:sp>
    </p:spTree>
    <p:extLst>
      <p:ext uri="{BB962C8B-B14F-4D97-AF65-F5344CB8AC3E}">
        <p14:creationId xmlns:p14="http://schemas.microsoft.com/office/powerpoint/2010/main" val="196034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B9D8-6AFC-5840-7993-C37A7B6FAE07}"/>
              </a:ext>
            </a:extLst>
          </p:cNvPr>
          <p:cNvSpPr>
            <a:spLocks noGrp="1"/>
          </p:cNvSpPr>
          <p:nvPr>
            <p:ph type="title"/>
          </p:nvPr>
        </p:nvSpPr>
        <p:spPr/>
        <p:txBody>
          <a:bodyPr/>
          <a:lstStyle/>
          <a:p>
            <a:r>
              <a:rPr lang="en-US" b="1" i="1" u="sng" dirty="0"/>
              <a:t>Data Description:</a:t>
            </a:r>
            <a:endParaRPr lang="en-IN" b="1" i="1" u="sng" dirty="0"/>
          </a:p>
        </p:txBody>
      </p:sp>
      <p:sp>
        <p:nvSpPr>
          <p:cNvPr id="3" name="Content Placeholder 2">
            <a:extLst>
              <a:ext uri="{FF2B5EF4-FFF2-40B4-BE49-F238E27FC236}">
                <a16:creationId xmlns:a16="http://schemas.microsoft.com/office/drawing/2014/main" id="{CC953362-3472-BDBE-F401-CB3E33058594}"/>
              </a:ext>
            </a:extLst>
          </p:cNvPr>
          <p:cNvSpPr>
            <a:spLocks noGrp="1"/>
          </p:cNvSpPr>
          <p:nvPr>
            <p:ph idx="1"/>
          </p:nvPr>
        </p:nvSpPr>
        <p:spPr/>
        <p:txBody>
          <a:bodyPr/>
          <a:lstStyle/>
          <a:p>
            <a:pPr marL="114300" lvl="0" indent="0" algn="l" rtl="0">
              <a:spcBef>
                <a:spcPts val="0"/>
              </a:spcBef>
              <a:spcAft>
                <a:spcPts val="0"/>
              </a:spcAft>
              <a:buSzPts val="1800"/>
              <a:buNone/>
            </a:pPr>
            <a:r>
              <a:rPr lang="en-US" dirty="0"/>
              <a:t>- It contains 5 columns and 2557 rows in total.</a:t>
            </a:r>
          </a:p>
          <a:p>
            <a:pPr marL="114300" lvl="0" indent="0" algn="l" rtl="0">
              <a:spcBef>
                <a:spcPts val="0"/>
              </a:spcBef>
              <a:spcAft>
                <a:spcPts val="0"/>
              </a:spcAft>
              <a:buSzPts val="1800"/>
              <a:buNone/>
            </a:pPr>
            <a:r>
              <a:rPr lang="en-US" b="1" dirty="0"/>
              <a:t>- Date</a:t>
            </a:r>
            <a:r>
              <a:rPr lang="en-US" dirty="0"/>
              <a:t>-from 4/1/12 to 29/4/22</a:t>
            </a:r>
          </a:p>
          <a:p>
            <a:pPr marL="114300" lvl="0" indent="0" algn="l" rtl="0">
              <a:spcBef>
                <a:spcPts val="0"/>
              </a:spcBef>
              <a:spcAft>
                <a:spcPts val="0"/>
              </a:spcAft>
              <a:buSzPts val="1800"/>
              <a:buNone/>
            </a:pPr>
            <a:r>
              <a:rPr lang="en-US" b="1" dirty="0"/>
              <a:t>- Open</a:t>
            </a:r>
            <a:r>
              <a:rPr lang="en-US" dirty="0"/>
              <a:t>-How much is the SENSEX value opened when the market opened.</a:t>
            </a:r>
          </a:p>
          <a:p>
            <a:pPr marL="114300" lvl="0" indent="0" algn="l" rtl="0">
              <a:spcBef>
                <a:spcPts val="0"/>
              </a:spcBef>
              <a:spcAft>
                <a:spcPts val="0"/>
              </a:spcAft>
              <a:buSzPts val="1800"/>
              <a:buNone/>
            </a:pPr>
            <a:r>
              <a:rPr lang="en-US" b="1" dirty="0"/>
              <a:t>- High</a:t>
            </a:r>
            <a:r>
              <a:rPr lang="en-US" dirty="0"/>
              <a:t>-The highest SENSEX value reached during the market hours on that day.</a:t>
            </a:r>
          </a:p>
          <a:p>
            <a:pPr marL="114300" lvl="0" indent="0" algn="l" rtl="0">
              <a:spcBef>
                <a:spcPts val="0"/>
              </a:spcBef>
              <a:spcAft>
                <a:spcPts val="0"/>
              </a:spcAft>
              <a:buSzPts val="1800"/>
              <a:buNone/>
            </a:pPr>
            <a:r>
              <a:rPr lang="en-US" b="1" dirty="0"/>
              <a:t>- Low</a:t>
            </a:r>
            <a:r>
              <a:rPr lang="en-US" dirty="0"/>
              <a:t>-The least SENSEX value reached on that day.</a:t>
            </a:r>
          </a:p>
          <a:p>
            <a:pPr marL="114300" lvl="0" indent="0" algn="l" rtl="0">
              <a:spcBef>
                <a:spcPts val="0"/>
              </a:spcBef>
              <a:spcAft>
                <a:spcPts val="0"/>
              </a:spcAft>
              <a:buSzPts val="1800"/>
              <a:buNone/>
            </a:pPr>
            <a:r>
              <a:rPr lang="en-US" b="1" dirty="0"/>
              <a:t>- Close</a:t>
            </a:r>
            <a:r>
              <a:rPr lang="en-US" dirty="0"/>
              <a:t>-The SENSEX value when the market closed.</a:t>
            </a:r>
          </a:p>
          <a:p>
            <a:endParaRPr lang="en-IN" dirty="0"/>
          </a:p>
        </p:txBody>
      </p:sp>
    </p:spTree>
    <p:extLst>
      <p:ext uri="{BB962C8B-B14F-4D97-AF65-F5344CB8AC3E}">
        <p14:creationId xmlns:p14="http://schemas.microsoft.com/office/powerpoint/2010/main" val="283791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4E73-DE5D-AF30-084A-B8133A1C5E68}"/>
              </a:ext>
            </a:extLst>
          </p:cNvPr>
          <p:cNvSpPr>
            <a:spLocks noGrp="1"/>
          </p:cNvSpPr>
          <p:nvPr>
            <p:ph type="title"/>
          </p:nvPr>
        </p:nvSpPr>
        <p:spPr/>
        <p:txBody>
          <a:bodyPr/>
          <a:lstStyle/>
          <a:p>
            <a:r>
              <a:rPr lang="en-US" b="1" i="1" u="sng" dirty="0"/>
              <a:t>Data Source:</a:t>
            </a:r>
            <a:endParaRPr lang="en-IN" b="1" i="1" u="sng" dirty="0"/>
          </a:p>
        </p:txBody>
      </p:sp>
      <p:sp>
        <p:nvSpPr>
          <p:cNvPr id="3" name="Content Placeholder 2">
            <a:extLst>
              <a:ext uri="{FF2B5EF4-FFF2-40B4-BE49-F238E27FC236}">
                <a16:creationId xmlns:a16="http://schemas.microsoft.com/office/drawing/2014/main" id="{9D8AAF66-9EAA-B015-7C6B-F36B39E8571A}"/>
              </a:ext>
            </a:extLst>
          </p:cNvPr>
          <p:cNvSpPr>
            <a:spLocks noGrp="1"/>
          </p:cNvSpPr>
          <p:nvPr>
            <p:ph idx="1"/>
          </p:nvPr>
        </p:nvSpPr>
        <p:spPr/>
        <p:txBody>
          <a:bodyPr/>
          <a:lstStyle/>
          <a:p>
            <a:r>
              <a:rPr lang="en-US" dirty="0"/>
              <a:t>-</a:t>
            </a:r>
            <a:r>
              <a:rPr lang="en-US" dirty="0">
                <a:hlinkClick r:id="rId2"/>
              </a:rPr>
              <a:t>https://www.bseindia.com/Indices/IndexArchiveData.html</a:t>
            </a:r>
            <a:endParaRPr lang="en-US" dirty="0"/>
          </a:p>
          <a:p>
            <a:endParaRPr lang="en-IN" dirty="0"/>
          </a:p>
        </p:txBody>
      </p:sp>
      <p:pic>
        <p:nvPicPr>
          <p:cNvPr id="5" name="Picture 4">
            <a:extLst>
              <a:ext uri="{FF2B5EF4-FFF2-40B4-BE49-F238E27FC236}">
                <a16:creationId xmlns:a16="http://schemas.microsoft.com/office/drawing/2014/main" id="{9249C2ED-F6E3-1020-D1B8-3960FEC5B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58188"/>
            <a:ext cx="12192000" cy="4134687"/>
          </a:xfrm>
          <a:prstGeom prst="rect">
            <a:avLst/>
          </a:prstGeom>
        </p:spPr>
      </p:pic>
    </p:spTree>
    <p:extLst>
      <p:ext uri="{BB962C8B-B14F-4D97-AF65-F5344CB8AC3E}">
        <p14:creationId xmlns:p14="http://schemas.microsoft.com/office/powerpoint/2010/main" val="249138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3835-8DA1-7A89-310A-A3864D76A45F}"/>
              </a:ext>
            </a:extLst>
          </p:cNvPr>
          <p:cNvSpPr>
            <a:spLocks noGrp="1"/>
          </p:cNvSpPr>
          <p:nvPr>
            <p:ph type="title"/>
          </p:nvPr>
        </p:nvSpPr>
        <p:spPr>
          <a:xfrm>
            <a:off x="260684" y="2630905"/>
            <a:ext cx="10515600" cy="295025"/>
          </a:xfrm>
        </p:spPr>
        <p:txBody>
          <a:bodyPr>
            <a:normAutofit fontScale="90000"/>
          </a:bodyPr>
          <a:lstStyle/>
          <a:p>
            <a:r>
              <a:rPr lang="en-US" b="1" i="1" u="sng" dirty="0"/>
              <a:t>Research Method:</a:t>
            </a:r>
            <a:br>
              <a:rPr lang="en-US" b="1" i="1" u="sng" dirty="0"/>
            </a:br>
            <a:br>
              <a:rPr lang="en-US" b="1" i="1" u="sng" dirty="0"/>
            </a:br>
            <a:r>
              <a:rPr lang="en-US" sz="4000" b="1" i="1" u="sng" dirty="0"/>
              <a:t>ARIMA</a:t>
            </a:r>
            <a:r>
              <a:rPr lang="en-US" sz="4000" dirty="0"/>
              <a:t> - </a:t>
            </a:r>
            <a:r>
              <a:rPr lang="en-US" sz="4000" b="0" i="0" u="none" strike="noStrike" dirty="0">
                <a:solidFill>
                  <a:srgbClr val="000000"/>
                </a:solidFill>
                <a:effectLst/>
                <a:latin typeface="Optimist"/>
              </a:rPr>
              <a:t>Autoregressive Integrated Moving Average</a:t>
            </a:r>
            <a:br>
              <a:rPr lang="en-US" sz="4000" b="0" i="0" u="none" strike="noStrike" dirty="0">
                <a:solidFill>
                  <a:srgbClr val="000000"/>
                </a:solidFill>
                <a:effectLst/>
                <a:latin typeface="Optimist"/>
              </a:rPr>
            </a:br>
            <a:br>
              <a:rPr lang="en-US" sz="4000" b="0" i="0" u="none" strike="noStrike" dirty="0">
                <a:solidFill>
                  <a:srgbClr val="000000"/>
                </a:solidFill>
                <a:effectLst/>
                <a:latin typeface="Optimist"/>
              </a:rPr>
            </a:br>
            <a:r>
              <a:rPr lang="en-US" sz="4000" b="0" i="0" u="none" strike="noStrike" dirty="0">
                <a:solidFill>
                  <a:srgbClr val="000000"/>
                </a:solidFill>
                <a:effectLst/>
                <a:latin typeface="Optimist"/>
              </a:rPr>
              <a:t>-ARIMA models are generally denoted as ARIMA(</a:t>
            </a:r>
            <a:r>
              <a:rPr lang="en-US" sz="4000" b="0" i="0" u="none" strike="noStrike" dirty="0" err="1">
                <a:solidFill>
                  <a:srgbClr val="000000"/>
                </a:solidFill>
                <a:effectLst/>
                <a:latin typeface="Optimist"/>
              </a:rPr>
              <a:t>p,d,q</a:t>
            </a:r>
            <a:r>
              <a:rPr lang="en-US" sz="4000" b="0" i="0" u="none" strike="noStrike" dirty="0">
                <a:solidFill>
                  <a:srgbClr val="000000"/>
                </a:solidFill>
                <a:effectLst/>
                <a:latin typeface="Optimist"/>
              </a:rPr>
              <a:t>)</a:t>
            </a:r>
            <a:br>
              <a:rPr lang="en-US" sz="4000" b="0" i="0" u="none" strike="noStrike" dirty="0">
                <a:solidFill>
                  <a:srgbClr val="000000"/>
                </a:solidFill>
                <a:effectLst/>
                <a:latin typeface="Optimist"/>
              </a:rPr>
            </a:br>
            <a:endParaRPr lang="en-IN" sz="4000" b="1" i="1" u="sng" dirty="0"/>
          </a:p>
        </p:txBody>
      </p:sp>
    </p:spTree>
    <p:extLst>
      <p:ext uri="{BB962C8B-B14F-4D97-AF65-F5344CB8AC3E}">
        <p14:creationId xmlns:p14="http://schemas.microsoft.com/office/powerpoint/2010/main" val="129739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989F-E94F-805C-2D65-FC9D801B612E}"/>
              </a:ext>
            </a:extLst>
          </p:cNvPr>
          <p:cNvSpPr>
            <a:spLocks noGrp="1"/>
          </p:cNvSpPr>
          <p:nvPr>
            <p:ph type="title"/>
          </p:nvPr>
        </p:nvSpPr>
        <p:spPr/>
        <p:txBody>
          <a:bodyPr/>
          <a:lstStyle/>
          <a:p>
            <a:r>
              <a:rPr lang="en-US" b="1" i="1" u="sng" dirty="0"/>
              <a:t>Step1:</a:t>
            </a:r>
            <a:endParaRPr lang="en-IN" b="1" i="1" u="sng" dirty="0"/>
          </a:p>
        </p:txBody>
      </p:sp>
      <p:sp>
        <p:nvSpPr>
          <p:cNvPr id="3" name="Content Placeholder 2">
            <a:extLst>
              <a:ext uri="{FF2B5EF4-FFF2-40B4-BE49-F238E27FC236}">
                <a16:creationId xmlns:a16="http://schemas.microsoft.com/office/drawing/2014/main" id="{5699B74D-1BD5-5145-D930-A7CD8475106D}"/>
              </a:ext>
            </a:extLst>
          </p:cNvPr>
          <p:cNvSpPr>
            <a:spLocks noGrp="1"/>
          </p:cNvSpPr>
          <p:nvPr>
            <p:ph idx="1"/>
          </p:nvPr>
        </p:nvSpPr>
        <p:spPr/>
        <p:txBody>
          <a:bodyPr/>
          <a:lstStyle/>
          <a:p>
            <a:r>
              <a:rPr lang="en-US" dirty="0"/>
              <a:t>Plotted the Open Data.</a:t>
            </a:r>
          </a:p>
          <a:p>
            <a:endParaRPr lang="en-IN" dirty="0"/>
          </a:p>
        </p:txBody>
      </p:sp>
      <p:pic>
        <p:nvPicPr>
          <p:cNvPr id="5" name="Picture 4">
            <a:extLst>
              <a:ext uri="{FF2B5EF4-FFF2-40B4-BE49-F238E27FC236}">
                <a16:creationId xmlns:a16="http://schemas.microsoft.com/office/drawing/2014/main" id="{76D57105-7F99-76A2-4AB7-C73AC3302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0694"/>
            <a:ext cx="12192000" cy="4001965"/>
          </a:xfrm>
          <a:prstGeom prst="rect">
            <a:avLst/>
          </a:prstGeom>
        </p:spPr>
      </p:pic>
    </p:spTree>
    <p:extLst>
      <p:ext uri="{BB962C8B-B14F-4D97-AF65-F5344CB8AC3E}">
        <p14:creationId xmlns:p14="http://schemas.microsoft.com/office/powerpoint/2010/main" val="4836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E0D7-5AAA-6715-8E9F-09E8F3333A75}"/>
              </a:ext>
            </a:extLst>
          </p:cNvPr>
          <p:cNvSpPr>
            <a:spLocks noGrp="1"/>
          </p:cNvSpPr>
          <p:nvPr>
            <p:ph type="title"/>
          </p:nvPr>
        </p:nvSpPr>
        <p:spPr/>
        <p:txBody>
          <a:bodyPr/>
          <a:lstStyle/>
          <a:p>
            <a:r>
              <a:rPr lang="en-US" b="1" i="1" u="sng" dirty="0"/>
              <a:t>Step2:</a:t>
            </a:r>
            <a:endParaRPr lang="en-IN" b="1" i="1" u="sng" dirty="0"/>
          </a:p>
        </p:txBody>
      </p:sp>
      <p:sp>
        <p:nvSpPr>
          <p:cNvPr id="3" name="Content Placeholder 2">
            <a:extLst>
              <a:ext uri="{FF2B5EF4-FFF2-40B4-BE49-F238E27FC236}">
                <a16:creationId xmlns:a16="http://schemas.microsoft.com/office/drawing/2014/main" id="{953843E8-28F2-6997-B69D-33EAC71AB11C}"/>
              </a:ext>
            </a:extLst>
          </p:cNvPr>
          <p:cNvSpPr>
            <a:spLocks noGrp="1"/>
          </p:cNvSpPr>
          <p:nvPr>
            <p:ph idx="1"/>
          </p:nvPr>
        </p:nvSpPr>
        <p:spPr/>
        <p:txBody>
          <a:bodyPr/>
          <a:lstStyle/>
          <a:p>
            <a:r>
              <a:rPr lang="en-US" dirty="0"/>
              <a:t>Evaluated and plotted the autocorrelation and partial correlation of the open data.</a:t>
            </a:r>
          </a:p>
          <a:p>
            <a:endParaRPr lang="en-IN" dirty="0"/>
          </a:p>
        </p:txBody>
      </p:sp>
      <p:pic>
        <p:nvPicPr>
          <p:cNvPr id="5" name="Picture 4">
            <a:extLst>
              <a:ext uri="{FF2B5EF4-FFF2-40B4-BE49-F238E27FC236}">
                <a16:creationId xmlns:a16="http://schemas.microsoft.com/office/drawing/2014/main" id="{48FE8EC3-1B54-F480-9B1F-9B7133B7A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9031"/>
            <a:ext cx="12192000" cy="3861055"/>
          </a:xfrm>
          <a:prstGeom prst="rect">
            <a:avLst/>
          </a:prstGeom>
        </p:spPr>
      </p:pic>
    </p:spTree>
    <p:extLst>
      <p:ext uri="{BB962C8B-B14F-4D97-AF65-F5344CB8AC3E}">
        <p14:creationId xmlns:p14="http://schemas.microsoft.com/office/powerpoint/2010/main" val="426974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FCD2-146D-C30A-AE98-E85F521D0C37}"/>
              </a:ext>
            </a:extLst>
          </p:cNvPr>
          <p:cNvSpPr>
            <a:spLocks noGrp="1"/>
          </p:cNvSpPr>
          <p:nvPr>
            <p:ph type="title"/>
          </p:nvPr>
        </p:nvSpPr>
        <p:spPr/>
        <p:txBody>
          <a:bodyPr/>
          <a:lstStyle/>
          <a:p>
            <a:r>
              <a:rPr lang="en-US" b="1" i="1" u="sng" dirty="0"/>
              <a:t>Step3:</a:t>
            </a:r>
            <a:endParaRPr lang="en-IN" b="1" i="1" u="sng" dirty="0"/>
          </a:p>
        </p:txBody>
      </p:sp>
      <p:sp>
        <p:nvSpPr>
          <p:cNvPr id="3" name="Content Placeholder 2">
            <a:extLst>
              <a:ext uri="{FF2B5EF4-FFF2-40B4-BE49-F238E27FC236}">
                <a16:creationId xmlns:a16="http://schemas.microsoft.com/office/drawing/2014/main" id="{48476ED5-447C-4EF2-FBC7-62201CC07287}"/>
              </a:ext>
            </a:extLst>
          </p:cNvPr>
          <p:cNvSpPr>
            <a:spLocks noGrp="1"/>
          </p:cNvSpPr>
          <p:nvPr>
            <p:ph idx="1"/>
          </p:nvPr>
        </p:nvSpPr>
        <p:spPr/>
        <p:txBody>
          <a:bodyPr/>
          <a:lstStyle/>
          <a:p>
            <a:r>
              <a:rPr lang="en-US" dirty="0"/>
              <a:t>Fitting the ARIMA model.</a:t>
            </a:r>
          </a:p>
          <a:p>
            <a:endParaRPr lang="en-IN" dirty="0"/>
          </a:p>
        </p:txBody>
      </p:sp>
      <p:pic>
        <p:nvPicPr>
          <p:cNvPr id="5" name="Picture 4">
            <a:extLst>
              <a:ext uri="{FF2B5EF4-FFF2-40B4-BE49-F238E27FC236}">
                <a16:creationId xmlns:a16="http://schemas.microsoft.com/office/drawing/2014/main" id="{AE747B1C-2CE8-FEAC-31F2-F2317A50C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0151"/>
            <a:ext cx="12192000" cy="4351338"/>
          </a:xfrm>
          <a:prstGeom prst="rect">
            <a:avLst/>
          </a:prstGeom>
        </p:spPr>
      </p:pic>
    </p:spTree>
    <p:extLst>
      <p:ext uri="{BB962C8B-B14F-4D97-AF65-F5344CB8AC3E}">
        <p14:creationId xmlns:p14="http://schemas.microsoft.com/office/powerpoint/2010/main" val="219601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475</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Optimist</vt:lpstr>
      <vt:lpstr>Office Theme</vt:lpstr>
      <vt:lpstr> ECON M 524- FINANCIAL ECONOMETRICS FINAL PROJECT </vt:lpstr>
      <vt:lpstr>Research Question:</vt:lpstr>
      <vt:lpstr>Introduction:</vt:lpstr>
      <vt:lpstr>Data Description:</vt:lpstr>
      <vt:lpstr>Data Source:</vt:lpstr>
      <vt:lpstr>Research Method:  ARIMA - Autoregressive Integrated Moving Average  -ARIMA models are generally denoted as ARIMA(p,d,q) </vt:lpstr>
      <vt:lpstr>Step1:</vt:lpstr>
      <vt:lpstr>Step2:</vt:lpstr>
      <vt:lpstr>Step3:</vt:lpstr>
      <vt:lpstr>Step4:</vt:lpstr>
      <vt:lpstr>PowerPoint Presentation</vt:lpstr>
      <vt:lpstr>Step5:</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ECON M 524- FINANCIAL ECONOMETRICS FINAL PROJECT </dc:title>
  <dc:creator>Kaushik Parvathaneni</dc:creator>
  <cp:lastModifiedBy> </cp:lastModifiedBy>
  <cp:revision>3</cp:revision>
  <dcterms:created xsi:type="dcterms:W3CDTF">2022-12-08T10:36:26Z</dcterms:created>
  <dcterms:modified xsi:type="dcterms:W3CDTF">2022-12-08T13:04:58Z</dcterms:modified>
</cp:coreProperties>
</file>