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Share Tech"/>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ShareTech-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287dbad7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287dbad7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287dbad7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287dbad7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287dbad7b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287dbad7b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287dbad7b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287dbad7b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287dbad7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287dbad7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287dbad7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287dbad7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3a0e827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3a0e827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8fbc338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8fbc338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3a0e8276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3a0e8276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3a0e8276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3a0e8276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1287dbad7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1287dbad7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3a0e827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3a0e827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3a0e827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3a0e827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3a0e8276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3a0e8276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3a0e8276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3a0e8276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3a0e8276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3a0e8276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3a0e8276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3a0e8276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287dbad7b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287dbad7b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287dbad7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287dbad7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287dbad7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287dbad7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287dbad7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287dbad7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287dbad7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287dbad7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287dbad7b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287dbad7b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287dbad7b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287dbad7b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287dbad7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287dbad7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kaggle.com/vthulisilesibanda/sentiment-analysis/dat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42200" y="1329325"/>
            <a:ext cx="8859600" cy="203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b="1" lang="en" sz="2500">
                <a:solidFill>
                  <a:schemeClr val="dk1"/>
                </a:solidFill>
                <a:latin typeface="Verdana"/>
                <a:ea typeface="Verdana"/>
                <a:cs typeface="Verdana"/>
                <a:sym typeface="Verdana"/>
              </a:rPr>
              <a:t>Sentiment Analysis Based on</a:t>
            </a:r>
            <a:endParaRPr b="1" sz="2500">
              <a:solidFill>
                <a:schemeClr val="dk1"/>
              </a:solidFill>
              <a:latin typeface="Verdana"/>
              <a:ea typeface="Verdana"/>
              <a:cs typeface="Verdana"/>
              <a:sym typeface="Verdana"/>
            </a:endParaRPr>
          </a:p>
          <a:p>
            <a:pPr indent="0" lvl="0" marL="0" rtl="0" algn="l">
              <a:lnSpc>
                <a:spcPct val="150000"/>
              </a:lnSpc>
              <a:spcBef>
                <a:spcPts val="1200"/>
              </a:spcBef>
              <a:spcAft>
                <a:spcPts val="0"/>
              </a:spcAft>
              <a:buNone/>
            </a:pPr>
            <a:r>
              <a:rPr b="1" lang="en" sz="2500">
                <a:solidFill>
                  <a:schemeClr val="dk1"/>
                </a:solidFill>
                <a:latin typeface="Verdana"/>
                <a:ea typeface="Verdana"/>
                <a:cs typeface="Verdana"/>
                <a:sym typeface="Verdana"/>
              </a:rPr>
              <a:t>Multi-Channel CNN With Multi-Head</a:t>
            </a:r>
            <a:endParaRPr b="1" sz="2500">
              <a:solidFill>
                <a:schemeClr val="dk1"/>
              </a:solidFill>
              <a:latin typeface="Verdana"/>
              <a:ea typeface="Verdana"/>
              <a:cs typeface="Verdana"/>
              <a:sym typeface="Verdana"/>
            </a:endParaRPr>
          </a:p>
          <a:p>
            <a:pPr indent="0" lvl="0" marL="0" rtl="0" algn="l">
              <a:lnSpc>
                <a:spcPct val="150000"/>
              </a:lnSpc>
              <a:spcBef>
                <a:spcPts val="1200"/>
              </a:spcBef>
              <a:spcAft>
                <a:spcPts val="1200"/>
              </a:spcAft>
              <a:buNone/>
            </a:pPr>
            <a:r>
              <a:rPr b="1" lang="en" sz="2500">
                <a:solidFill>
                  <a:schemeClr val="dk1"/>
                </a:solidFill>
                <a:latin typeface="Verdana"/>
                <a:ea typeface="Verdana"/>
                <a:cs typeface="Verdana"/>
                <a:sym typeface="Verdana"/>
              </a:rPr>
              <a:t>Attention Mechanism</a:t>
            </a:r>
            <a:endParaRPr>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nvSpPr>
        <p:spPr>
          <a:xfrm>
            <a:off x="711750" y="1786800"/>
            <a:ext cx="7720500" cy="1631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Char char="●"/>
            </a:pPr>
            <a:r>
              <a:rPr lang="en" sz="2000">
                <a:solidFill>
                  <a:schemeClr val="dk1"/>
                </a:solidFill>
              </a:rPr>
              <a:t>Convolutional neural network is an important basic model in</a:t>
            </a:r>
            <a:endParaRPr sz="2000">
              <a:solidFill>
                <a:schemeClr val="dk1"/>
              </a:solidFill>
            </a:endParaRPr>
          </a:p>
          <a:p>
            <a:pPr indent="0" lvl="0" marL="457200" rtl="0" algn="l">
              <a:spcBef>
                <a:spcPts val="0"/>
              </a:spcBef>
              <a:spcAft>
                <a:spcPts val="0"/>
              </a:spcAft>
              <a:buNone/>
            </a:pPr>
            <a:r>
              <a:rPr lang="en" sz="2000">
                <a:solidFill>
                  <a:schemeClr val="dk1"/>
                </a:solidFill>
              </a:rPr>
              <a:t>deep learning. Since it can automatically extract key features</a:t>
            </a:r>
            <a:endParaRPr sz="2000">
              <a:solidFill>
                <a:schemeClr val="dk1"/>
              </a:solidFill>
            </a:endParaRPr>
          </a:p>
          <a:p>
            <a:pPr indent="0" lvl="0" marL="457200" rtl="0" algn="l">
              <a:spcBef>
                <a:spcPts val="0"/>
              </a:spcBef>
              <a:spcAft>
                <a:spcPts val="0"/>
              </a:spcAft>
              <a:buNone/>
            </a:pPr>
            <a:r>
              <a:rPr lang="en" sz="2000">
                <a:solidFill>
                  <a:schemeClr val="dk1"/>
                </a:solidFill>
              </a:rPr>
              <a:t>and has a short training time, it is widely used in the field</a:t>
            </a:r>
            <a:endParaRPr sz="2000">
              <a:solidFill>
                <a:schemeClr val="dk1"/>
              </a:solidFill>
            </a:endParaRPr>
          </a:p>
          <a:p>
            <a:pPr indent="0" lvl="0" marL="457200" rtl="0" algn="l">
              <a:spcBef>
                <a:spcPts val="0"/>
              </a:spcBef>
              <a:spcAft>
                <a:spcPts val="0"/>
              </a:spcAft>
              <a:buNone/>
            </a:pPr>
            <a:r>
              <a:rPr lang="en" sz="2000">
                <a:solidFill>
                  <a:schemeClr val="dk1"/>
                </a:solidFill>
              </a:rPr>
              <a:t>of sentiment analysis.</a:t>
            </a:r>
            <a:endParaRPr sz="20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900">
                <a:solidFill>
                  <a:srgbClr val="FFFFFF"/>
                </a:solidFill>
              </a:rPr>
              <a:t>What are Convolutional Neural Networks?</a:t>
            </a:r>
            <a:endParaRPr/>
          </a:p>
        </p:txBody>
      </p:sp>
      <p:sp>
        <p:nvSpPr>
          <p:cNvPr id="110" name="Google Shape;11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000">
                <a:solidFill>
                  <a:srgbClr val="FFFFFF"/>
                </a:solidFill>
                <a:latin typeface="Montserrat"/>
                <a:ea typeface="Montserrat"/>
                <a:cs typeface="Montserrat"/>
                <a:sym typeface="Montserrat"/>
              </a:rPr>
              <a:t>Convolutional Neural Network (ConvNet/CNN)</a:t>
            </a:r>
            <a:r>
              <a:rPr lang="en" sz="2000">
                <a:solidFill>
                  <a:srgbClr val="FFFFFF"/>
                </a:solidFill>
                <a:latin typeface="Montserrat"/>
                <a:ea typeface="Montserrat"/>
                <a:cs typeface="Montserrat"/>
                <a:sym typeface="Montserrat"/>
              </a:rPr>
              <a:t> is a Deep Learning algorithm which can take in an input image, assign importance (learnable weights and biases) to various aspects/objects in the image and be able to differentiate one from the other.</a:t>
            </a:r>
            <a:endParaRPr sz="2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000">
                <a:solidFill>
                  <a:srgbClr val="FFFFFF"/>
                </a:solidFill>
                <a:latin typeface="Montserrat"/>
                <a:ea typeface="Montserrat"/>
                <a:cs typeface="Montserrat"/>
                <a:sym typeface="Montserrat"/>
              </a:rPr>
              <a:t>It requires less pre-processing when compared to other classification algorithms.</a:t>
            </a:r>
            <a:endParaRPr sz="20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000">
                <a:solidFill>
                  <a:srgbClr val="FFFFFF"/>
                </a:solidFill>
                <a:latin typeface="Montserrat"/>
                <a:ea typeface="Montserrat"/>
                <a:cs typeface="Montserrat"/>
                <a:sym typeface="Montserrat"/>
              </a:rPr>
              <a:t>While in primitive methods filters are hand-engineered, with enough training, ConvNets have the ability to learn these filters/characteristics.</a:t>
            </a:r>
            <a:endParaRPr sz="2000">
              <a:solidFill>
                <a:srgbClr val="FFFFFF"/>
              </a:solidFill>
              <a:latin typeface="Montserrat"/>
              <a:ea typeface="Montserrat"/>
              <a:cs typeface="Montserrat"/>
              <a:sym typeface="Montserrat"/>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311700" y="820625"/>
            <a:ext cx="8520600" cy="707400"/>
          </a:xfrm>
          <a:prstGeom prst="rect">
            <a:avLst/>
          </a:prstGeom>
        </p:spPr>
        <p:txBody>
          <a:bodyPr anchorCtr="0" anchor="t" bIns="91425" lIns="91425" spcFirstLastPara="1" rIns="91425" wrap="square" tIns="91425">
            <a:normAutofit/>
          </a:bodyPr>
          <a:lstStyle/>
          <a:p>
            <a:pPr indent="0" lvl="0" marL="0" rtl="0" algn="ctr">
              <a:lnSpc>
                <a:spcPct val="150000"/>
              </a:lnSpc>
              <a:spcBef>
                <a:spcPts val="1200"/>
              </a:spcBef>
              <a:spcAft>
                <a:spcPts val="1200"/>
              </a:spcAft>
              <a:buNone/>
            </a:pPr>
            <a:r>
              <a:rPr lang="en" sz="2500">
                <a:latin typeface="Verdana"/>
                <a:ea typeface="Verdana"/>
                <a:cs typeface="Verdana"/>
                <a:sym typeface="Verdana"/>
              </a:rPr>
              <a:t>Multi-Channel CNN</a:t>
            </a:r>
            <a:endParaRPr/>
          </a:p>
        </p:txBody>
      </p:sp>
      <p:sp>
        <p:nvSpPr>
          <p:cNvPr id="116" name="Google Shape;116;p24"/>
          <p:cNvSpPr txBox="1"/>
          <p:nvPr>
            <p:ph idx="1" type="body"/>
          </p:nvPr>
        </p:nvSpPr>
        <p:spPr>
          <a:xfrm>
            <a:off x="395175" y="2164500"/>
            <a:ext cx="8520600" cy="297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The three new features are used as the input.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Through three different channels.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So we are using multi-channel convolutional neural network.</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311700" y="79975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50000"/>
              </a:lnSpc>
              <a:spcBef>
                <a:spcPts val="1200"/>
              </a:spcBef>
              <a:spcAft>
                <a:spcPts val="1200"/>
              </a:spcAft>
              <a:buNone/>
            </a:pPr>
            <a:r>
              <a:rPr lang="en" sz="2500">
                <a:latin typeface="Verdana"/>
                <a:ea typeface="Verdana"/>
                <a:cs typeface="Verdana"/>
                <a:sym typeface="Verdana"/>
              </a:rPr>
              <a:t>Attention Mechanism</a:t>
            </a:r>
            <a:endParaRPr>
              <a:latin typeface="Verdana"/>
              <a:ea typeface="Verdana"/>
              <a:cs typeface="Verdana"/>
              <a:sym typeface="Verdana"/>
            </a:endParaRPr>
          </a:p>
        </p:txBody>
      </p:sp>
      <p:sp>
        <p:nvSpPr>
          <p:cNvPr id="122" name="Google Shape;122;p25"/>
          <p:cNvSpPr txBox="1"/>
          <p:nvPr>
            <p:ph idx="1" type="body"/>
          </p:nvPr>
        </p:nvSpPr>
        <p:spPr>
          <a:xfrm>
            <a:off x="269950" y="2081200"/>
            <a:ext cx="8520600" cy="1841700"/>
          </a:xfrm>
          <a:prstGeom prst="rect">
            <a:avLst/>
          </a:prstGeom>
        </p:spPr>
        <p:txBody>
          <a:bodyPr anchorCtr="0" anchor="t" bIns="91425" lIns="91425" spcFirstLastPara="1" rIns="91425" wrap="square" tIns="91425">
            <a:normAutofit fontScale="92500"/>
          </a:bodyPr>
          <a:lstStyle/>
          <a:p>
            <a:pPr indent="-359895" lvl="0" marL="457200" rtl="0" algn="l">
              <a:spcBef>
                <a:spcPts val="0"/>
              </a:spcBef>
              <a:spcAft>
                <a:spcPts val="0"/>
              </a:spcAft>
              <a:buClr>
                <a:schemeClr val="dk1"/>
              </a:buClr>
              <a:buSzPct val="100000"/>
              <a:buChar char="●"/>
            </a:pPr>
            <a:r>
              <a:rPr lang="en" sz="2235">
                <a:solidFill>
                  <a:schemeClr val="dk1"/>
                </a:solidFill>
              </a:rPr>
              <a:t>Combining the attention mechanism and neural network can often achieve better results.</a:t>
            </a:r>
            <a:endParaRPr sz="2235">
              <a:solidFill>
                <a:schemeClr val="dk1"/>
              </a:solidFill>
            </a:endParaRPr>
          </a:p>
          <a:p>
            <a:pPr indent="-359895" lvl="0" marL="457200" rtl="0" algn="l">
              <a:spcBef>
                <a:spcPts val="0"/>
              </a:spcBef>
              <a:spcAft>
                <a:spcPts val="0"/>
              </a:spcAft>
              <a:buClr>
                <a:schemeClr val="dk1"/>
              </a:buClr>
              <a:buSzPct val="100000"/>
              <a:buChar char="●"/>
            </a:pPr>
            <a:r>
              <a:rPr lang="en" sz="2235">
                <a:solidFill>
                  <a:schemeClr val="dk1"/>
                </a:solidFill>
              </a:rPr>
              <a:t>Divides the sentence into multiple layers and understands it better.</a:t>
            </a:r>
            <a:endParaRPr sz="2235">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126425" y="521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2620" u="sng"/>
              <a:t>Dataset:</a:t>
            </a:r>
            <a:endParaRPr b="1" i="1" sz="2620" u="sng"/>
          </a:p>
          <a:p>
            <a:pPr indent="0" lvl="0" marL="0" rtl="0" algn="l">
              <a:spcBef>
                <a:spcPts val="0"/>
              </a:spcBef>
              <a:spcAft>
                <a:spcPts val="0"/>
              </a:spcAft>
              <a:buSzPts val="990"/>
              <a:buNone/>
            </a:pPr>
            <a:r>
              <a:t/>
            </a:r>
            <a:endParaRPr b="1" i="1" sz="2620" u="sng"/>
          </a:p>
          <a:p>
            <a:pPr indent="0" lvl="0" marL="0" rtl="0" algn="l">
              <a:spcBef>
                <a:spcPts val="0"/>
              </a:spcBef>
              <a:spcAft>
                <a:spcPts val="0"/>
              </a:spcAft>
              <a:buSzPts val="990"/>
              <a:buNone/>
            </a:pPr>
            <a:r>
              <a:t/>
            </a:r>
            <a:endParaRPr b="1" i="1" sz="2620" u="sng"/>
          </a:p>
        </p:txBody>
      </p:sp>
      <p:sp>
        <p:nvSpPr>
          <p:cNvPr id="128" name="Google Shape;128;p26"/>
          <p:cNvSpPr txBox="1"/>
          <p:nvPr>
            <p:ph idx="1" type="body"/>
          </p:nvPr>
        </p:nvSpPr>
        <p:spPr>
          <a:xfrm>
            <a:off x="551450" y="1784525"/>
            <a:ext cx="7785000" cy="1408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20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https://www.kaggle.com/vthulisilesibanda/sentiment-analysis/data</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Software and Hardware used:  </a:t>
            </a:r>
            <a:endParaRPr/>
          </a:p>
        </p:txBody>
      </p:sp>
      <p:sp>
        <p:nvSpPr>
          <p:cNvPr id="134" name="Google Shape;13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600">
                <a:solidFill>
                  <a:srgbClr val="FFFFFF"/>
                </a:solidFill>
                <a:latin typeface="Verdana"/>
                <a:ea typeface="Verdana"/>
                <a:cs typeface="Verdana"/>
                <a:sym typeface="Verdana"/>
              </a:rPr>
              <a:t>Cpu: Intel i7/(10th gen)</a:t>
            </a:r>
            <a:endParaRPr sz="1600">
              <a:solidFill>
                <a:srgbClr val="FFFFFF"/>
              </a:solidFill>
              <a:latin typeface="Verdana"/>
              <a:ea typeface="Verdana"/>
              <a:cs typeface="Verdana"/>
              <a:sym typeface="Verdana"/>
            </a:endParaRPr>
          </a:p>
          <a:p>
            <a:pPr indent="0" lvl="0" marL="0" rtl="0" algn="l">
              <a:lnSpc>
                <a:spcPct val="115000"/>
              </a:lnSpc>
              <a:spcBef>
                <a:spcPts val="1600"/>
              </a:spcBef>
              <a:spcAft>
                <a:spcPts val="0"/>
              </a:spcAft>
              <a:buNone/>
            </a:pPr>
            <a:r>
              <a:rPr lang="en" sz="1600">
                <a:solidFill>
                  <a:srgbClr val="FFFFFF"/>
                </a:solidFill>
                <a:latin typeface="Verdana"/>
                <a:ea typeface="Verdana"/>
                <a:cs typeface="Verdana"/>
                <a:sym typeface="Verdana"/>
              </a:rPr>
              <a:t>Gpu: Nvidia rtx 2070</a:t>
            </a:r>
            <a:endParaRPr sz="1600">
              <a:solidFill>
                <a:srgbClr val="FFFFFF"/>
              </a:solidFill>
              <a:latin typeface="Verdana"/>
              <a:ea typeface="Verdana"/>
              <a:cs typeface="Verdana"/>
              <a:sym typeface="Verdana"/>
            </a:endParaRPr>
          </a:p>
          <a:p>
            <a:pPr indent="0" lvl="0" marL="0" rtl="0" algn="l">
              <a:lnSpc>
                <a:spcPct val="115000"/>
              </a:lnSpc>
              <a:spcBef>
                <a:spcPts val="1600"/>
              </a:spcBef>
              <a:spcAft>
                <a:spcPts val="0"/>
              </a:spcAft>
              <a:buNone/>
            </a:pPr>
            <a:r>
              <a:rPr lang="en" sz="1600">
                <a:solidFill>
                  <a:srgbClr val="FFFFFF"/>
                </a:solidFill>
                <a:latin typeface="Verdana"/>
                <a:ea typeface="Verdana"/>
                <a:cs typeface="Verdana"/>
                <a:sym typeface="Verdana"/>
              </a:rPr>
              <a:t>Ram: 16gb</a:t>
            </a:r>
            <a:endParaRPr sz="1600">
              <a:solidFill>
                <a:srgbClr val="FFFFFF"/>
              </a:solidFill>
              <a:latin typeface="Verdana"/>
              <a:ea typeface="Verdana"/>
              <a:cs typeface="Verdana"/>
              <a:sym typeface="Verdana"/>
            </a:endParaRPr>
          </a:p>
          <a:p>
            <a:pPr indent="0" lvl="0" marL="0" rtl="0" algn="l">
              <a:lnSpc>
                <a:spcPct val="115000"/>
              </a:lnSpc>
              <a:spcBef>
                <a:spcPts val="1600"/>
              </a:spcBef>
              <a:spcAft>
                <a:spcPts val="0"/>
              </a:spcAft>
              <a:buNone/>
            </a:pPr>
            <a:r>
              <a:rPr b="1" lang="en" sz="1600">
                <a:solidFill>
                  <a:srgbClr val="FFFFFF"/>
                </a:solidFill>
                <a:latin typeface="Verdana"/>
                <a:ea typeface="Verdana"/>
                <a:cs typeface="Verdana"/>
                <a:sym typeface="Verdana"/>
              </a:rPr>
              <a:t>Software</a:t>
            </a:r>
            <a:r>
              <a:rPr lang="en" sz="1600">
                <a:solidFill>
                  <a:srgbClr val="FFFFFF"/>
                </a:solidFill>
                <a:latin typeface="Verdana"/>
                <a:ea typeface="Verdana"/>
                <a:cs typeface="Verdana"/>
                <a:sym typeface="Verdana"/>
              </a:rPr>
              <a:t>:Programming lang - Python-3.9</a:t>
            </a:r>
            <a:endParaRPr sz="1600">
              <a:solidFill>
                <a:srgbClr val="FFFFFF"/>
              </a:solidFill>
              <a:latin typeface="Verdana"/>
              <a:ea typeface="Verdana"/>
              <a:cs typeface="Verdana"/>
              <a:sym typeface="Verdana"/>
            </a:endParaRPr>
          </a:p>
          <a:p>
            <a:pPr indent="0" lvl="0" marL="0" rtl="0" algn="l">
              <a:lnSpc>
                <a:spcPct val="115000"/>
              </a:lnSpc>
              <a:spcBef>
                <a:spcPts val="1600"/>
              </a:spcBef>
              <a:spcAft>
                <a:spcPts val="0"/>
              </a:spcAft>
              <a:buNone/>
            </a:pPr>
            <a:r>
              <a:rPr lang="en" sz="1600">
                <a:solidFill>
                  <a:srgbClr val="FFFFFF"/>
                </a:solidFill>
                <a:latin typeface="Verdana"/>
                <a:ea typeface="Verdana"/>
                <a:cs typeface="Verdana"/>
                <a:sym typeface="Verdana"/>
              </a:rPr>
              <a:t>Python libraries used</a:t>
            </a:r>
            <a:endParaRPr sz="1600">
              <a:solidFill>
                <a:srgbClr val="FFFFFF"/>
              </a:solidFill>
              <a:latin typeface="Verdana"/>
              <a:ea typeface="Verdana"/>
              <a:cs typeface="Verdana"/>
              <a:sym typeface="Verdana"/>
            </a:endParaRPr>
          </a:p>
          <a:p>
            <a:pPr indent="0" lvl="0" marL="0" rtl="0" algn="l">
              <a:lnSpc>
                <a:spcPct val="115000"/>
              </a:lnSpc>
              <a:spcBef>
                <a:spcPts val="1200"/>
              </a:spcBef>
              <a:spcAft>
                <a:spcPts val="0"/>
              </a:spcAft>
              <a:buNone/>
            </a:pPr>
            <a:r>
              <a:rPr lang="en" sz="1600">
                <a:solidFill>
                  <a:srgbClr val="FFFFFF"/>
                </a:solidFill>
                <a:latin typeface="Verdana"/>
                <a:ea typeface="Verdana"/>
                <a:cs typeface="Verdana"/>
                <a:sym typeface="Verdana"/>
              </a:rPr>
              <a:t>-Keras,Tensorflow,Numpy,Pandas,OpenCV.</a:t>
            </a:r>
            <a:endParaRPr sz="1600">
              <a:solidFill>
                <a:srgbClr val="FFFFFF"/>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193500" y="2148150"/>
            <a:ext cx="275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REVIEW 2</a:t>
            </a:r>
            <a:endParaRPr sz="4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a:t>
            </a:r>
            <a:r>
              <a:rPr b="1" lang="en"/>
              <a:t>rchitecture</a:t>
            </a:r>
            <a:endParaRPr b="1"/>
          </a:p>
        </p:txBody>
      </p:sp>
      <p:pic>
        <p:nvPicPr>
          <p:cNvPr id="145" name="Google Shape;145;p29"/>
          <p:cNvPicPr preferRelativeResize="0"/>
          <p:nvPr/>
        </p:nvPicPr>
        <p:blipFill>
          <a:blip r:embed="rId3">
            <a:alphaModFix/>
          </a:blip>
          <a:stretch>
            <a:fillRect/>
          </a:stretch>
        </p:blipFill>
        <p:spPr>
          <a:xfrm>
            <a:off x="2146875" y="1149275"/>
            <a:ext cx="4850260" cy="38209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Multi-Channel CNN:</a:t>
            </a:r>
            <a:endParaRPr/>
          </a:p>
        </p:txBody>
      </p:sp>
      <p:sp>
        <p:nvSpPr>
          <p:cNvPr id="151" name="Google Shape;15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3450">
                <a:solidFill>
                  <a:schemeClr val="dk1"/>
                </a:solidFill>
              </a:rPr>
              <a:t>A multi-channel convolutional neural network for document classification involves using multiple versions of the standard model with different sized kernels. This allows the document to be processed at different resolutions or different n-grams (groups of words) at a time, whilst the model learns how to best integrate these interpretations.</a:t>
            </a:r>
            <a:endParaRPr sz="3450">
              <a:solidFill>
                <a:schemeClr val="dk1"/>
              </a:solidFill>
            </a:endParaRPr>
          </a:p>
          <a:p>
            <a:pPr indent="0" lvl="0" marL="0" rtl="0" algn="l">
              <a:spcBef>
                <a:spcPts val="1200"/>
              </a:spcBef>
              <a:spcAft>
                <a:spcPts val="0"/>
              </a:spcAft>
              <a:buNone/>
            </a:pPr>
            <a:r>
              <a:rPr lang="en" sz="3450">
                <a:solidFill>
                  <a:schemeClr val="dk1"/>
                </a:solidFill>
              </a:rPr>
              <a:t>Convolutional Neural Network (CNN) can effectively extract localized structural information. Here we used multiple windows and multiple convolution kernels on different channels to perform convolution operations and to extract richer feature information.</a:t>
            </a:r>
            <a:endParaRPr sz="345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1200"/>
              </a:spcAft>
              <a:buNone/>
            </a:pPr>
            <a:r>
              <a:t/>
            </a:r>
            <a:endParaRPr sz="19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50000"/>
              </a:lnSpc>
              <a:spcBef>
                <a:spcPts val="1200"/>
              </a:spcBef>
              <a:spcAft>
                <a:spcPts val="0"/>
              </a:spcAft>
              <a:buNone/>
            </a:pPr>
            <a:r>
              <a:rPr lang="en" sz="2500">
                <a:latin typeface="Verdana"/>
                <a:ea typeface="Verdana"/>
                <a:cs typeface="Verdana"/>
                <a:sym typeface="Verdana"/>
              </a:rPr>
              <a:t>Attention Mechanism</a:t>
            </a:r>
            <a:endParaRPr>
              <a:latin typeface="Verdana"/>
              <a:ea typeface="Verdana"/>
              <a:cs typeface="Verdana"/>
              <a:sym typeface="Verdana"/>
            </a:endParaRPr>
          </a:p>
          <a:p>
            <a:pPr indent="0" lvl="0" marL="0" rtl="0" algn="l">
              <a:spcBef>
                <a:spcPts val="1200"/>
              </a:spcBef>
              <a:spcAft>
                <a:spcPts val="0"/>
              </a:spcAft>
              <a:buNone/>
            </a:pPr>
            <a:r>
              <a:t/>
            </a:r>
            <a:endParaRPr/>
          </a:p>
        </p:txBody>
      </p:sp>
      <p:sp>
        <p:nvSpPr>
          <p:cNvPr id="157" name="Google Shape;157;p31"/>
          <p:cNvSpPr txBox="1"/>
          <p:nvPr>
            <p:ph idx="1" type="body"/>
          </p:nvPr>
        </p:nvSpPr>
        <p:spPr>
          <a:xfrm>
            <a:off x="435925" y="1922750"/>
            <a:ext cx="8520600" cy="3416400"/>
          </a:xfrm>
          <a:prstGeom prst="rect">
            <a:avLst/>
          </a:prstGeom>
        </p:spPr>
        <p:txBody>
          <a:bodyPr anchorCtr="0" anchor="t" bIns="91425" lIns="91425" spcFirstLastPara="1" rIns="91425" wrap="square" tIns="91425">
            <a:normAutofit/>
          </a:bodyPr>
          <a:lstStyle/>
          <a:p>
            <a:pPr indent="-370540" lvl="0" marL="457200" rtl="0" algn="l">
              <a:spcBef>
                <a:spcPts val="0"/>
              </a:spcBef>
              <a:spcAft>
                <a:spcPts val="0"/>
              </a:spcAft>
              <a:buClr>
                <a:schemeClr val="dk1"/>
              </a:buClr>
              <a:buSzPts val="2235"/>
              <a:buChar char="●"/>
            </a:pPr>
            <a:r>
              <a:rPr lang="en" sz="2235">
                <a:solidFill>
                  <a:schemeClr val="dk1"/>
                </a:solidFill>
              </a:rPr>
              <a:t>Combining the attention mechanism and neural network can often achieve better results.</a:t>
            </a:r>
            <a:endParaRPr sz="2235">
              <a:solidFill>
                <a:schemeClr val="dk1"/>
              </a:solidFill>
            </a:endParaRPr>
          </a:p>
          <a:p>
            <a:pPr indent="-370540" lvl="0" marL="457200" rtl="0" algn="l">
              <a:spcBef>
                <a:spcPts val="0"/>
              </a:spcBef>
              <a:spcAft>
                <a:spcPts val="0"/>
              </a:spcAft>
              <a:buClr>
                <a:schemeClr val="dk1"/>
              </a:buClr>
              <a:buSzPts val="2235"/>
              <a:buChar char="●"/>
            </a:pPr>
            <a:r>
              <a:rPr lang="en" sz="2235">
                <a:solidFill>
                  <a:schemeClr val="dk1"/>
                </a:solidFill>
              </a:rPr>
              <a:t>Divides the sentence into multiple layers and understands it better.</a:t>
            </a:r>
            <a:endParaRPr sz="2235">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Why this project</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What is Sentiment Analysis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What is CNN</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Dataset</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Software and Hardware Used</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latin typeface="Share Tech"/>
                <a:ea typeface="Share Tech"/>
                <a:cs typeface="Share Tech"/>
                <a:sym typeface="Share Tech"/>
              </a:rPr>
              <a:t>Project Flow</a:t>
            </a:r>
            <a:endParaRPr sz="2500"/>
          </a:p>
        </p:txBody>
      </p:sp>
      <p:sp>
        <p:nvSpPr>
          <p:cNvPr id="163" name="Google Shape;16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-&gt;Importing necessary Libraries</a:t>
            </a:r>
            <a:endParaRPr sz="1700">
              <a:solidFill>
                <a:schemeClr val="dk1"/>
              </a:solidFill>
            </a:endParaRPr>
          </a:p>
          <a:p>
            <a:pPr indent="0" lvl="0" marL="0" rtl="0" algn="l">
              <a:spcBef>
                <a:spcPts val="1200"/>
              </a:spcBef>
              <a:spcAft>
                <a:spcPts val="0"/>
              </a:spcAft>
              <a:buNone/>
            </a:pPr>
            <a:r>
              <a:rPr lang="en" sz="1700">
                <a:solidFill>
                  <a:schemeClr val="dk1"/>
                </a:solidFill>
              </a:rPr>
              <a:t>-&gt;Importing Dataset</a:t>
            </a:r>
            <a:endParaRPr sz="1700">
              <a:solidFill>
                <a:schemeClr val="dk1"/>
              </a:solidFill>
            </a:endParaRPr>
          </a:p>
          <a:p>
            <a:pPr indent="0" lvl="0" marL="0" rtl="0" algn="l">
              <a:spcBef>
                <a:spcPts val="1200"/>
              </a:spcBef>
              <a:spcAft>
                <a:spcPts val="0"/>
              </a:spcAft>
              <a:buNone/>
            </a:pPr>
            <a:r>
              <a:rPr lang="en" sz="1700">
                <a:solidFill>
                  <a:schemeClr val="dk1"/>
                </a:solidFill>
              </a:rPr>
              <a:t>-&gt;Data Cleaning</a:t>
            </a:r>
            <a:endParaRPr sz="1700">
              <a:solidFill>
                <a:schemeClr val="dk1"/>
              </a:solidFill>
            </a:endParaRPr>
          </a:p>
          <a:p>
            <a:pPr indent="0" lvl="0" marL="0" rtl="0" algn="l">
              <a:spcBef>
                <a:spcPts val="1200"/>
              </a:spcBef>
              <a:spcAft>
                <a:spcPts val="0"/>
              </a:spcAft>
              <a:buNone/>
            </a:pPr>
            <a:r>
              <a:rPr lang="en" sz="1700">
                <a:solidFill>
                  <a:schemeClr val="dk1"/>
                </a:solidFill>
              </a:rPr>
              <a:t>-&gt;Train and Test split</a:t>
            </a:r>
            <a:endParaRPr sz="1700">
              <a:solidFill>
                <a:schemeClr val="dk1"/>
              </a:solidFill>
            </a:endParaRPr>
          </a:p>
          <a:p>
            <a:pPr indent="0" lvl="0" marL="0" rtl="0" algn="l">
              <a:spcBef>
                <a:spcPts val="1200"/>
              </a:spcBef>
              <a:spcAft>
                <a:spcPts val="0"/>
              </a:spcAft>
              <a:buNone/>
            </a:pPr>
            <a:r>
              <a:rPr lang="en" sz="1700">
                <a:solidFill>
                  <a:schemeClr val="dk1"/>
                </a:solidFill>
              </a:rPr>
              <a:t>-&gt;Model Creation</a:t>
            </a:r>
            <a:endParaRPr sz="1700">
              <a:solidFill>
                <a:schemeClr val="dk1"/>
              </a:solidFill>
            </a:endParaRPr>
          </a:p>
          <a:p>
            <a:pPr indent="0" lvl="0" marL="0" rtl="0" algn="l">
              <a:spcBef>
                <a:spcPts val="1200"/>
              </a:spcBef>
              <a:spcAft>
                <a:spcPts val="0"/>
              </a:spcAft>
              <a:buNone/>
            </a:pPr>
            <a:r>
              <a:rPr lang="en" sz="1700">
                <a:solidFill>
                  <a:schemeClr val="dk1"/>
                </a:solidFill>
              </a:rPr>
              <a:t>-&gt;Training the model</a:t>
            </a:r>
            <a:endParaRPr sz="1700">
              <a:solidFill>
                <a:schemeClr val="dk1"/>
              </a:solidFill>
            </a:endParaRPr>
          </a:p>
          <a:p>
            <a:pPr indent="0" lvl="0" marL="0" rtl="0" algn="l">
              <a:spcBef>
                <a:spcPts val="1200"/>
              </a:spcBef>
              <a:spcAft>
                <a:spcPts val="1200"/>
              </a:spcAft>
              <a:buNone/>
            </a:pPr>
            <a:r>
              <a:rPr lang="en" sz="1700">
                <a:solidFill>
                  <a:schemeClr val="dk1"/>
                </a:solidFill>
              </a:rPr>
              <a:t>-&gt;Plotting the results</a:t>
            </a:r>
            <a:endParaRPr sz="17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3"/>
          <p:cNvPicPr preferRelativeResize="0"/>
          <p:nvPr/>
        </p:nvPicPr>
        <p:blipFill>
          <a:blip r:embed="rId3">
            <a:alphaModFix/>
          </a:blip>
          <a:stretch>
            <a:fillRect/>
          </a:stretch>
        </p:blipFill>
        <p:spPr>
          <a:xfrm>
            <a:off x="2835975" y="152400"/>
            <a:ext cx="2990208"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249575" y="290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Share Tech"/>
                <a:ea typeface="Share Tech"/>
                <a:cs typeface="Share Tech"/>
                <a:sym typeface="Share Tech"/>
              </a:rPr>
              <a:t>Required Libraries</a:t>
            </a:r>
            <a:endParaRPr>
              <a:latin typeface="Share Tech"/>
              <a:ea typeface="Share Tech"/>
              <a:cs typeface="Share Tech"/>
              <a:sym typeface="Share Tech"/>
            </a:endParaRPr>
          </a:p>
          <a:p>
            <a:pPr indent="0" lvl="0" marL="0" rtl="0" algn="l">
              <a:spcBef>
                <a:spcPts val="0"/>
              </a:spcBef>
              <a:spcAft>
                <a:spcPts val="0"/>
              </a:spcAft>
              <a:buNone/>
            </a:pPr>
            <a:r>
              <a:t/>
            </a:r>
            <a:endParaRPr>
              <a:latin typeface="Share Tech"/>
              <a:ea typeface="Share Tech"/>
              <a:cs typeface="Share Tech"/>
              <a:sym typeface="Share Tech"/>
            </a:endParaRPr>
          </a:p>
          <a:p>
            <a:pPr indent="0" lvl="0" marL="0" rtl="0" algn="l">
              <a:spcBef>
                <a:spcPts val="0"/>
              </a:spcBef>
              <a:spcAft>
                <a:spcPts val="0"/>
              </a:spcAft>
              <a:buNone/>
            </a:pPr>
            <a:r>
              <a:t/>
            </a:r>
            <a:endParaRPr/>
          </a:p>
        </p:txBody>
      </p:sp>
      <p:sp>
        <p:nvSpPr>
          <p:cNvPr id="174" name="Google Shape;174;p34"/>
          <p:cNvSpPr txBox="1"/>
          <p:nvPr>
            <p:ph idx="1" type="body"/>
          </p:nvPr>
        </p:nvSpPr>
        <p:spPr>
          <a:xfrm>
            <a:off x="311700" y="863550"/>
            <a:ext cx="8520600" cy="4106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600">
                <a:solidFill>
                  <a:schemeClr val="dk1"/>
                </a:solidFill>
              </a:rPr>
              <a:t>Keras :  </a:t>
            </a:r>
            <a:r>
              <a:rPr lang="en" sz="7600">
                <a:solidFill>
                  <a:schemeClr val="dk1"/>
                </a:solidFill>
                <a:highlight>
                  <a:srgbClr val="202124"/>
                </a:highlight>
              </a:rPr>
              <a:t>Keras is a powerful and easy-to-use free open source Python library for developing and evaluating deep learning models.</a:t>
            </a:r>
            <a:endParaRPr sz="7600">
              <a:solidFill>
                <a:schemeClr val="dk1"/>
              </a:solidFill>
            </a:endParaRPr>
          </a:p>
          <a:p>
            <a:pPr indent="0" lvl="0" marL="0" rtl="0" algn="l">
              <a:spcBef>
                <a:spcPts val="1200"/>
              </a:spcBef>
              <a:spcAft>
                <a:spcPts val="0"/>
              </a:spcAft>
              <a:buNone/>
            </a:pPr>
            <a:r>
              <a:rPr lang="en" sz="7600">
                <a:solidFill>
                  <a:schemeClr val="dk1"/>
                </a:solidFill>
              </a:rPr>
              <a:t>Sklearn : Scikit-learn (Sklearn) is the most useful and robust library for machine learning in Python. It provides a selection of efficient tools for machine learning and statistical modeling.</a:t>
            </a:r>
            <a:endParaRPr sz="7600">
              <a:solidFill>
                <a:schemeClr val="dk1"/>
              </a:solidFill>
            </a:endParaRPr>
          </a:p>
          <a:p>
            <a:pPr indent="0" lvl="0" marL="0" rtl="0" algn="l">
              <a:spcBef>
                <a:spcPts val="1200"/>
              </a:spcBef>
              <a:spcAft>
                <a:spcPts val="0"/>
              </a:spcAft>
              <a:buNone/>
            </a:pPr>
            <a:r>
              <a:rPr lang="en" sz="7600">
                <a:solidFill>
                  <a:schemeClr val="dk1"/>
                </a:solidFill>
              </a:rPr>
              <a:t>Pandas : Pandas is a predominantly used python data analysis library. It provides many functions and methods to expedite the data analysis process.</a:t>
            </a:r>
            <a:endParaRPr sz="7600">
              <a:solidFill>
                <a:schemeClr val="dk1"/>
              </a:solidFill>
            </a:endParaRPr>
          </a:p>
          <a:p>
            <a:pPr indent="0" lvl="0" marL="0" rtl="0" algn="l">
              <a:lnSpc>
                <a:spcPct val="115000"/>
              </a:lnSpc>
              <a:spcBef>
                <a:spcPts val="1200"/>
              </a:spcBef>
              <a:spcAft>
                <a:spcPts val="0"/>
              </a:spcAft>
              <a:buNone/>
            </a:pPr>
            <a:r>
              <a:rPr lang="en" sz="7600">
                <a:solidFill>
                  <a:schemeClr val="dk1"/>
                </a:solidFill>
              </a:rPr>
              <a:t>NLTK : NLTK is a standard python library with prebuilt functions and utilities for the ease of use and implementation.</a:t>
            </a:r>
            <a:endParaRPr sz="7600">
              <a:solidFill>
                <a:schemeClr val="dk1"/>
              </a:solidFill>
            </a:endParaRPr>
          </a:p>
          <a:p>
            <a:pPr indent="0" lvl="0" marL="0" rtl="0" algn="l">
              <a:lnSpc>
                <a:spcPct val="115000"/>
              </a:lnSpc>
              <a:spcBef>
                <a:spcPts val="0"/>
              </a:spcBef>
              <a:spcAft>
                <a:spcPts val="0"/>
              </a:spcAft>
              <a:buNone/>
            </a:pPr>
            <a:r>
              <a:t/>
            </a:r>
            <a:endParaRPr sz="7600">
              <a:solidFill>
                <a:schemeClr val="dk1"/>
              </a:solidFill>
            </a:endParaRPr>
          </a:p>
          <a:p>
            <a:pPr indent="0" lvl="0" marL="0" rtl="0" algn="l">
              <a:lnSpc>
                <a:spcPct val="115000"/>
              </a:lnSpc>
              <a:spcBef>
                <a:spcPts val="0"/>
              </a:spcBef>
              <a:spcAft>
                <a:spcPts val="0"/>
              </a:spcAft>
              <a:buNone/>
            </a:pPr>
            <a:r>
              <a:rPr lang="en" sz="7600">
                <a:solidFill>
                  <a:schemeClr val="dk1"/>
                </a:solidFill>
              </a:rPr>
              <a:t>Collections: Collections in python are basically container data types, namely lists, sets, tuples, dictionary.</a:t>
            </a:r>
            <a:endParaRPr sz="7600">
              <a:solidFill>
                <a:schemeClr val="dk1"/>
              </a:solidFill>
            </a:endParaRPr>
          </a:p>
          <a:p>
            <a:pPr indent="0" lvl="0" marL="0" rtl="0" algn="l">
              <a:lnSpc>
                <a:spcPct val="115000"/>
              </a:lnSpc>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1200"/>
              </a:spcBef>
              <a:spcAft>
                <a:spcPts val="1200"/>
              </a:spcAft>
              <a:buNone/>
            </a:pPr>
            <a:r>
              <a:t/>
            </a:r>
            <a:endParaRPr sz="1900">
              <a:solidFill>
                <a:schemeClr val="dk1"/>
              </a:solidFill>
              <a:highlight>
                <a:srgbClr val="202124"/>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20"/>
              <a:t>Partial Code:</a:t>
            </a:r>
            <a:endParaRPr sz="2220"/>
          </a:p>
        </p:txBody>
      </p:sp>
      <p:pic>
        <p:nvPicPr>
          <p:cNvPr id="180" name="Google Shape;180;p35"/>
          <p:cNvPicPr preferRelativeResize="0"/>
          <p:nvPr/>
        </p:nvPicPr>
        <p:blipFill>
          <a:blip r:embed="rId3">
            <a:alphaModFix/>
          </a:blip>
          <a:stretch>
            <a:fillRect/>
          </a:stretch>
        </p:blipFill>
        <p:spPr>
          <a:xfrm>
            <a:off x="400875" y="1083175"/>
            <a:ext cx="8283450"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6"/>
          <p:cNvPicPr preferRelativeResize="0"/>
          <p:nvPr/>
        </p:nvPicPr>
        <p:blipFill>
          <a:blip r:embed="rId3">
            <a:alphaModFix/>
          </a:blip>
          <a:stretch>
            <a:fillRect/>
          </a:stretch>
        </p:blipFill>
        <p:spPr>
          <a:xfrm>
            <a:off x="152400" y="152400"/>
            <a:ext cx="8839200" cy="4705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1" name="Google Shape;19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37"/>
          <p:cNvPicPr preferRelativeResize="0"/>
          <p:nvPr/>
        </p:nvPicPr>
        <p:blipFill>
          <a:blip r:embed="rId3">
            <a:alphaModFix/>
          </a:blip>
          <a:stretch>
            <a:fillRect/>
          </a:stretch>
        </p:blipFill>
        <p:spPr>
          <a:xfrm>
            <a:off x="0" y="273325"/>
            <a:ext cx="9144000" cy="4534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52572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Multi-Wavelet Residual Dense Convolutional Neural Network for Image Denoising (Minor Project)</a:t>
            </a:r>
            <a:endParaRPr>
              <a:solidFill>
                <a:schemeClr val="dk1"/>
              </a:solidFill>
            </a:endParaRPr>
          </a:p>
          <a:p>
            <a:pPr indent="0" lvl="0" marL="0" rtl="0" algn="l">
              <a:lnSpc>
                <a:spcPct val="150000"/>
              </a:lnSpc>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lnSpc>
                <a:spcPct val="150000"/>
              </a:lnSpc>
              <a:spcBef>
                <a:spcPts val="1200"/>
              </a:spcBef>
              <a:spcAft>
                <a:spcPts val="0"/>
              </a:spcAft>
              <a:buNone/>
            </a:pPr>
            <a:r>
              <a:t/>
            </a:r>
            <a:endParaRPr sz="1500">
              <a:solidFill>
                <a:schemeClr val="dk1"/>
              </a:solidFill>
            </a:endParaRPr>
          </a:p>
          <a:p>
            <a:pPr indent="0" lvl="0" marL="0" rtl="0" algn="l">
              <a:lnSpc>
                <a:spcPct val="150000"/>
              </a:lnSpc>
              <a:spcBef>
                <a:spcPts val="1200"/>
              </a:spcBef>
              <a:spcAft>
                <a:spcPts val="0"/>
              </a:spcAft>
              <a:buNone/>
            </a:pPr>
            <a:r>
              <a:rPr lang="en">
                <a:solidFill>
                  <a:schemeClr val="dk1"/>
                </a:solidFill>
              </a:rPr>
              <a:t>Short Text Sentiment Analysis Based on Multi-Channel CNN With Multi-Head Attention Mechanism</a:t>
            </a:r>
            <a:endParaRPr>
              <a:solidFill>
                <a:schemeClr val="dk1"/>
              </a:solidFill>
            </a:endParaRPr>
          </a:p>
          <a:p>
            <a:pPr indent="0" lvl="0" marL="0" rtl="0" algn="l">
              <a:lnSpc>
                <a:spcPct val="150000"/>
              </a:lnSpc>
              <a:spcBef>
                <a:spcPts val="1200"/>
              </a:spcBef>
              <a:spcAft>
                <a:spcPts val="1200"/>
              </a:spcAft>
              <a:buNone/>
            </a:pPr>
            <a:r>
              <a:rPr lang="en">
                <a:solidFill>
                  <a:schemeClr val="dk1"/>
                </a:solidFill>
              </a:rPr>
              <a:t>(Major Project)</a:t>
            </a:r>
            <a:endParaRPr>
              <a:solidFill>
                <a:schemeClr val="dk1"/>
              </a:solidFill>
            </a:endParaRPr>
          </a:p>
        </p:txBody>
      </p:sp>
      <p:cxnSp>
        <p:nvCxnSpPr>
          <p:cNvPr id="66" name="Google Shape;66;p15"/>
          <p:cNvCxnSpPr/>
          <p:nvPr/>
        </p:nvCxnSpPr>
        <p:spPr>
          <a:xfrm>
            <a:off x="4342925" y="1454200"/>
            <a:ext cx="0" cy="8343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1935600"/>
            <a:ext cx="8520600" cy="127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220"/>
              <a:t>Why this project?</a:t>
            </a:r>
            <a:endParaRPr sz="4220"/>
          </a:p>
          <a:p>
            <a:pPr indent="0" lvl="0" marL="0" rtl="0" algn="l">
              <a:spcBef>
                <a:spcPts val="0"/>
              </a:spcBef>
              <a:spcAft>
                <a:spcPts val="0"/>
              </a:spcAft>
              <a:buSzPts val="990"/>
              <a:buNone/>
            </a:pPr>
            <a:r>
              <a:t/>
            </a:r>
            <a:endParaRPr sz="25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idx="1" type="body"/>
          </p:nvPr>
        </p:nvSpPr>
        <p:spPr>
          <a:xfrm>
            <a:off x="180950" y="574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WHAT IS SENTIMENT ANALYSIS?</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336550" lvl="0" marL="457200" rtl="0" algn="just">
              <a:lnSpc>
                <a:spcPct val="150000"/>
              </a:lnSpc>
              <a:spcBef>
                <a:spcPts val="1200"/>
              </a:spcBef>
              <a:spcAft>
                <a:spcPts val="0"/>
              </a:spcAft>
              <a:buClr>
                <a:schemeClr val="dk1"/>
              </a:buClr>
              <a:buSzPts val="1700"/>
              <a:buChar char="●"/>
            </a:pPr>
            <a:r>
              <a:rPr lang="en" sz="1700">
                <a:solidFill>
                  <a:schemeClr val="dk1"/>
                </a:solidFill>
              </a:rPr>
              <a:t>Sentiment analysis is a natural language processing (NLP) technique used to determine whether data is positive, negative or neutral. </a:t>
            </a:r>
            <a:endParaRPr sz="1700">
              <a:solidFill>
                <a:schemeClr val="dk1"/>
              </a:solidFill>
            </a:endParaRPr>
          </a:p>
          <a:p>
            <a:pPr indent="-336550" lvl="0" marL="457200" rtl="0" algn="just">
              <a:lnSpc>
                <a:spcPct val="150000"/>
              </a:lnSpc>
              <a:spcBef>
                <a:spcPts val="0"/>
              </a:spcBef>
              <a:spcAft>
                <a:spcPts val="0"/>
              </a:spcAft>
              <a:buClr>
                <a:schemeClr val="dk1"/>
              </a:buClr>
              <a:buSzPts val="1700"/>
              <a:buChar char="●"/>
            </a:pPr>
            <a:r>
              <a:rPr lang="en" sz="1700">
                <a:solidFill>
                  <a:schemeClr val="dk1"/>
                </a:solidFill>
              </a:rPr>
              <a:t>Sentiment analysis is often performed on textual data to help businesses monitor brand and product sentiment in customer feedback, and understand customer needs.</a:t>
            </a:r>
            <a:endParaRPr b="1" sz="2000">
              <a:solidFill>
                <a:schemeClr val="dk1"/>
              </a:solidFill>
            </a:endParaRPr>
          </a:p>
        </p:txBody>
      </p:sp>
      <p:sp>
        <p:nvSpPr>
          <p:cNvPr id="77" name="Google Shape;77;p17"/>
          <p:cNvSpPr txBox="1"/>
          <p:nvPr/>
        </p:nvSpPr>
        <p:spPr>
          <a:xfrm>
            <a:off x="2737575" y="2836850"/>
            <a:ext cx="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1583050" y="1130100"/>
            <a:ext cx="5508225" cy="285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7267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20"/>
              <a:t>Simple </a:t>
            </a:r>
            <a:r>
              <a:rPr lang="en" sz="2220"/>
              <a:t>sentence</a:t>
            </a:r>
            <a:r>
              <a:rPr lang="en" sz="2220"/>
              <a:t> structure</a:t>
            </a:r>
            <a:endParaRPr sz="2220"/>
          </a:p>
        </p:txBody>
      </p:sp>
      <p:sp>
        <p:nvSpPr>
          <p:cNvPr id="88" name="Google Shape;88;p19"/>
          <p:cNvSpPr txBox="1"/>
          <p:nvPr>
            <p:ph idx="1" type="body"/>
          </p:nvPr>
        </p:nvSpPr>
        <p:spPr>
          <a:xfrm>
            <a:off x="311700" y="2078550"/>
            <a:ext cx="8520600" cy="9864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1200"/>
              </a:spcAft>
              <a:buNone/>
            </a:pPr>
            <a:r>
              <a:rPr b="1" lang="en" sz="3500">
                <a:solidFill>
                  <a:schemeClr val="dk1"/>
                </a:solidFill>
              </a:rPr>
              <a:t>SUBJECT + VERB(parts of speech) +OBJECT</a:t>
            </a:r>
            <a:endParaRPr b="1" sz="3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en" sz="2100">
                <a:solidFill>
                  <a:schemeClr val="dk1"/>
                </a:solidFill>
              </a:rPr>
              <a:t>Word features +</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part of speech features </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position features </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And dependency syntax features </a:t>
            </a:r>
            <a:endParaRPr sz="2100">
              <a:solidFill>
                <a:schemeClr val="dk1"/>
              </a:solidFill>
            </a:endParaRPr>
          </a:p>
          <a:p>
            <a:pPr indent="0" lvl="0" marL="457200" rtl="0" algn="l">
              <a:spcBef>
                <a:spcPts val="1200"/>
              </a:spcBef>
              <a:spcAft>
                <a:spcPts val="0"/>
              </a:spcAft>
              <a:buNone/>
            </a:pPr>
            <a:r>
              <a:rPr lang="en" sz="2100">
                <a:solidFill>
                  <a:schemeClr val="dk1"/>
                </a:solidFill>
              </a:rPr>
              <a:t>separately to form three new combined features, and inputs convolutional neural network</a:t>
            </a:r>
            <a:endParaRPr sz="2100">
              <a:solidFill>
                <a:schemeClr val="dk1"/>
              </a:solidFill>
            </a:endParaRPr>
          </a:p>
          <a:p>
            <a:pPr indent="0" lvl="0" marL="457200" rtl="0" algn="l">
              <a:spcBef>
                <a:spcPts val="1200"/>
              </a:spcBef>
              <a:spcAft>
                <a:spcPts val="1200"/>
              </a:spcAft>
              <a:buNone/>
            </a:pPr>
            <a:r>
              <a:t/>
            </a:r>
            <a:endParaRPr sz="2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Vision</a:t>
            </a:r>
            <a:r>
              <a:rPr lang="en"/>
              <a:t> of this project.</a:t>
            </a:r>
            <a:endParaRPr/>
          </a:p>
        </p:txBody>
      </p:sp>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Base paper is using chinese short text.</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a:t>
            </a:r>
            <a:r>
              <a:rPr lang="en">
                <a:solidFill>
                  <a:schemeClr val="dk1"/>
                </a:solidFill>
              </a:rPr>
              <a:t>mplementation</a:t>
            </a:r>
            <a:r>
              <a:rPr lang="en">
                <a:solidFill>
                  <a:schemeClr val="dk1"/>
                </a:solidFill>
              </a:rPr>
              <a:t> in english.</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Integration this with social media platforms to help filter or know the reviews in a statistical method.</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