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D148-C6C1-5088-B9D9-26F4C2DFD9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998856-39AB-132E-47FF-48176EE53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D0291C-4221-3E1F-89A1-9779F384849C}"/>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5" name="Footer Placeholder 4">
            <a:extLst>
              <a:ext uri="{FF2B5EF4-FFF2-40B4-BE49-F238E27FC236}">
                <a16:creationId xmlns:a16="http://schemas.microsoft.com/office/drawing/2014/main" id="{46E85326-53CE-34A2-F824-82280185C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AC84F-6E90-36EC-DA64-5449DBEC4F27}"/>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32249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7DA-69AD-8AF0-2F45-45E9ED3F66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CD86AF-5E9B-82F3-C35C-EC5127E8DE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A2F7B-3099-C9B2-F86C-FF39012436DE}"/>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5" name="Footer Placeholder 4">
            <a:extLst>
              <a:ext uri="{FF2B5EF4-FFF2-40B4-BE49-F238E27FC236}">
                <a16:creationId xmlns:a16="http://schemas.microsoft.com/office/drawing/2014/main" id="{5F488318-FD62-E7BE-1B43-194D67E3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A899A-3904-E966-811F-D7736DCCC386}"/>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213625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7BAD2-D4B3-3597-A351-130A4B9EE3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18E3E1-F992-7C9D-AA7F-1DF522F65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1BCA0-4EC0-8D20-0D6D-FB2224BE2CB2}"/>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5" name="Footer Placeholder 4">
            <a:extLst>
              <a:ext uri="{FF2B5EF4-FFF2-40B4-BE49-F238E27FC236}">
                <a16:creationId xmlns:a16="http://schemas.microsoft.com/office/drawing/2014/main" id="{71CA6C39-45F9-F130-E49B-0FFC41187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56A17-BA7D-AB02-F81E-1579FF9E151F}"/>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405791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F95A-1C23-48A7-E04D-5ECC8EC16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6A2288-D11E-D252-C161-F6B99DCFA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77D62-0AA2-6868-C64C-8FBEA223A586}"/>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5" name="Footer Placeholder 4">
            <a:extLst>
              <a:ext uri="{FF2B5EF4-FFF2-40B4-BE49-F238E27FC236}">
                <a16:creationId xmlns:a16="http://schemas.microsoft.com/office/drawing/2014/main" id="{882F1A54-8C3F-0E97-3A85-F877B00C5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90049-22E1-9556-327B-FB6AADD0C038}"/>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403493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A3D5-11FE-B03A-7C88-D6285F881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33EC62-35ED-64DF-420B-0CB573127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54327-E543-DE6A-328C-06884E5B6B53}"/>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5" name="Footer Placeholder 4">
            <a:extLst>
              <a:ext uri="{FF2B5EF4-FFF2-40B4-BE49-F238E27FC236}">
                <a16:creationId xmlns:a16="http://schemas.microsoft.com/office/drawing/2014/main" id="{49DB40F5-A453-8646-D44C-476BEF3D2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E949C3-913C-8A2F-F3AC-4D079349DCD7}"/>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385110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526B-7781-CA8E-F35B-87283ADF17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A19A38-3AB1-6A31-2815-429CB7E8E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799278-414A-B33A-E30B-2BB94F9FF6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9A3572-DD66-C692-BE07-7547B00E292E}"/>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6" name="Footer Placeholder 5">
            <a:extLst>
              <a:ext uri="{FF2B5EF4-FFF2-40B4-BE49-F238E27FC236}">
                <a16:creationId xmlns:a16="http://schemas.microsoft.com/office/drawing/2014/main" id="{10707904-93DC-4A27-4761-84A956B22B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1C615-A80B-A2BD-9ED5-B4DF8BADC999}"/>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26467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FBB2-5AD1-584C-A65D-C64C5D9F15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1DE464-532C-2876-E16B-399B305D35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FAF90-E43F-1B39-D0B1-9942B5616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75EF85-F5C5-90D5-8D08-32F821EB6F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C0660-81F2-E8A2-C8CE-227BD4B494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77057F-AC98-89A9-0E7B-7FDDCC517C2E}"/>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8" name="Footer Placeholder 7">
            <a:extLst>
              <a:ext uri="{FF2B5EF4-FFF2-40B4-BE49-F238E27FC236}">
                <a16:creationId xmlns:a16="http://schemas.microsoft.com/office/drawing/2014/main" id="{5A4688DA-110D-B2B3-1F84-FE1970953D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2AF586-8F5D-431F-92F7-B32ACC069D05}"/>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140769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AA8C-06E2-1642-57F7-E822DDA1D4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1A7A92-4BC4-68F5-0DC9-94AD2ACF9DB7}"/>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4" name="Footer Placeholder 3">
            <a:extLst>
              <a:ext uri="{FF2B5EF4-FFF2-40B4-BE49-F238E27FC236}">
                <a16:creationId xmlns:a16="http://schemas.microsoft.com/office/drawing/2014/main" id="{0592D7ED-3317-2694-9696-97C3544317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194800-3903-E5D4-D14A-FF42FE699211}"/>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150953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4D449-EC52-3575-CAB9-686491C7EB0E}"/>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3" name="Footer Placeholder 2">
            <a:extLst>
              <a:ext uri="{FF2B5EF4-FFF2-40B4-BE49-F238E27FC236}">
                <a16:creationId xmlns:a16="http://schemas.microsoft.com/office/drawing/2014/main" id="{48A62418-2FA7-1E16-2C76-F7B094D708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59297C-129F-5143-15A5-08D0470657E9}"/>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299413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8A9D-502A-DAA9-6DCC-D03E29A5C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B86459-6972-1401-8E09-8588501A9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5ACFBB-0526-72F4-74BD-0C158889E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25CCE-82E7-48BF-CAC4-88DB65A72B76}"/>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6" name="Footer Placeholder 5">
            <a:extLst>
              <a:ext uri="{FF2B5EF4-FFF2-40B4-BE49-F238E27FC236}">
                <a16:creationId xmlns:a16="http://schemas.microsoft.com/office/drawing/2014/main" id="{B4002357-5B82-D1C1-DBE6-865198AF4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4E9771-8A0F-72C8-04F2-8B14B11565D9}"/>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134498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A55D-A62E-FF76-3DA9-B69008FE3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3E7993-6F4E-F562-ABAB-300FDEB6E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A6FBDE-B4EE-1666-7411-8BD526188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0CE94-0173-15E1-832A-B4F287C6E693}"/>
              </a:ext>
            </a:extLst>
          </p:cNvPr>
          <p:cNvSpPr>
            <a:spLocks noGrp="1"/>
          </p:cNvSpPr>
          <p:nvPr>
            <p:ph type="dt" sz="half" idx="10"/>
          </p:nvPr>
        </p:nvSpPr>
        <p:spPr/>
        <p:txBody>
          <a:bodyPr/>
          <a:lstStyle/>
          <a:p>
            <a:fld id="{B044839D-38F0-4A6A-854A-ACE4ED219296}" type="datetimeFigureOut">
              <a:rPr lang="en-IN" smtClean="0"/>
              <a:t>26-12-2023</a:t>
            </a:fld>
            <a:endParaRPr lang="en-IN"/>
          </a:p>
        </p:txBody>
      </p:sp>
      <p:sp>
        <p:nvSpPr>
          <p:cNvPr id="6" name="Footer Placeholder 5">
            <a:extLst>
              <a:ext uri="{FF2B5EF4-FFF2-40B4-BE49-F238E27FC236}">
                <a16:creationId xmlns:a16="http://schemas.microsoft.com/office/drawing/2014/main" id="{27F519AF-B47A-14D5-EF54-77FCD7BFC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166F9-935D-9BCC-EB1C-65D330BCC3C5}"/>
              </a:ext>
            </a:extLst>
          </p:cNvPr>
          <p:cNvSpPr>
            <a:spLocks noGrp="1"/>
          </p:cNvSpPr>
          <p:nvPr>
            <p:ph type="sldNum" sz="quarter" idx="12"/>
          </p:nvPr>
        </p:nvSpPr>
        <p:spPr/>
        <p:txBody>
          <a:bodyPr/>
          <a:lstStyle/>
          <a:p>
            <a:fld id="{F2EE9B93-FF78-4473-ADC9-525580816913}" type="slidenum">
              <a:rPr lang="en-IN" smtClean="0"/>
              <a:t>‹#›</a:t>
            </a:fld>
            <a:endParaRPr lang="en-IN"/>
          </a:p>
        </p:txBody>
      </p:sp>
    </p:spTree>
    <p:extLst>
      <p:ext uri="{BB962C8B-B14F-4D97-AF65-F5344CB8AC3E}">
        <p14:creationId xmlns:p14="http://schemas.microsoft.com/office/powerpoint/2010/main" val="406307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7CA33-2601-2266-9FA7-E296D021F3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C49E31-9531-76C2-15F9-B58AE91D9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5A6DF-8F65-7F8C-FDA3-EC573665CA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4839D-38F0-4A6A-854A-ACE4ED219296}" type="datetimeFigureOut">
              <a:rPr lang="en-IN" smtClean="0"/>
              <a:t>26-12-2023</a:t>
            </a:fld>
            <a:endParaRPr lang="en-IN"/>
          </a:p>
        </p:txBody>
      </p:sp>
      <p:sp>
        <p:nvSpPr>
          <p:cNvPr id="5" name="Footer Placeholder 4">
            <a:extLst>
              <a:ext uri="{FF2B5EF4-FFF2-40B4-BE49-F238E27FC236}">
                <a16:creationId xmlns:a16="http://schemas.microsoft.com/office/drawing/2014/main" id="{9A886CA1-BF2B-1474-1906-0D822FE36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4591A8-D994-10C9-F2F2-883C141F6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9B93-FF78-4473-ADC9-525580816913}" type="slidenum">
              <a:rPr lang="en-IN" smtClean="0"/>
              <a:t>‹#›</a:t>
            </a:fld>
            <a:endParaRPr lang="en-IN"/>
          </a:p>
        </p:txBody>
      </p:sp>
    </p:spTree>
    <p:extLst>
      <p:ext uri="{BB962C8B-B14F-4D97-AF65-F5344CB8AC3E}">
        <p14:creationId xmlns:p14="http://schemas.microsoft.com/office/powerpoint/2010/main" val="315417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F162-DA6E-2776-1282-C45CC6B2D0A9}"/>
              </a:ext>
            </a:extLst>
          </p:cNvPr>
          <p:cNvSpPr>
            <a:spLocks noGrp="1"/>
          </p:cNvSpPr>
          <p:nvPr>
            <p:ph type="ctrTitle"/>
          </p:nvPr>
        </p:nvSpPr>
        <p:spPr>
          <a:xfrm>
            <a:off x="223935" y="40012"/>
            <a:ext cx="11719249" cy="827735"/>
          </a:xfrm>
          <a:solidFill>
            <a:srgbClr val="92D050"/>
          </a:solidFill>
        </p:spPr>
        <p:txBody>
          <a:bodyPr>
            <a:noAutofit/>
          </a:bodyPr>
          <a:lstStyle/>
          <a:p>
            <a:r>
              <a:rPr lang="en-US" sz="4400" dirty="0">
                <a:latin typeface="Bookman Old Style" panose="02050604050505020204" pitchFamily="18" charset="0"/>
              </a:rPr>
              <a:t>Bike Sales Analysis - Insights</a:t>
            </a:r>
            <a:endParaRPr lang="en-IN" sz="4400" dirty="0">
              <a:latin typeface="Bookman Old Style" panose="02050604050505020204" pitchFamily="18" charset="0"/>
            </a:endParaRPr>
          </a:p>
        </p:txBody>
      </p:sp>
      <p:sp>
        <p:nvSpPr>
          <p:cNvPr id="3" name="Subtitle 2">
            <a:extLst>
              <a:ext uri="{FF2B5EF4-FFF2-40B4-BE49-F238E27FC236}">
                <a16:creationId xmlns:a16="http://schemas.microsoft.com/office/drawing/2014/main" id="{EA4F3852-C0BC-4A8F-9363-E957C1CD4881}"/>
              </a:ext>
            </a:extLst>
          </p:cNvPr>
          <p:cNvSpPr>
            <a:spLocks noGrp="1"/>
          </p:cNvSpPr>
          <p:nvPr>
            <p:ph type="subTitle" idx="1"/>
          </p:nvPr>
        </p:nvSpPr>
        <p:spPr>
          <a:xfrm>
            <a:off x="223935" y="979713"/>
            <a:ext cx="11719249" cy="5710335"/>
          </a:xfrm>
        </p:spPr>
        <p:txBody>
          <a:bodyPr>
            <a:normAutofit/>
          </a:bodyPr>
          <a:lstStyle/>
          <a:p>
            <a:pPr marL="285750" indent="-285750" algn="l">
              <a:buFont typeface="Arial" panose="020B0604020202020204" pitchFamily="34" charset="0"/>
              <a:buChar char="•"/>
            </a:pPr>
            <a:r>
              <a:rPr lang="en-US" sz="1800" dirty="0"/>
              <a:t>The maximum Turnover was generated from Bikes category (61.78 M) which was achieved by completing 36K orders. Both Male and Female had equal contribution in this category. The age group of 25-50 were found to be more keen in Bikes. The U.S. and Australia generated the most revenue. The overall profit margin from Bikes category was 33.21% .The years 2015 &amp; 2016 have marked the highest profit (since people are becoming health conscious in recent times).</a:t>
            </a:r>
          </a:p>
          <a:p>
            <a:pPr marL="285750" indent="-285750" algn="l">
              <a:buFont typeface="Arial" panose="020B0604020202020204" pitchFamily="34" charset="0"/>
              <a:buChar char="•"/>
            </a:pPr>
            <a:r>
              <a:rPr lang="en-US" sz="1800" dirty="0"/>
              <a:t>The turnover generated from Accessories &amp; Clothing was 15.12 M (1054K orders) &amp; 8.37 M (255K orders). The Profit margin from Accessories category was found to be 58.62%  and that from Clothing was 34% (approx.). The top 3 selling products from Accessories section were Water Bottle – 30 oz. (164.1K) Patch Kit/8 patches (157.6K) &amp; Mountain tire tubes (102.8K) &amp; from Clothing the top selling product was AWC Logo Cap (67.3K). Both Male and Female had almost equal contribution in both the categories. The age group of 25-50 were found to be ordering more. The U.S. and Australia generated the most revenue. </a:t>
            </a:r>
          </a:p>
          <a:p>
            <a:pPr marL="285750" indent="-285750" algn="l">
              <a:buFont typeface="Arial" panose="020B0604020202020204" pitchFamily="34" charset="0"/>
              <a:buChar char="•"/>
            </a:pPr>
            <a:r>
              <a:rPr lang="en-US" sz="1800" dirty="0"/>
              <a:t>The company witnessed a tremendous growth in the year 2013 in which they generated a profit of 5.96M and another sharp growth was seen in the year 2015 (7.53M profit). </a:t>
            </a:r>
          </a:p>
          <a:p>
            <a:pPr marL="285750" indent="-285750" algn="l">
              <a:buFont typeface="Arial" panose="020B0604020202020204" pitchFamily="34" charset="0"/>
              <a:buChar char="•"/>
            </a:pPr>
            <a:r>
              <a:rPr lang="en-US" sz="1800" dirty="0"/>
              <a:t>The Product categories – Accessories &amp; Clothing were introduced in the year 2013 which is why we can see the growth of the company. </a:t>
            </a:r>
          </a:p>
          <a:p>
            <a:pPr marL="285750" indent="-285750" algn="l">
              <a:buFont typeface="Arial" panose="020B0604020202020204" pitchFamily="34" charset="0"/>
              <a:buChar char="•"/>
            </a:pPr>
            <a:r>
              <a:rPr lang="en-US" sz="1800" dirty="0"/>
              <a:t>However, maximum profit margin was achieved in the years 2014(41.5% approx.) &amp; 2016 (40% approx.) because the Accessories sold were more as compared to other years.</a:t>
            </a:r>
          </a:p>
          <a:p>
            <a:pPr marL="285750" indent="-285750" algn="l">
              <a:buFont typeface="Arial" panose="020B0604020202020204" pitchFamily="34" charset="0"/>
              <a:buChar char="•"/>
            </a:pPr>
            <a:r>
              <a:rPr lang="en-US" sz="1800" dirty="0"/>
              <a:t>The maximum revenue was generated in 2015 (20M) because Australia had sharp increase in their revenue generation (2.8M to 5.71M).</a:t>
            </a:r>
          </a:p>
          <a:p>
            <a:pPr marL="342900" indent="-342900" algn="l">
              <a:buFont typeface="Arial" panose="020B0604020202020204" pitchFamily="34" charset="0"/>
              <a:buChar char="•"/>
            </a:pPr>
            <a:endParaRPr lang="en-IN" sz="2000" dirty="0"/>
          </a:p>
        </p:txBody>
      </p:sp>
    </p:spTree>
    <p:extLst>
      <p:ext uri="{BB962C8B-B14F-4D97-AF65-F5344CB8AC3E}">
        <p14:creationId xmlns:p14="http://schemas.microsoft.com/office/powerpoint/2010/main" val="296609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F162-DA6E-2776-1282-C45CC6B2D0A9}"/>
              </a:ext>
            </a:extLst>
          </p:cNvPr>
          <p:cNvSpPr>
            <a:spLocks noGrp="1"/>
          </p:cNvSpPr>
          <p:nvPr>
            <p:ph type="ctrTitle"/>
          </p:nvPr>
        </p:nvSpPr>
        <p:spPr>
          <a:xfrm>
            <a:off x="223935" y="40012"/>
            <a:ext cx="11719249" cy="827735"/>
          </a:xfrm>
          <a:solidFill>
            <a:srgbClr val="92D050"/>
          </a:solidFill>
        </p:spPr>
        <p:txBody>
          <a:bodyPr>
            <a:noAutofit/>
          </a:bodyPr>
          <a:lstStyle/>
          <a:p>
            <a:r>
              <a:rPr lang="en-US" sz="4400" dirty="0">
                <a:latin typeface="Bookman Old Style" panose="02050604050505020204" pitchFamily="18" charset="0"/>
              </a:rPr>
              <a:t>Bike Sales Analysis - Insights</a:t>
            </a:r>
            <a:endParaRPr lang="en-IN" sz="4400" dirty="0">
              <a:latin typeface="Bookman Old Style" panose="02050604050505020204" pitchFamily="18" charset="0"/>
            </a:endParaRPr>
          </a:p>
        </p:txBody>
      </p:sp>
      <p:sp>
        <p:nvSpPr>
          <p:cNvPr id="3" name="Subtitle 2">
            <a:extLst>
              <a:ext uri="{FF2B5EF4-FFF2-40B4-BE49-F238E27FC236}">
                <a16:creationId xmlns:a16="http://schemas.microsoft.com/office/drawing/2014/main" id="{EA4F3852-C0BC-4A8F-9363-E957C1CD4881}"/>
              </a:ext>
            </a:extLst>
          </p:cNvPr>
          <p:cNvSpPr>
            <a:spLocks noGrp="1"/>
          </p:cNvSpPr>
          <p:nvPr>
            <p:ph type="subTitle" idx="1"/>
          </p:nvPr>
        </p:nvSpPr>
        <p:spPr>
          <a:xfrm>
            <a:off x="223935" y="979713"/>
            <a:ext cx="11719249" cy="5710335"/>
          </a:xfrm>
        </p:spPr>
        <p:txBody>
          <a:bodyPr>
            <a:normAutofit/>
          </a:bodyPr>
          <a:lstStyle/>
          <a:p>
            <a:pPr marL="342900" indent="-342900" algn="l">
              <a:buFont typeface="Arial" panose="020B0604020202020204" pitchFamily="34" charset="0"/>
              <a:buChar char="•"/>
            </a:pPr>
            <a:r>
              <a:rPr lang="en-US" sz="2000" dirty="0"/>
              <a:t>The Age groups of Youths(&lt;25) &amp; Seniors(&gt;50) did not contribute more in the company’s revenue &amp; growth.</a:t>
            </a:r>
            <a:r>
              <a:rPr lang="en-IN" sz="2000" dirty="0"/>
              <a:t> The reason behind this can be that the youths (especially 18 to 25 years of age) were more focussed on building their careers and the Seniors would be more indulged in enjoying their retirement. Hence, they both might overlook the health &amp; fitness factor. </a:t>
            </a:r>
          </a:p>
          <a:p>
            <a:pPr marL="342900" indent="-342900" algn="l">
              <a:buFont typeface="Arial" panose="020B0604020202020204" pitchFamily="34" charset="0"/>
              <a:buChar char="•"/>
            </a:pPr>
            <a:r>
              <a:rPr lang="en-IN" sz="2000" dirty="0"/>
              <a:t>The remaining Age groups almost go neck-to-neck in all the sectors and factors affecting them.</a:t>
            </a:r>
          </a:p>
          <a:p>
            <a:pPr marL="342900" indent="-342900" algn="l">
              <a:buFont typeface="Arial" panose="020B0604020202020204" pitchFamily="34" charset="0"/>
              <a:buChar char="•"/>
            </a:pPr>
            <a:r>
              <a:rPr lang="en-IN" sz="2000" dirty="0"/>
              <a:t>In the U.S. ,age group of 25-34 (Young Adults) has a tremendous decrease in revenue generation (of almost 4M) as compared to the age group of 35-50 (Adults).</a:t>
            </a:r>
          </a:p>
          <a:p>
            <a:pPr marL="342900" indent="-342900" algn="l">
              <a:buFont typeface="Arial" panose="020B0604020202020204" pitchFamily="34" charset="0"/>
              <a:buChar char="•"/>
            </a:pPr>
            <a:r>
              <a:rPr lang="en-IN" sz="2000" dirty="0"/>
              <a:t>The United States generated the most revenue (27.98M) with a profit margin of 40% (approx.). However, the profit margin was found more in Canada (47% approx.) &amp; United Kingdom (41.5% approx.).</a:t>
            </a:r>
          </a:p>
          <a:p>
            <a:pPr marL="342900" indent="-342900" algn="l">
              <a:buFont typeface="Arial" panose="020B0604020202020204" pitchFamily="34" charset="0"/>
              <a:buChar char="•"/>
            </a:pPr>
            <a:r>
              <a:rPr lang="en-IN" sz="2000" dirty="0"/>
              <a:t>But, profit margin cannot predict which country contributed more. We need to look for profits of individual countries , which clearly shows that United States orders the most and so generates the most profit.</a:t>
            </a:r>
          </a:p>
          <a:p>
            <a:pPr marL="342900" indent="-342900" algn="l">
              <a:buFont typeface="Arial" panose="020B0604020202020204" pitchFamily="34" charset="0"/>
              <a:buChar char="•"/>
            </a:pPr>
            <a:r>
              <a:rPr lang="en-IN" sz="2000" dirty="0"/>
              <a:t>The State which generated the maximum profit from each country are as follows:-</a:t>
            </a:r>
          </a:p>
          <a:p>
            <a:pPr algn="l"/>
            <a:r>
              <a:rPr lang="en-IN" sz="2000" dirty="0"/>
              <a:t>	U.S. </a:t>
            </a:r>
            <a:r>
              <a:rPr lang="en-IN" sz="2000" dirty="0">
                <a:sym typeface="Wingdings" panose="05000000000000000000" pitchFamily="2" charset="2"/>
              </a:rPr>
              <a:t> California (24.12% out of 34.37%)  , Germany  Hessen (2.52% out of 10.43%)</a:t>
            </a:r>
          </a:p>
          <a:p>
            <a:pPr algn="l"/>
            <a:r>
              <a:rPr lang="en-IN" sz="2000" dirty="0">
                <a:sym typeface="Wingdings" panose="05000000000000000000" pitchFamily="2" charset="2"/>
              </a:rPr>
              <a:t>	France  Siene (1.59% out of 8.94%)  , Canada  British Columbia (11.46% out of 11.54%)</a:t>
            </a:r>
          </a:p>
          <a:p>
            <a:pPr algn="l"/>
            <a:r>
              <a:rPr lang="en-IN" sz="2000" dirty="0">
                <a:sym typeface="Wingdings" panose="05000000000000000000" pitchFamily="2" charset="2"/>
              </a:rPr>
              <a:t>	U.K. has only one state England which contributes 13.70% in the total profit of the company.</a:t>
            </a:r>
          </a:p>
          <a:p>
            <a:pPr algn="l"/>
            <a:r>
              <a:rPr lang="en-IN" sz="2000" dirty="0">
                <a:sym typeface="Wingdings" panose="05000000000000000000" pitchFamily="2" charset="2"/>
              </a:rPr>
              <a:t>	</a:t>
            </a:r>
            <a:endParaRPr lang="en-US" sz="2000" dirty="0"/>
          </a:p>
        </p:txBody>
      </p:sp>
    </p:spTree>
    <p:extLst>
      <p:ext uri="{BB962C8B-B14F-4D97-AF65-F5344CB8AC3E}">
        <p14:creationId xmlns:p14="http://schemas.microsoft.com/office/powerpoint/2010/main" val="33275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F162-DA6E-2776-1282-C45CC6B2D0A9}"/>
              </a:ext>
            </a:extLst>
          </p:cNvPr>
          <p:cNvSpPr>
            <a:spLocks noGrp="1"/>
          </p:cNvSpPr>
          <p:nvPr>
            <p:ph type="ctrTitle"/>
          </p:nvPr>
        </p:nvSpPr>
        <p:spPr>
          <a:xfrm>
            <a:off x="223935" y="40012"/>
            <a:ext cx="11719249" cy="827735"/>
          </a:xfrm>
          <a:solidFill>
            <a:srgbClr val="92D050"/>
          </a:solidFill>
        </p:spPr>
        <p:txBody>
          <a:bodyPr>
            <a:noAutofit/>
          </a:bodyPr>
          <a:lstStyle/>
          <a:p>
            <a:r>
              <a:rPr lang="en-US" sz="4400" dirty="0">
                <a:latin typeface="Bookman Old Style" panose="02050604050505020204" pitchFamily="18" charset="0"/>
              </a:rPr>
              <a:t>Bike Sales Analysis - Insights</a:t>
            </a:r>
            <a:endParaRPr lang="en-IN" sz="4400" dirty="0">
              <a:latin typeface="Bookman Old Style" panose="02050604050505020204" pitchFamily="18" charset="0"/>
            </a:endParaRPr>
          </a:p>
        </p:txBody>
      </p:sp>
      <p:sp>
        <p:nvSpPr>
          <p:cNvPr id="3" name="Subtitle 2">
            <a:extLst>
              <a:ext uri="{FF2B5EF4-FFF2-40B4-BE49-F238E27FC236}">
                <a16:creationId xmlns:a16="http://schemas.microsoft.com/office/drawing/2014/main" id="{EA4F3852-C0BC-4A8F-9363-E957C1CD4881}"/>
              </a:ext>
            </a:extLst>
          </p:cNvPr>
          <p:cNvSpPr>
            <a:spLocks noGrp="1"/>
          </p:cNvSpPr>
          <p:nvPr>
            <p:ph type="subTitle" idx="1"/>
          </p:nvPr>
        </p:nvSpPr>
        <p:spPr>
          <a:xfrm>
            <a:off x="223935" y="979713"/>
            <a:ext cx="11719249" cy="5710335"/>
          </a:xfrm>
        </p:spPr>
        <p:txBody>
          <a:bodyPr>
            <a:normAutofit/>
          </a:bodyPr>
          <a:lstStyle/>
          <a:p>
            <a:pPr marL="342900" indent="-342900" algn="l">
              <a:buFont typeface="Arial" panose="020B0604020202020204" pitchFamily="34" charset="0"/>
              <a:buChar char="•"/>
            </a:pPr>
            <a:r>
              <a:rPr lang="en-IN" sz="2000" dirty="0">
                <a:sym typeface="Wingdings" panose="05000000000000000000" pitchFamily="2" charset="2"/>
              </a:rPr>
              <a:t>For making future plans, comparing the current(here 2016) &amp; the previous year(here 2015) is of great use.</a:t>
            </a:r>
          </a:p>
          <a:p>
            <a:pPr marL="342900" indent="-342900" algn="l">
              <a:buFont typeface="Arial" panose="020B0604020202020204" pitchFamily="34" charset="0"/>
              <a:buChar char="•"/>
            </a:pPr>
            <a:r>
              <a:rPr lang="en-IN" sz="2000" dirty="0">
                <a:sym typeface="Wingdings" panose="05000000000000000000" pitchFamily="2" charset="2"/>
              </a:rPr>
              <a:t>As compared to 2015, Quarter 1 &amp; Quarter 2 has witnessed a tremendous growth. Since, this data is until JULY 2016, we need to make right and informed decisions so that the growth continues, because in the previous year (2015) we can see that Quarters 3 &amp; 4 were more profitable as compared to 1 &amp; 2. </a:t>
            </a:r>
          </a:p>
          <a:p>
            <a:pPr marL="342900" indent="-342900" algn="l">
              <a:buFont typeface="Arial" panose="020B0604020202020204" pitchFamily="34" charset="0"/>
              <a:buChar char="•"/>
            </a:pPr>
            <a:r>
              <a:rPr lang="en-IN" sz="2000" dirty="0">
                <a:sym typeface="Wingdings" panose="05000000000000000000" pitchFamily="2" charset="2"/>
              </a:rPr>
              <a:t>Now, coming to the overall visualization :- </a:t>
            </a:r>
          </a:p>
          <a:p>
            <a:pPr marL="457200" indent="-457200" algn="l">
              <a:buFont typeface="+mj-lt"/>
              <a:buAutoNum type="arabicPeriod"/>
            </a:pPr>
            <a:r>
              <a:rPr lang="en-IN" sz="2000" dirty="0">
                <a:sym typeface="Wingdings" panose="05000000000000000000" pitchFamily="2" charset="2"/>
              </a:rPr>
              <a:t>Both Male and Female have contributed almost equally throughout.</a:t>
            </a:r>
          </a:p>
          <a:p>
            <a:pPr marL="457200" indent="-457200" algn="l">
              <a:buFont typeface="+mj-lt"/>
              <a:buAutoNum type="arabicPeriod"/>
            </a:pPr>
            <a:r>
              <a:rPr lang="en-IN" sz="2000" dirty="0">
                <a:sym typeface="Wingdings" panose="05000000000000000000" pitchFamily="2" charset="2"/>
              </a:rPr>
              <a:t>The age group of 25-30 (Young Adults &amp; Adults) contributed more as compared to other age groups &amp; hence the average age is found out to be 36 years.</a:t>
            </a:r>
          </a:p>
          <a:p>
            <a:pPr marL="457200" indent="-457200" algn="l">
              <a:buFont typeface="+mj-lt"/>
              <a:buAutoNum type="arabicPeriod"/>
            </a:pPr>
            <a:r>
              <a:rPr lang="en-IN" sz="2000" dirty="0">
                <a:sym typeface="Wingdings" panose="05000000000000000000" pitchFamily="2" charset="2"/>
              </a:rPr>
              <a:t>Bikes generates most part of the total revenue, however more profit is earned from Accessories.</a:t>
            </a:r>
          </a:p>
          <a:p>
            <a:pPr marL="457200" indent="-457200" algn="l">
              <a:buFont typeface="+mj-lt"/>
              <a:buAutoNum type="arabicPeriod"/>
            </a:pPr>
            <a:r>
              <a:rPr lang="en-IN" sz="2000" dirty="0">
                <a:sym typeface="Wingdings" panose="05000000000000000000" pitchFamily="2" charset="2"/>
              </a:rPr>
              <a:t>U.S. &amp; Australia are the leading contributors to the growth of the company.</a:t>
            </a:r>
          </a:p>
          <a:p>
            <a:pPr marL="457200" indent="-457200" algn="l">
              <a:buFont typeface="+mj-lt"/>
              <a:buAutoNum type="arabicPeriod"/>
            </a:pPr>
            <a:r>
              <a:rPr lang="en-IN" sz="2000" dirty="0">
                <a:sym typeface="Wingdings" panose="05000000000000000000" pitchFamily="2" charset="2"/>
              </a:rPr>
              <a:t>The Top 5 sold products are Water Bottle-30 oz. , Sport 100 Helmet-Red, Patch Kits/8 patches, Mountain tire tubes &amp; AWC Logo cap.</a:t>
            </a:r>
          </a:p>
          <a:p>
            <a:pPr marL="457200" indent="-457200" algn="l">
              <a:buFont typeface="+mj-lt"/>
              <a:buAutoNum type="arabicPeriod"/>
            </a:pPr>
            <a:r>
              <a:rPr lang="en-IN" sz="2000" dirty="0">
                <a:sym typeface="Wingdings" panose="05000000000000000000" pitchFamily="2" charset="2"/>
              </a:rPr>
              <a:t>The profit &amp; revenue is seen to be increasing at a faster rate year by year.</a:t>
            </a:r>
          </a:p>
          <a:p>
            <a:pPr marL="457200" indent="-457200" algn="l">
              <a:buFont typeface="+mj-lt"/>
              <a:buAutoNum type="arabicPeriod"/>
            </a:pPr>
            <a:r>
              <a:rPr lang="en-IN" sz="2000" dirty="0">
                <a:sym typeface="Wingdings" panose="05000000000000000000" pitchFamily="2" charset="2"/>
              </a:rPr>
              <a:t>The total revenue until now  is  $85.3M with a profit margin of 37.79%.</a:t>
            </a:r>
          </a:p>
          <a:p>
            <a:pPr algn="l"/>
            <a:r>
              <a:rPr lang="en-IN" sz="2000" dirty="0">
                <a:sym typeface="Wingdings" panose="05000000000000000000" pitchFamily="2" charset="2"/>
              </a:rPr>
              <a:t>  	</a:t>
            </a:r>
            <a:endParaRPr lang="en-US" sz="2000" dirty="0"/>
          </a:p>
        </p:txBody>
      </p:sp>
    </p:spTree>
    <p:extLst>
      <p:ext uri="{BB962C8B-B14F-4D97-AF65-F5344CB8AC3E}">
        <p14:creationId xmlns:p14="http://schemas.microsoft.com/office/powerpoint/2010/main" val="166025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F162-DA6E-2776-1282-C45CC6B2D0A9}"/>
              </a:ext>
            </a:extLst>
          </p:cNvPr>
          <p:cNvSpPr>
            <a:spLocks noGrp="1"/>
          </p:cNvSpPr>
          <p:nvPr>
            <p:ph type="ctrTitle"/>
          </p:nvPr>
        </p:nvSpPr>
        <p:spPr>
          <a:xfrm>
            <a:off x="223935" y="40012"/>
            <a:ext cx="11719249" cy="827735"/>
          </a:xfrm>
          <a:solidFill>
            <a:srgbClr val="00B050"/>
          </a:solidFill>
        </p:spPr>
        <p:txBody>
          <a:bodyPr>
            <a:noAutofit/>
          </a:bodyPr>
          <a:lstStyle/>
          <a:p>
            <a:r>
              <a:rPr lang="en-US" sz="4400" dirty="0">
                <a:latin typeface="Bookman Old Style" panose="02050604050505020204" pitchFamily="18" charset="0"/>
              </a:rPr>
              <a:t>Bike Sales Analysis – Future Plans</a:t>
            </a:r>
            <a:endParaRPr lang="en-IN" sz="4400" dirty="0">
              <a:latin typeface="Bookman Old Style" panose="02050604050505020204" pitchFamily="18" charset="0"/>
            </a:endParaRPr>
          </a:p>
        </p:txBody>
      </p:sp>
      <p:sp>
        <p:nvSpPr>
          <p:cNvPr id="3" name="Subtitle 2">
            <a:extLst>
              <a:ext uri="{FF2B5EF4-FFF2-40B4-BE49-F238E27FC236}">
                <a16:creationId xmlns:a16="http://schemas.microsoft.com/office/drawing/2014/main" id="{EA4F3852-C0BC-4A8F-9363-E957C1CD4881}"/>
              </a:ext>
            </a:extLst>
          </p:cNvPr>
          <p:cNvSpPr>
            <a:spLocks noGrp="1"/>
          </p:cNvSpPr>
          <p:nvPr>
            <p:ph type="subTitle" idx="1"/>
          </p:nvPr>
        </p:nvSpPr>
        <p:spPr>
          <a:xfrm>
            <a:off x="223935" y="979713"/>
            <a:ext cx="11719249" cy="5710335"/>
          </a:xfrm>
        </p:spPr>
        <p:txBody>
          <a:bodyPr>
            <a:normAutofit fontScale="77500" lnSpcReduction="20000"/>
          </a:bodyPr>
          <a:lstStyle/>
          <a:p>
            <a:pPr algn="l">
              <a:buFont typeface="+mj-lt"/>
              <a:buAutoNum type="arabicPeriod"/>
            </a:pPr>
            <a:r>
              <a:rPr lang="en-US" sz="2600" b="1" i="0" u="sng" dirty="0">
                <a:solidFill>
                  <a:schemeClr val="tx1">
                    <a:lumMod val="75000"/>
                    <a:lumOff val="25000"/>
                  </a:schemeClr>
                </a:solidFill>
                <a:effectLst/>
              </a:rPr>
              <a:t>Product Focus: </a:t>
            </a:r>
            <a:r>
              <a:rPr lang="en-US" sz="2600" i="0" dirty="0">
                <a:solidFill>
                  <a:schemeClr val="tx1">
                    <a:lumMod val="75000"/>
                    <a:lumOff val="25000"/>
                  </a:schemeClr>
                </a:solidFill>
                <a:effectLst/>
              </a:rPr>
              <a:t>Given that Bikes generate the most revenue, consider introducing new bike models or enhancing existing ones to cater to the preferences of the age group 25-50, which seems to be the most interested in bikes. Invest in marketing and promotions for top-selling bike models to boost sales further.</a:t>
            </a:r>
          </a:p>
          <a:p>
            <a:pPr algn="l">
              <a:buFont typeface="+mj-lt"/>
              <a:buAutoNum type="arabicPeriod"/>
            </a:pPr>
            <a:r>
              <a:rPr lang="en-US" sz="2600" b="1" i="0" u="sng" dirty="0">
                <a:solidFill>
                  <a:schemeClr val="tx1">
                    <a:lumMod val="75000"/>
                    <a:lumOff val="25000"/>
                  </a:schemeClr>
                </a:solidFill>
                <a:effectLst/>
              </a:rPr>
              <a:t>Market Expansion: </a:t>
            </a:r>
            <a:r>
              <a:rPr lang="en-US" sz="2600" i="0" dirty="0">
                <a:solidFill>
                  <a:schemeClr val="tx1">
                    <a:lumMod val="75000"/>
                    <a:lumOff val="25000"/>
                  </a:schemeClr>
                </a:solidFill>
                <a:effectLst/>
              </a:rPr>
              <a:t>Capitalize on the success in the U.S. and Australia by expanding marketing efforts and product offerings in these regions. Consider entering new markets with similar demographics and preferences, leveraging the company's successful strategies.</a:t>
            </a:r>
          </a:p>
          <a:p>
            <a:pPr algn="l">
              <a:buFont typeface="+mj-lt"/>
              <a:buAutoNum type="arabicPeriod"/>
            </a:pPr>
            <a:r>
              <a:rPr lang="en-US" sz="2600" b="1" i="0" u="sng" dirty="0">
                <a:solidFill>
                  <a:schemeClr val="tx1">
                    <a:lumMod val="75000"/>
                    <a:lumOff val="25000"/>
                  </a:schemeClr>
                </a:solidFill>
                <a:effectLst/>
              </a:rPr>
              <a:t>Accessories and Clothing: </a:t>
            </a:r>
            <a:r>
              <a:rPr lang="en-US" sz="2600" i="0" dirty="0">
                <a:solidFill>
                  <a:schemeClr val="tx1">
                    <a:lumMod val="75000"/>
                    <a:lumOff val="25000"/>
                  </a:schemeClr>
                </a:solidFill>
                <a:effectLst/>
              </a:rPr>
              <a:t>Given the high profit margins in Accessories and Clothing, focus on expanding the product range in these categories. Promote the top-selling products such as Water Bottle-30 oz., Sport 100 Helmet-Red, Patch Kits/8 patches, Mountain tire tubes, and AWC Logo cap.</a:t>
            </a:r>
          </a:p>
          <a:p>
            <a:pPr algn="l">
              <a:buFont typeface="+mj-lt"/>
              <a:buAutoNum type="arabicPeriod"/>
            </a:pPr>
            <a:r>
              <a:rPr lang="en-US" sz="2600" b="1" i="0" u="sng" dirty="0">
                <a:solidFill>
                  <a:schemeClr val="tx1">
                    <a:lumMod val="75000"/>
                    <a:lumOff val="25000"/>
                  </a:schemeClr>
                </a:solidFill>
                <a:effectLst/>
              </a:rPr>
              <a:t>International Growth: </a:t>
            </a:r>
            <a:r>
              <a:rPr lang="en-US" sz="2600" i="0" dirty="0">
                <a:solidFill>
                  <a:schemeClr val="tx1">
                    <a:lumMod val="75000"/>
                    <a:lumOff val="25000"/>
                  </a:schemeClr>
                </a:solidFill>
                <a:effectLst/>
              </a:rPr>
              <a:t>Explore opportunities for growth in Canada, the United Kingdom, and other countries. Evaluate market trends, customer preferences, and potential competition. Consider tailoring marketing strategies to suit the specific needs of each country.</a:t>
            </a:r>
          </a:p>
          <a:p>
            <a:pPr algn="l">
              <a:buFont typeface="+mj-lt"/>
              <a:buAutoNum type="arabicPeriod"/>
            </a:pPr>
            <a:r>
              <a:rPr lang="en-US" sz="2600" b="1" i="0" u="sng" dirty="0">
                <a:solidFill>
                  <a:schemeClr val="tx1">
                    <a:lumMod val="75000"/>
                    <a:lumOff val="25000"/>
                  </a:schemeClr>
                </a:solidFill>
                <a:effectLst/>
              </a:rPr>
              <a:t>Age-Targeted Marketing: </a:t>
            </a:r>
            <a:r>
              <a:rPr lang="en-US" sz="2600" i="0" dirty="0">
                <a:solidFill>
                  <a:schemeClr val="tx1">
                    <a:lumMod val="75000"/>
                    <a:lumOff val="25000"/>
                  </a:schemeClr>
                </a:solidFill>
                <a:effectLst/>
              </a:rPr>
              <a:t>Develop targeted marketing campaigns for age groups that have not contributed significantly, such as Youths (&lt;25) and Seniors (&gt;50). Highlight the health and fitness benefits of biking for Youths and emphasize the enjoyment and leisure aspects for Seniors.</a:t>
            </a:r>
          </a:p>
          <a:p>
            <a:pPr algn="l">
              <a:buFont typeface="+mj-lt"/>
              <a:buAutoNum type="arabicPeriod"/>
            </a:pPr>
            <a:r>
              <a:rPr lang="en-US" sz="2600" b="1" i="0" u="sng" dirty="0">
                <a:solidFill>
                  <a:schemeClr val="tx1">
                    <a:lumMod val="75000"/>
                    <a:lumOff val="25000"/>
                  </a:schemeClr>
                </a:solidFill>
                <a:effectLst/>
              </a:rPr>
              <a:t>Regional Profit Analysis: </a:t>
            </a:r>
            <a:r>
              <a:rPr lang="en-US" sz="2600" i="0" dirty="0">
                <a:solidFill>
                  <a:schemeClr val="tx1">
                    <a:lumMod val="75000"/>
                    <a:lumOff val="25000"/>
                  </a:schemeClr>
                </a:solidFill>
                <a:effectLst/>
              </a:rPr>
              <a:t>Analyze the profitability of different states within each country to identify areas with untapped potential. Implement targeted marketing and promotional activities in high-profit regions.</a:t>
            </a:r>
          </a:p>
          <a:p>
            <a:pPr algn="l">
              <a:buFont typeface="+mj-lt"/>
              <a:buAutoNum type="arabicPeriod"/>
            </a:pPr>
            <a:r>
              <a:rPr lang="en-US" sz="2600" b="1" i="0" u="sng" dirty="0">
                <a:solidFill>
                  <a:schemeClr val="tx1">
                    <a:lumMod val="85000"/>
                    <a:lumOff val="15000"/>
                  </a:schemeClr>
                </a:solidFill>
                <a:effectLst/>
              </a:rPr>
              <a:t>Quarterly Planning: </a:t>
            </a:r>
            <a:r>
              <a:rPr lang="en-US" sz="2600" i="0" dirty="0">
                <a:solidFill>
                  <a:schemeClr val="tx1">
                    <a:lumMod val="85000"/>
                    <a:lumOff val="15000"/>
                  </a:schemeClr>
                </a:solidFill>
                <a:effectLst/>
              </a:rPr>
              <a:t>Use insights from quarterly performance to guide resource allocation and marketing efforts. Leverage the growth observed in Quarters 1 and 2 to plan for sustained growth throughout the year.</a:t>
            </a:r>
          </a:p>
          <a:p>
            <a:pPr algn="l">
              <a:buFont typeface="+mj-lt"/>
              <a:buAutoNum type="arabicPeriod"/>
            </a:pPr>
            <a:endParaRPr lang="en-US" i="0" dirty="0">
              <a:solidFill>
                <a:schemeClr val="tx1">
                  <a:lumMod val="75000"/>
                  <a:lumOff val="25000"/>
                </a:schemeClr>
              </a:solidFill>
              <a:effectLst/>
            </a:endParaRPr>
          </a:p>
          <a:p>
            <a:pPr algn="l"/>
            <a:r>
              <a:rPr lang="en-IN" sz="2000" dirty="0">
                <a:sym typeface="Wingdings" panose="05000000000000000000" pitchFamily="2" charset="2"/>
              </a:rPr>
              <a:t>  	</a:t>
            </a:r>
            <a:endParaRPr lang="en-US" sz="2000" dirty="0"/>
          </a:p>
        </p:txBody>
      </p:sp>
    </p:spTree>
    <p:extLst>
      <p:ext uri="{BB962C8B-B14F-4D97-AF65-F5344CB8AC3E}">
        <p14:creationId xmlns:p14="http://schemas.microsoft.com/office/powerpoint/2010/main" val="42902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F162-DA6E-2776-1282-C45CC6B2D0A9}"/>
              </a:ext>
            </a:extLst>
          </p:cNvPr>
          <p:cNvSpPr>
            <a:spLocks noGrp="1"/>
          </p:cNvSpPr>
          <p:nvPr>
            <p:ph type="ctrTitle"/>
          </p:nvPr>
        </p:nvSpPr>
        <p:spPr>
          <a:xfrm>
            <a:off x="223935" y="40012"/>
            <a:ext cx="11719249" cy="827735"/>
          </a:xfrm>
          <a:solidFill>
            <a:srgbClr val="00B050"/>
          </a:solidFill>
        </p:spPr>
        <p:txBody>
          <a:bodyPr>
            <a:noAutofit/>
          </a:bodyPr>
          <a:lstStyle/>
          <a:p>
            <a:r>
              <a:rPr lang="en-US" sz="4400" dirty="0">
                <a:latin typeface="Bookman Old Style" panose="02050604050505020204" pitchFamily="18" charset="0"/>
              </a:rPr>
              <a:t>Bike Sales Analysis – Future Plans</a:t>
            </a:r>
            <a:endParaRPr lang="en-IN" sz="4400" dirty="0">
              <a:latin typeface="Bookman Old Style" panose="02050604050505020204" pitchFamily="18" charset="0"/>
            </a:endParaRPr>
          </a:p>
        </p:txBody>
      </p:sp>
      <p:sp>
        <p:nvSpPr>
          <p:cNvPr id="3" name="Subtitle 2">
            <a:extLst>
              <a:ext uri="{FF2B5EF4-FFF2-40B4-BE49-F238E27FC236}">
                <a16:creationId xmlns:a16="http://schemas.microsoft.com/office/drawing/2014/main" id="{EA4F3852-C0BC-4A8F-9363-E957C1CD4881}"/>
              </a:ext>
            </a:extLst>
          </p:cNvPr>
          <p:cNvSpPr>
            <a:spLocks noGrp="1"/>
          </p:cNvSpPr>
          <p:nvPr>
            <p:ph type="subTitle" idx="1"/>
          </p:nvPr>
        </p:nvSpPr>
        <p:spPr>
          <a:xfrm>
            <a:off x="223935" y="979713"/>
            <a:ext cx="11719249" cy="5710335"/>
          </a:xfrm>
        </p:spPr>
        <p:txBody>
          <a:bodyPr>
            <a:normAutofit fontScale="47500" lnSpcReduction="20000"/>
          </a:bodyPr>
          <a:lstStyle/>
          <a:p>
            <a:pPr algn="l"/>
            <a:r>
              <a:rPr lang="en-US" sz="4500" b="1" u="sng" dirty="0">
                <a:solidFill>
                  <a:schemeClr val="tx1">
                    <a:lumMod val="75000"/>
                    <a:lumOff val="25000"/>
                  </a:schemeClr>
                </a:solidFill>
              </a:rPr>
              <a:t>8.</a:t>
            </a:r>
            <a:r>
              <a:rPr lang="en-US" sz="4500" b="1" i="0" u="sng" dirty="0">
                <a:solidFill>
                  <a:schemeClr val="tx1">
                    <a:lumMod val="75000"/>
                    <a:lumOff val="25000"/>
                  </a:schemeClr>
                </a:solidFill>
                <a:effectLst/>
              </a:rPr>
              <a:t>Product Innovation: </a:t>
            </a:r>
            <a:r>
              <a:rPr lang="en-US" sz="4500" b="0" i="0" dirty="0">
                <a:solidFill>
                  <a:schemeClr val="tx1">
                    <a:lumMod val="75000"/>
                    <a:lumOff val="25000"/>
                  </a:schemeClr>
                </a:solidFill>
                <a:effectLst/>
              </a:rPr>
              <a:t>Invest in research and development to introduce new and innovative bike accessories or features that align with customer preferences. Stay updated on industry trends and customer feedback to remain competitive.</a:t>
            </a:r>
          </a:p>
          <a:p>
            <a:pPr algn="l"/>
            <a:r>
              <a:rPr lang="en-US" sz="4500" b="1" i="0" u="sng" dirty="0">
                <a:solidFill>
                  <a:schemeClr val="tx1">
                    <a:lumMod val="75000"/>
                    <a:lumOff val="25000"/>
                  </a:schemeClr>
                </a:solidFill>
                <a:effectLst/>
              </a:rPr>
              <a:t>9.Customer Engagement: </a:t>
            </a:r>
            <a:r>
              <a:rPr lang="en-US" sz="4500" b="0" i="0" dirty="0">
                <a:solidFill>
                  <a:schemeClr val="tx1">
                    <a:lumMod val="75000"/>
                    <a:lumOff val="25000"/>
                  </a:schemeClr>
                </a:solidFill>
                <a:effectLst/>
              </a:rPr>
              <a:t>Enhance customer engagement through loyalty programs, exclusive offers, and personalized marketing strategies. Encourage customer feedback and use it to improve products and services.</a:t>
            </a:r>
          </a:p>
          <a:p>
            <a:pPr algn="l"/>
            <a:r>
              <a:rPr lang="en-US" sz="4500" b="1" i="0" u="sng" dirty="0">
                <a:solidFill>
                  <a:schemeClr val="tx1">
                    <a:lumMod val="75000"/>
                    <a:lumOff val="25000"/>
                  </a:schemeClr>
                </a:solidFill>
                <a:effectLst/>
              </a:rPr>
              <a:t>10.E-commerce Optimization: </a:t>
            </a:r>
            <a:r>
              <a:rPr lang="en-US" sz="4500" b="0" i="0" dirty="0">
                <a:solidFill>
                  <a:schemeClr val="tx1">
                    <a:lumMod val="75000"/>
                    <a:lumOff val="25000"/>
                  </a:schemeClr>
                </a:solidFill>
                <a:effectLst/>
              </a:rPr>
              <a:t>Optimize the company's online presence and e-commerce platform to enhance the customer buying experience. Implement digital marketing strategies to reach a broader audience.</a:t>
            </a:r>
          </a:p>
          <a:p>
            <a:pPr algn="l"/>
            <a:r>
              <a:rPr lang="en-US" sz="4500" b="1" i="0" u="sng" dirty="0">
                <a:solidFill>
                  <a:schemeClr val="tx1">
                    <a:lumMod val="75000"/>
                    <a:lumOff val="25000"/>
                  </a:schemeClr>
                </a:solidFill>
                <a:effectLst/>
              </a:rPr>
              <a:t>11.Sustainability Initiatives: </a:t>
            </a:r>
            <a:r>
              <a:rPr lang="en-US" sz="4500" b="0" i="0" dirty="0">
                <a:solidFill>
                  <a:schemeClr val="tx1">
                    <a:lumMod val="75000"/>
                    <a:lumOff val="25000"/>
                  </a:schemeClr>
                </a:solidFill>
                <a:effectLst/>
              </a:rPr>
              <a:t>Consider incorporating sustainability initiatives in product design and manufacturing to appeal to environmentally conscious consumers. Communicate the company's commitment to sustainability in marketing campaigns.</a:t>
            </a:r>
          </a:p>
          <a:p>
            <a:pPr algn="l"/>
            <a:r>
              <a:rPr lang="en-US" sz="4500" b="1" i="0" u="sng" dirty="0">
                <a:solidFill>
                  <a:schemeClr val="tx1">
                    <a:lumMod val="75000"/>
                    <a:lumOff val="25000"/>
                  </a:schemeClr>
                </a:solidFill>
                <a:effectLst/>
              </a:rPr>
              <a:t>12.Financial Planning: </a:t>
            </a:r>
            <a:r>
              <a:rPr lang="en-US" sz="4500" b="0" i="0" dirty="0">
                <a:solidFill>
                  <a:schemeClr val="tx1">
                    <a:lumMod val="75000"/>
                    <a:lumOff val="25000"/>
                  </a:schemeClr>
                </a:solidFill>
                <a:effectLst/>
              </a:rPr>
              <a:t>Develop a robust financial plan that accounts for potential economic fluctuations and industry changes. Explore strategic partnerships or collaborations that align with the company's goals.</a:t>
            </a:r>
          </a:p>
          <a:p>
            <a:pPr algn="l"/>
            <a:endParaRPr lang="en-US" sz="4500" b="0" i="0" dirty="0">
              <a:solidFill>
                <a:schemeClr val="tx1">
                  <a:lumMod val="75000"/>
                  <a:lumOff val="25000"/>
                </a:schemeClr>
              </a:solidFill>
              <a:effectLst/>
            </a:endParaRPr>
          </a:p>
          <a:p>
            <a:pPr algn="l"/>
            <a:r>
              <a:rPr lang="en-US" sz="4500" b="0" i="0" dirty="0">
                <a:solidFill>
                  <a:schemeClr val="tx1">
                    <a:lumMod val="75000"/>
                    <a:lumOff val="25000"/>
                  </a:schemeClr>
                </a:solidFill>
                <a:effectLst/>
              </a:rPr>
              <a:t>Remember, these are general suggestions, and the specific implementation will depend on a detailed analysis of market conditions, competition, and the company's internal capabilities. Regularly reassess and adjust strategies based on ongoing performance and changes in the business environment.</a:t>
            </a:r>
          </a:p>
          <a:p>
            <a:pPr algn="l"/>
            <a:endParaRPr lang="en-US" i="0" dirty="0">
              <a:solidFill>
                <a:schemeClr val="tx1">
                  <a:lumMod val="75000"/>
                  <a:lumOff val="25000"/>
                </a:schemeClr>
              </a:solidFill>
              <a:effectLst/>
            </a:endParaRPr>
          </a:p>
          <a:p>
            <a:pPr algn="l"/>
            <a:r>
              <a:rPr lang="en-IN" sz="2000" dirty="0">
                <a:sym typeface="Wingdings" panose="05000000000000000000" pitchFamily="2" charset="2"/>
              </a:rPr>
              <a:t>  	</a:t>
            </a:r>
            <a:endParaRPr lang="en-US" sz="2000" dirty="0"/>
          </a:p>
        </p:txBody>
      </p:sp>
    </p:spTree>
    <p:extLst>
      <p:ext uri="{BB962C8B-B14F-4D97-AF65-F5344CB8AC3E}">
        <p14:creationId xmlns:p14="http://schemas.microsoft.com/office/powerpoint/2010/main" val="2290452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1400</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Calibri</vt:lpstr>
      <vt:lpstr>Calibri Light</vt:lpstr>
      <vt:lpstr>Office Theme</vt:lpstr>
      <vt:lpstr>Bike Sales Analysis - Insights</vt:lpstr>
      <vt:lpstr>Bike Sales Analysis - Insights</vt:lpstr>
      <vt:lpstr>Bike Sales Analysis - Insights</vt:lpstr>
      <vt:lpstr>Bike Sales Analysis – Future Plans</vt:lpstr>
      <vt:lpstr>Bike Sales Analysis – 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Sales Analysis - Insights</dc:title>
  <dc:creator>kaushik patelia</dc:creator>
  <cp:lastModifiedBy>kaushik patelia</cp:lastModifiedBy>
  <cp:revision>1</cp:revision>
  <dcterms:created xsi:type="dcterms:W3CDTF">2023-12-26T06:26:59Z</dcterms:created>
  <dcterms:modified xsi:type="dcterms:W3CDTF">2023-12-26T08:21:39Z</dcterms:modified>
</cp:coreProperties>
</file>