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patelia" userId="285c60d004d24a8f" providerId="LiveId" clId="{B399C30E-3DE4-4384-A377-49D899144416}"/>
    <pc:docChg chg="undo custSel addSld modSld">
      <pc:chgData name="kaushik patelia" userId="285c60d004d24a8f" providerId="LiveId" clId="{B399C30E-3DE4-4384-A377-49D899144416}" dt="2023-12-21T08:22:55.199" v="889" actId="20577"/>
      <pc:docMkLst>
        <pc:docMk/>
      </pc:docMkLst>
      <pc:sldChg chg="modSp add mod">
        <pc:chgData name="kaushik patelia" userId="285c60d004d24a8f" providerId="LiveId" clId="{B399C30E-3DE4-4384-A377-49D899144416}" dt="2023-12-21T08:13:24.688" v="755" actId="5793"/>
        <pc:sldMkLst>
          <pc:docMk/>
          <pc:sldMk cId="3548709149" sldId="257"/>
        </pc:sldMkLst>
        <pc:spChg chg="mod">
          <ac:chgData name="kaushik patelia" userId="285c60d004d24a8f" providerId="LiveId" clId="{B399C30E-3DE4-4384-A377-49D899144416}" dt="2023-12-21T08:13:24.688" v="755" actId="5793"/>
          <ac:spMkLst>
            <pc:docMk/>
            <pc:sldMk cId="3548709149" sldId="257"/>
            <ac:spMk id="3" creationId="{D7C45AFD-1425-D5C4-EBD4-6240F3CF54A8}"/>
          </ac:spMkLst>
        </pc:spChg>
      </pc:sldChg>
      <pc:sldChg chg="modSp add mod">
        <pc:chgData name="kaushik patelia" userId="285c60d004d24a8f" providerId="LiveId" clId="{B399C30E-3DE4-4384-A377-49D899144416}" dt="2023-12-21T08:22:17.071" v="867" actId="12"/>
        <pc:sldMkLst>
          <pc:docMk/>
          <pc:sldMk cId="1475169782" sldId="258"/>
        </pc:sldMkLst>
        <pc:spChg chg="mod">
          <ac:chgData name="kaushik patelia" userId="285c60d004d24a8f" providerId="LiveId" clId="{B399C30E-3DE4-4384-A377-49D899144416}" dt="2023-12-21T08:19:03.972" v="802" actId="20577"/>
          <ac:spMkLst>
            <pc:docMk/>
            <pc:sldMk cId="1475169782" sldId="258"/>
            <ac:spMk id="2" creationId="{5037395E-53B2-3B84-22D2-43FB6D49DE2D}"/>
          </ac:spMkLst>
        </pc:spChg>
        <pc:spChg chg="mod">
          <ac:chgData name="kaushik patelia" userId="285c60d004d24a8f" providerId="LiveId" clId="{B399C30E-3DE4-4384-A377-49D899144416}" dt="2023-12-21T08:22:17.071" v="867" actId="12"/>
          <ac:spMkLst>
            <pc:docMk/>
            <pc:sldMk cId="1475169782" sldId="258"/>
            <ac:spMk id="3" creationId="{D7C45AFD-1425-D5C4-EBD4-6240F3CF54A8}"/>
          </ac:spMkLst>
        </pc:spChg>
      </pc:sldChg>
      <pc:sldChg chg="modSp add mod">
        <pc:chgData name="kaushik patelia" userId="285c60d004d24a8f" providerId="LiveId" clId="{B399C30E-3DE4-4384-A377-49D899144416}" dt="2023-12-21T08:22:55.199" v="889" actId="20577"/>
        <pc:sldMkLst>
          <pc:docMk/>
          <pc:sldMk cId="2807759572" sldId="259"/>
        </pc:sldMkLst>
        <pc:spChg chg="mod">
          <ac:chgData name="kaushik patelia" userId="285c60d004d24a8f" providerId="LiveId" clId="{B399C30E-3DE4-4384-A377-49D899144416}" dt="2023-12-21T08:22:55.199" v="889" actId="20577"/>
          <ac:spMkLst>
            <pc:docMk/>
            <pc:sldMk cId="2807759572" sldId="259"/>
            <ac:spMk id="3" creationId="{D7C45AFD-1425-D5C4-EBD4-6240F3CF54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127C-B925-9471-36B8-5594C8795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4D427A-41A1-8965-4393-8E28C291F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9E2C01-09C0-A8FF-BF38-D7AE5CFAF626}"/>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291E7FDE-A105-474E-F3A9-6CB3A5A68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96ACD-A152-5D9F-7958-7862EBD7D97A}"/>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301839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B38C-F45C-923F-CC0A-80C59D546A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D1074-1511-F8DD-027A-FE32AF283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87913-A8DB-BF19-9A71-3601192F1F98}"/>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9487932D-04C2-F28B-2D62-EF10C23E0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49D99-C24A-253E-59E6-6C71A44D0143}"/>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365898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90595-2A96-E0A5-024C-BBA8BD599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D8003-E594-54C0-3227-916A2D541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6AB0A-ED3A-C1C5-27F2-194F33FD3E81}"/>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2DD30F06-2048-59E0-5035-1480B7FFB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A1C9F-9688-FD6C-9894-C2E04E60D5FF}"/>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350205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9B26-F76F-D67F-6A4D-4011881A6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F49F69-F607-9589-5A0D-06EFF4FCD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D205D-762C-EEFF-87D0-6429547B5072}"/>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00AE71BE-BF62-D11A-5717-BF949EBCF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9E80F-5A40-5B88-4655-77DF3C0A4F2D}"/>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402407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8863-40A6-1DE5-B900-1754C6273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CEDB5C-F1A9-BB14-3DE0-EA15CC8DE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F5FA2-8676-3AD4-10CF-06A1FCCE06B2}"/>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4BB6FBD5-5684-31FF-2D79-82F48131F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84699-A396-269A-8853-AA49C33CB22B}"/>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58218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477E-F3BE-E0D5-C7DE-22566D2F9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F9812-114B-1E7B-3717-784E2E57B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8D75B2-7231-BAC4-DA4B-680EC3598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BE08E3-CC73-F692-1B42-A38A0CBF37B5}"/>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6" name="Footer Placeholder 5">
            <a:extLst>
              <a:ext uri="{FF2B5EF4-FFF2-40B4-BE49-F238E27FC236}">
                <a16:creationId xmlns:a16="http://schemas.microsoft.com/office/drawing/2014/main" id="{AF1EC63A-86FE-B019-A99C-10389A789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3B49CF-2CAE-D591-ECD4-9885EF3B266A}"/>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172067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8B9C-45E3-5037-10AD-FA9EBEB10C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23780-CD24-626D-C721-D1AFA8B03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FBFB0-410B-EAC9-BAA8-E0EAA477F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C95F68-1E50-1307-4C76-5D52AE445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ED8BA-4999-27E1-07CB-3E713612D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7F5AFF-6368-21B5-BAE9-610F9789729F}"/>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8" name="Footer Placeholder 7">
            <a:extLst>
              <a:ext uri="{FF2B5EF4-FFF2-40B4-BE49-F238E27FC236}">
                <a16:creationId xmlns:a16="http://schemas.microsoft.com/office/drawing/2014/main" id="{38E66367-A992-99FB-E56E-0E805349CE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025B27-B46D-542F-D9AF-B2D2E510C85F}"/>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382648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9845-4E13-125B-6C2F-27B3E5530F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17ECE8-C9B5-54E5-6B1C-24599471F34E}"/>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4" name="Footer Placeholder 3">
            <a:extLst>
              <a:ext uri="{FF2B5EF4-FFF2-40B4-BE49-F238E27FC236}">
                <a16:creationId xmlns:a16="http://schemas.microsoft.com/office/drawing/2014/main" id="{268B1B9A-AB7E-DF7E-E87F-4A52068FC1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A56952-9A4E-D632-8133-CEB013DB1607}"/>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44302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70C79-D51D-B4DA-8566-806EF02E6030}"/>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3" name="Footer Placeholder 2">
            <a:extLst>
              <a:ext uri="{FF2B5EF4-FFF2-40B4-BE49-F238E27FC236}">
                <a16:creationId xmlns:a16="http://schemas.microsoft.com/office/drawing/2014/main" id="{63246D36-1D1D-8EE1-CB93-E8DCC8D2BB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B81802-077F-A7B8-8D9A-7C704A3FEBBA}"/>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516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0AAC-0747-A033-BD04-FFAFFBF95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6ED37F-DD01-D602-2C47-4F08A5A49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B748A7-CBEB-CDA5-9FD7-EEA5982E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77768-84FA-CF12-BE63-9B9C0073DA40}"/>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6" name="Footer Placeholder 5">
            <a:extLst>
              <a:ext uri="{FF2B5EF4-FFF2-40B4-BE49-F238E27FC236}">
                <a16:creationId xmlns:a16="http://schemas.microsoft.com/office/drawing/2014/main" id="{789928AF-C245-980A-315D-00C4E3C3B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C47BE-3E0F-EDB0-E571-E0E307A7FD49}"/>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128197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4999-88AF-2B08-89DA-4F9EBF98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437D8-A79F-0EF3-B444-F6BCBF3B3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D5E921-3688-DC11-2DBE-3DACEC2F6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5751E-A2B8-E7F9-0EE2-79EC16AF2D13}"/>
              </a:ext>
            </a:extLst>
          </p:cNvPr>
          <p:cNvSpPr>
            <a:spLocks noGrp="1"/>
          </p:cNvSpPr>
          <p:nvPr>
            <p:ph type="dt" sz="half" idx="10"/>
          </p:nvPr>
        </p:nvSpPr>
        <p:spPr/>
        <p:txBody>
          <a:bodyPr/>
          <a:lstStyle/>
          <a:p>
            <a:fld id="{EE0BE4D3-C37C-49AC-B83A-B6AE4DAD1E4D}" type="datetimeFigureOut">
              <a:rPr lang="en-IN" smtClean="0"/>
              <a:t>21-12-2023</a:t>
            </a:fld>
            <a:endParaRPr lang="en-IN"/>
          </a:p>
        </p:txBody>
      </p:sp>
      <p:sp>
        <p:nvSpPr>
          <p:cNvPr id="6" name="Footer Placeholder 5">
            <a:extLst>
              <a:ext uri="{FF2B5EF4-FFF2-40B4-BE49-F238E27FC236}">
                <a16:creationId xmlns:a16="http://schemas.microsoft.com/office/drawing/2014/main" id="{BB74A589-30E4-DB86-4393-70AB3C06C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AAECFC-74F9-5CC4-A9E1-F4FC8A07C405}"/>
              </a:ext>
            </a:extLst>
          </p:cNvPr>
          <p:cNvSpPr>
            <a:spLocks noGrp="1"/>
          </p:cNvSpPr>
          <p:nvPr>
            <p:ph type="sldNum" sz="quarter" idx="12"/>
          </p:nvPr>
        </p:nvSpPr>
        <p:spPr/>
        <p:txBody>
          <a:bodyPr/>
          <a:lstStyle/>
          <a:p>
            <a:fld id="{7495E3A7-0AD5-4F12-87BD-C77F1203081E}" type="slidenum">
              <a:rPr lang="en-IN" smtClean="0"/>
              <a:t>‹#›</a:t>
            </a:fld>
            <a:endParaRPr lang="en-IN"/>
          </a:p>
        </p:txBody>
      </p:sp>
    </p:spTree>
    <p:extLst>
      <p:ext uri="{BB962C8B-B14F-4D97-AF65-F5344CB8AC3E}">
        <p14:creationId xmlns:p14="http://schemas.microsoft.com/office/powerpoint/2010/main" val="118397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8F254-6051-725A-8022-28A8454E0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9213CE-73A0-3803-59BF-DF3086A03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F00D0-EC68-EFA3-48CB-5C78D506F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BE4D3-C37C-49AC-B83A-B6AE4DAD1E4D}" type="datetimeFigureOut">
              <a:rPr lang="en-IN" smtClean="0"/>
              <a:t>21-12-2023</a:t>
            </a:fld>
            <a:endParaRPr lang="en-IN"/>
          </a:p>
        </p:txBody>
      </p:sp>
      <p:sp>
        <p:nvSpPr>
          <p:cNvPr id="5" name="Footer Placeholder 4">
            <a:extLst>
              <a:ext uri="{FF2B5EF4-FFF2-40B4-BE49-F238E27FC236}">
                <a16:creationId xmlns:a16="http://schemas.microsoft.com/office/drawing/2014/main" id="{2C711EB2-79B0-B0AC-F0B0-75F7897AE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7DC08B-E595-AD7A-E15A-5F12D6508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5E3A7-0AD5-4F12-87BD-C77F1203081E}" type="slidenum">
              <a:rPr lang="en-IN" smtClean="0"/>
              <a:t>‹#›</a:t>
            </a:fld>
            <a:endParaRPr lang="en-IN"/>
          </a:p>
        </p:txBody>
      </p:sp>
    </p:spTree>
    <p:extLst>
      <p:ext uri="{BB962C8B-B14F-4D97-AF65-F5344CB8AC3E}">
        <p14:creationId xmlns:p14="http://schemas.microsoft.com/office/powerpoint/2010/main" val="1161613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95E-53B2-3B84-22D2-43FB6D49DE2D}"/>
              </a:ext>
            </a:extLst>
          </p:cNvPr>
          <p:cNvSpPr>
            <a:spLocks noGrp="1"/>
          </p:cNvSpPr>
          <p:nvPr>
            <p:ph type="ctrTitle"/>
          </p:nvPr>
        </p:nvSpPr>
        <p:spPr>
          <a:xfrm>
            <a:off x="279917" y="130629"/>
            <a:ext cx="11532637" cy="746449"/>
          </a:xfrm>
          <a:solidFill>
            <a:schemeClr val="accent2">
              <a:lumMod val="60000"/>
              <a:lumOff val="40000"/>
            </a:schemeClr>
          </a:solidFill>
        </p:spPr>
        <p:txBody>
          <a:bodyPr>
            <a:noAutofit/>
          </a:bodyPr>
          <a:lstStyle/>
          <a:p>
            <a:r>
              <a:rPr lang="en-US" sz="4400" dirty="0">
                <a:solidFill>
                  <a:schemeClr val="tx1">
                    <a:lumMod val="75000"/>
                    <a:lumOff val="25000"/>
                  </a:schemeClr>
                </a:solidFill>
                <a:latin typeface="Arial Rounded MT Bold" panose="020F0704030504030204" pitchFamily="34" charset="0"/>
              </a:rPr>
              <a:t>HR Analysis - Insights</a:t>
            </a:r>
            <a:endParaRPr lang="en-IN" sz="4400" dirty="0">
              <a:solidFill>
                <a:schemeClr val="tx1">
                  <a:lumMod val="75000"/>
                  <a:lumOff val="2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D7C45AFD-1425-D5C4-EBD4-6240F3CF54A8}"/>
              </a:ext>
            </a:extLst>
          </p:cNvPr>
          <p:cNvSpPr>
            <a:spLocks noGrp="1"/>
          </p:cNvSpPr>
          <p:nvPr>
            <p:ph type="subTitle" idx="1"/>
          </p:nvPr>
        </p:nvSpPr>
        <p:spPr>
          <a:xfrm>
            <a:off x="279917" y="961053"/>
            <a:ext cx="11532637" cy="5766318"/>
          </a:xfrm>
        </p:spPr>
        <p:txBody>
          <a:bodyPr>
            <a:normAutofit fontScale="92500" lnSpcReduction="10000"/>
          </a:bodyPr>
          <a:lstStyle/>
          <a:p>
            <a:pPr marL="342900" indent="-342900" algn="l">
              <a:lnSpc>
                <a:spcPct val="110000"/>
              </a:lnSpc>
              <a:buFont typeface="Arial" panose="020B0604020202020204" pitchFamily="34" charset="0"/>
              <a:buChar char="•"/>
            </a:pPr>
            <a:r>
              <a:rPr lang="en-US" sz="2000" dirty="0"/>
              <a:t>Initially, the Employees working in the Company were 1470 out of which 237 left the company.</a:t>
            </a:r>
            <a:r>
              <a:rPr lang="en-IN" sz="2000" dirty="0"/>
              <a:t> Hence, the attrition rate comes out to be 16.12% (approx.).</a:t>
            </a:r>
          </a:p>
          <a:p>
            <a:pPr marL="342900" indent="-342900" algn="l">
              <a:lnSpc>
                <a:spcPct val="110000"/>
              </a:lnSpc>
              <a:buFont typeface="Arial" panose="020B0604020202020204" pitchFamily="34" charset="0"/>
              <a:buChar char="•"/>
            </a:pPr>
            <a:r>
              <a:rPr lang="en-IN" sz="2000" dirty="0"/>
              <a:t>Overall Job Satisfaction Rating was found to be as 2.6 (out of 4) which can be depicted from the attrition of employees.</a:t>
            </a:r>
          </a:p>
          <a:p>
            <a:pPr marL="342900" indent="-342900" algn="l">
              <a:lnSpc>
                <a:spcPct val="110000"/>
              </a:lnSpc>
              <a:buFont typeface="Arial" panose="020B0604020202020204" pitchFamily="34" charset="0"/>
              <a:buChar char="•"/>
            </a:pPr>
            <a:r>
              <a:rPr lang="en-IN" sz="2000" dirty="0"/>
              <a:t>The average age of working employees was 37 years which is decent because the work experience has an upper hand here. The reason behind this average age can be depicted from the attrition chart by age group where employees falling in the age group of 25 – 34 left their job.</a:t>
            </a:r>
          </a:p>
          <a:p>
            <a:pPr marL="342900" indent="-342900" algn="l">
              <a:lnSpc>
                <a:spcPct val="110000"/>
              </a:lnSpc>
              <a:buFont typeface="Arial" panose="020B0604020202020204" pitchFamily="34" charset="0"/>
              <a:buChar char="•"/>
            </a:pPr>
            <a:r>
              <a:rPr lang="en-IN" sz="2000" dirty="0"/>
              <a:t>The Male &amp; Female employee ratio in the company is 60 : 40 </a:t>
            </a:r>
            <a:r>
              <a:rPr lang="en-US" sz="2000" dirty="0"/>
              <a:t>. The attrition rate of Male(17% approx.) was greater than Female(14.8% approx.).</a:t>
            </a:r>
          </a:p>
          <a:p>
            <a:pPr marL="342900" indent="-342900" algn="l">
              <a:lnSpc>
                <a:spcPct val="110000"/>
              </a:lnSpc>
              <a:buFont typeface="Arial" panose="020B0604020202020204" pitchFamily="34" charset="0"/>
              <a:buChar char="•"/>
            </a:pPr>
            <a:r>
              <a:rPr lang="en-US" sz="2000" dirty="0"/>
              <a:t>The employees with the education background of HR , Marketing &amp; Technical Degree had an attrition rate of around 22-25% (approx.) while those with the background of Life Sciences , Medical &amp; others had       13-15(approx.).</a:t>
            </a:r>
          </a:p>
          <a:p>
            <a:pPr marL="342900" indent="-342900" algn="l">
              <a:lnSpc>
                <a:spcPct val="110000"/>
              </a:lnSpc>
              <a:buFont typeface="Arial" panose="020B0604020202020204" pitchFamily="34" charset="0"/>
              <a:buChar char="•"/>
            </a:pPr>
            <a:r>
              <a:rPr lang="en-US" sz="2000" dirty="0"/>
              <a:t>The employees with job role of Healthcare Rep. , Manager, Manufacturing Director &amp; Research Director were found to be more keen on working in the company which was predicted by their attrition rate which was less than 7% for all. Those employees with other job roles were somewhat not satisfied with their job and left the company out of which Sales Executives were the most(33 out of 83 i.e. 40% approx. attrition rate).</a:t>
            </a:r>
          </a:p>
        </p:txBody>
      </p:sp>
    </p:spTree>
    <p:extLst>
      <p:ext uri="{BB962C8B-B14F-4D97-AF65-F5344CB8AC3E}">
        <p14:creationId xmlns:p14="http://schemas.microsoft.com/office/powerpoint/2010/main" val="247341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95E-53B2-3B84-22D2-43FB6D49DE2D}"/>
              </a:ext>
            </a:extLst>
          </p:cNvPr>
          <p:cNvSpPr>
            <a:spLocks noGrp="1"/>
          </p:cNvSpPr>
          <p:nvPr>
            <p:ph type="ctrTitle"/>
          </p:nvPr>
        </p:nvSpPr>
        <p:spPr>
          <a:xfrm>
            <a:off x="279917" y="130629"/>
            <a:ext cx="11532637" cy="746449"/>
          </a:xfrm>
          <a:solidFill>
            <a:schemeClr val="accent2">
              <a:lumMod val="60000"/>
              <a:lumOff val="40000"/>
            </a:schemeClr>
          </a:solidFill>
        </p:spPr>
        <p:txBody>
          <a:bodyPr>
            <a:noAutofit/>
          </a:bodyPr>
          <a:lstStyle/>
          <a:p>
            <a:r>
              <a:rPr lang="en-US" sz="4400" dirty="0">
                <a:solidFill>
                  <a:schemeClr val="tx1">
                    <a:lumMod val="75000"/>
                    <a:lumOff val="25000"/>
                  </a:schemeClr>
                </a:solidFill>
                <a:latin typeface="Arial Rounded MT Bold" panose="020F0704030504030204" pitchFamily="34" charset="0"/>
              </a:rPr>
              <a:t>HR Analysis - Insights</a:t>
            </a:r>
            <a:endParaRPr lang="en-IN" sz="4400" dirty="0">
              <a:solidFill>
                <a:schemeClr val="tx1">
                  <a:lumMod val="75000"/>
                  <a:lumOff val="2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D7C45AFD-1425-D5C4-EBD4-6240F3CF54A8}"/>
              </a:ext>
            </a:extLst>
          </p:cNvPr>
          <p:cNvSpPr>
            <a:spLocks noGrp="1"/>
          </p:cNvSpPr>
          <p:nvPr>
            <p:ph type="subTitle" idx="1"/>
          </p:nvPr>
        </p:nvSpPr>
        <p:spPr>
          <a:xfrm>
            <a:off x="279917" y="961053"/>
            <a:ext cx="11532637" cy="5766318"/>
          </a:xfrm>
        </p:spPr>
        <p:txBody>
          <a:bodyPr>
            <a:normAutofit/>
          </a:bodyPr>
          <a:lstStyle/>
          <a:p>
            <a:pPr marL="342900" indent="-342900" algn="l">
              <a:lnSpc>
                <a:spcPct val="110000"/>
              </a:lnSpc>
              <a:buFont typeface="Arial" panose="020B0604020202020204" pitchFamily="34" charset="0"/>
              <a:buChar char="•"/>
            </a:pPr>
            <a:r>
              <a:rPr lang="en-US" sz="2000" dirty="0"/>
              <a:t>According to Department wise attrition, Research &amp; Development (R&amp;D) Department had the most percentage of employees leaving the company (56% approx.).</a:t>
            </a:r>
          </a:p>
          <a:p>
            <a:pPr marL="342900" indent="-342900" algn="l">
              <a:lnSpc>
                <a:spcPct val="110000"/>
              </a:lnSpc>
              <a:buFont typeface="Arial" panose="020B0604020202020204" pitchFamily="34" charset="0"/>
              <a:buChar char="•"/>
            </a:pPr>
            <a:r>
              <a:rPr lang="en-US" sz="2000" dirty="0"/>
              <a:t>As discussed earlier, age group of 25-34 were not interested in their job or they might have been offered with better job role in another company because of which they left the company.</a:t>
            </a:r>
          </a:p>
          <a:p>
            <a:pPr marL="342900" indent="-342900" algn="l">
              <a:lnSpc>
                <a:spcPct val="110000"/>
              </a:lnSpc>
              <a:buFont typeface="Arial" panose="020B0604020202020204" pitchFamily="34" charset="0"/>
              <a:buChar char="•"/>
            </a:pPr>
            <a:r>
              <a:rPr lang="en-US" sz="2000" dirty="0"/>
              <a:t>The age group of above 55 might have retired which led to their attrition.</a:t>
            </a:r>
          </a:p>
          <a:p>
            <a:pPr marL="342900" indent="-342900" algn="l">
              <a:lnSpc>
                <a:spcPct val="110000"/>
              </a:lnSpc>
              <a:buFont typeface="Arial" panose="020B0604020202020204" pitchFamily="34" charset="0"/>
              <a:buChar char="•"/>
            </a:pPr>
            <a:r>
              <a:rPr lang="en-US" sz="2000" dirty="0"/>
              <a:t>The employees with marital status as Single had an attrition count of 120 (out of 470).</a:t>
            </a:r>
          </a:p>
          <a:p>
            <a:pPr marL="342900" indent="-342900" algn="l">
              <a:lnSpc>
                <a:spcPct val="110000"/>
              </a:lnSpc>
              <a:buFont typeface="Arial" panose="020B0604020202020204" pitchFamily="34" charset="0"/>
              <a:buChar char="•"/>
            </a:pPr>
            <a:endParaRPr lang="en-US" sz="2000" dirty="0"/>
          </a:p>
          <a:p>
            <a:pPr marL="342900" indent="-342900" algn="l">
              <a:lnSpc>
                <a:spcPct val="110000"/>
              </a:lnSpc>
              <a:buFont typeface="Arial" panose="020B0604020202020204" pitchFamily="34" charset="0"/>
              <a:buChar char="•"/>
            </a:pPr>
            <a:endParaRPr lang="en-US" sz="2000" dirty="0"/>
          </a:p>
          <a:p>
            <a:pPr marL="342900" indent="-342900" algn="l">
              <a:lnSpc>
                <a:spcPct val="110000"/>
              </a:lnSpc>
              <a:buFont typeface="Arial" panose="020B0604020202020204" pitchFamily="34" charset="0"/>
              <a:buChar char="•"/>
            </a:pPr>
            <a:endParaRPr lang="en-US" sz="2000" dirty="0"/>
          </a:p>
          <a:p>
            <a:pPr algn="l">
              <a:lnSpc>
                <a:spcPct val="110000"/>
              </a:lnSpc>
            </a:pPr>
            <a:r>
              <a:rPr lang="en-US" sz="2000" dirty="0"/>
              <a:t>(More Insights can be drawn by applying each filter with every other filter present).</a:t>
            </a:r>
          </a:p>
          <a:p>
            <a:pPr marL="342900" indent="-342900" algn="l">
              <a:lnSpc>
                <a:spcPct val="11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54870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95E-53B2-3B84-22D2-43FB6D49DE2D}"/>
              </a:ext>
            </a:extLst>
          </p:cNvPr>
          <p:cNvSpPr>
            <a:spLocks noGrp="1"/>
          </p:cNvSpPr>
          <p:nvPr>
            <p:ph type="ctrTitle"/>
          </p:nvPr>
        </p:nvSpPr>
        <p:spPr>
          <a:xfrm>
            <a:off x="279917" y="130629"/>
            <a:ext cx="11532637" cy="746449"/>
          </a:xfrm>
          <a:solidFill>
            <a:schemeClr val="accent2">
              <a:lumMod val="60000"/>
              <a:lumOff val="40000"/>
            </a:schemeClr>
          </a:solidFill>
        </p:spPr>
        <p:txBody>
          <a:bodyPr>
            <a:noAutofit/>
          </a:bodyPr>
          <a:lstStyle/>
          <a:p>
            <a:r>
              <a:rPr lang="en-US" sz="4400" dirty="0">
                <a:solidFill>
                  <a:schemeClr val="tx1">
                    <a:lumMod val="75000"/>
                    <a:lumOff val="25000"/>
                  </a:schemeClr>
                </a:solidFill>
                <a:latin typeface="Arial Rounded MT Bold" panose="020F0704030504030204" pitchFamily="34" charset="0"/>
              </a:rPr>
              <a:t>HR Analysis – Future Plans</a:t>
            </a:r>
            <a:endParaRPr lang="en-IN" sz="4400" dirty="0">
              <a:solidFill>
                <a:schemeClr val="tx1">
                  <a:lumMod val="75000"/>
                  <a:lumOff val="2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D7C45AFD-1425-D5C4-EBD4-6240F3CF54A8}"/>
              </a:ext>
            </a:extLst>
          </p:cNvPr>
          <p:cNvSpPr>
            <a:spLocks noGrp="1"/>
          </p:cNvSpPr>
          <p:nvPr>
            <p:ph type="subTitle" idx="1"/>
          </p:nvPr>
        </p:nvSpPr>
        <p:spPr>
          <a:xfrm>
            <a:off x="279917" y="961053"/>
            <a:ext cx="11532637" cy="5766318"/>
          </a:xfrm>
        </p:spPr>
        <p:txBody>
          <a:bodyPr>
            <a:normAutofit/>
          </a:bodyPr>
          <a:lstStyle/>
          <a:p>
            <a:pPr algn="l">
              <a:buFont typeface="+mj-lt"/>
              <a:buAutoNum type="arabicPeriod"/>
            </a:pPr>
            <a:r>
              <a:rPr lang="en-US" sz="2000" b="1" i="0" u="sng" dirty="0">
                <a:effectLst/>
              </a:rPr>
              <a:t>Retention Strategies by Age Group: </a:t>
            </a:r>
            <a:r>
              <a:rPr lang="en-US" sz="2000" b="0" i="0" dirty="0">
                <a:effectLst/>
              </a:rPr>
              <a:t>Develop targeted retention strategies for the age group of 25-34, as they have a higher attrition rate. This may involve implementing career development programs, mentorship opportunities, and addressing specific concerns raised by employees in this age range.</a:t>
            </a:r>
          </a:p>
          <a:p>
            <a:pPr algn="l">
              <a:buFont typeface="+mj-lt"/>
              <a:buAutoNum type="arabicPeriod"/>
            </a:pPr>
            <a:r>
              <a:rPr lang="en-US" sz="2000" b="1" i="0" u="sng" dirty="0">
                <a:effectLst/>
              </a:rPr>
              <a:t>Gender-Specific Retention Initiatives: </a:t>
            </a:r>
            <a:r>
              <a:rPr lang="en-US" sz="2000" b="0" i="0" dirty="0">
                <a:effectLst/>
              </a:rPr>
              <a:t>Since the attrition rate for males is higher than females, consider implementing gender-specific initiatives. This could include creating a more inclusive workplace, addressing gender-specific concerns, and promoting work-life balance.</a:t>
            </a:r>
          </a:p>
          <a:p>
            <a:pPr algn="l">
              <a:buFont typeface="+mj-lt"/>
              <a:buAutoNum type="arabicPeriod"/>
            </a:pPr>
            <a:r>
              <a:rPr lang="en-US" sz="2000" b="1" i="0" u="sng" dirty="0">
                <a:effectLst/>
              </a:rPr>
              <a:t>Education Background-Based Programs: </a:t>
            </a:r>
            <a:r>
              <a:rPr lang="en-US" sz="2000" b="0" i="0" dirty="0">
                <a:effectLst/>
              </a:rPr>
              <a:t>Tailor employee engagement and development programs based on educational backgrounds. For example, employees with HR, Marketing, and Technical degrees might benefit from specialized training or career growth opportunities related to their fields.</a:t>
            </a:r>
          </a:p>
          <a:p>
            <a:pPr algn="l">
              <a:buFont typeface="+mj-lt"/>
              <a:buAutoNum type="arabicPeriod"/>
            </a:pPr>
            <a:r>
              <a:rPr lang="en-US" sz="2000" b="1" i="0" u="sng" dirty="0">
                <a:effectLst/>
              </a:rPr>
              <a:t>Job Role Satisfaction and Development: </a:t>
            </a:r>
            <a:r>
              <a:rPr lang="en-US" sz="2000" b="0" i="0" dirty="0">
                <a:effectLst/>
              </a:rPr>
              <a:t>Focus on enhancing job satisfaction for employees in roles with higher attrition rates, such as Sales Executives. Conduct surveys, interviews, or focus groups to identify specific issues and implement targeted improvements.</a:t>
            </a:r>
          </a:p>
          <a:p>
            <a:pPr algn="l">
              <a:buFont typeface="+mj-lt"/>
              <a:buAutoNum type="arabicPeriod"/>
            </a:pPr>
            <a:r>
              <a:rPr lang="en-US" sz="2000" b="1" i="0" u="sng" dirty="0">
                <a:effectLst/>
              </a:rPr>
              <a:t>Departmental Strategies: </a:t>
            </a:r>
            <a:r>
              <a:rPr lang="en-US" sz="2000" b="0" i="0" dirty="0">
                <a:effectLst/>
              </a:rPr>
              <a:t>Address the high attrition rate in the Research &amp; Development (R&amp;D) department by evaluating work conditions, team dynamics, and leadership effectiveness. Implement measures to enhance the overall work experience within this department.</a:t>
            </a:r>
          </a:p>
          <a:p>
            <a:pPr algn="l">
              <a:buFont typeface="+mj-lt"/>
              <a:buAutoNum type="arabicPeriod"/>
            </a:pPr>
            <a:r>
              <a:rPr lang="en-US" sz="2000" b="1" i="0" u="sng" dirty="0">
                <a:effectLst/>
              </a:rPr>
              <a:t>Retirement Transition Programs: </a:t>
            </a:r>
            <a:r>
              <a:rPr lang="en-US" sz="2000" b="0" i="0" dirty="0">
                <a:effectLst/>
              </a:rPr>
              <a:t>For employees above the age of 55, implement transition programs to facilitate a smooth exit for those retiring. Consider knowledge transfer initiatives and mentorship programs to capture and transfer institutional knowledge.</a:t>
            </a:r>
          </a:p>
          <a:p>
            <a:pPr marL="342900" indent="-342900" algn="l">
              <a:lnSpc>
                <a:spcPct val="11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47516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95E-53B2-3B84-22D2-43FB6D49DE2D}"/>
              </a:ext>
            </a:extLst>
          </p:cNvPr>
          <p:cNvSpPr>
            <a:spLocks noGrp="1"/>
          </p:cNvSpPr>
          <p:nvPr>
            <p:ph type="ctrTitle"/>
          </p:nvPr>
        </p:nvSpPr>
        <p:spPr>
          <a:xfrm>
            <a:off x="279917" y="130629"/>
            <a:ext cx="11532637" cy="746449"/>
          </a:xfrm>
          <a:solidFill>
            <a:schemeClr val="accent2">
              <a:lumMod val="60000"/>
              <a:lumOff val="40000"/>
            </a:schemeClr>
          </a:solidFill>
        </p:spPr>
        <p:txBody>
          <a:bodyPr>
            <a:noAutofit/>
          </a:bodyPr>
          <a:lstStyle/>
          <a:p>
            <a:r>
              <a:rPr lang="en-US" sz="4400" dirty="0">
                <a:solidFill>
                  <a:schemeClr val="tx1">
                    <a:lumMod val="75000"/>
                    <a:lumOff val="25000"/>
                  </a:schemeClr>
                </a:solidFill>
                <a:latin typeface="Arial Rounded MT Bold" panose="020F0704030504030204" pitchFamily="34" charset="0"/>
              </a:rPr>
              <a:t>HR Analysis – Future Plans</a:t>
            </a:r>
            <a:endParaRPr lang="en-IN" sz="4400" dirty="0">
              <a:solidFill>
                <a:schemeClr val="tx1">
                  <a:lumMod val="75000"/>
                  <a:lumOff val="2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D7C45AFD-1425-D5C4-EBD4-6240F3CF54A8}"/>
              </a:ext>
            </a:extLst>
          </p:cNvPr>
          <p:cNvSpPr>
            <a:spLocks noGrp="1"/>
          </p:cNvSpPr>
          <p:nvPr>
            <p:ph type="subTitle" idx="1"/>
          </p:nvPr>
        </p:nvSpPr>
        <p:spPr>
          <a:xfrm>
            <a:off x="279917" y="961053"/>
            <a:ext cx="11532637" cy="5766318"/>
          </a:xfrm>
        </p:spPr>
        <p:txBody>
          <a:bodyPr>
            <a:noAutofit/>
          </a:bodyPr>
          <a:lstStyle/>
          <a:p>
            <a:pPr algn="l"/>
            <a:r>
              <a:rPr lang="en-US" sz="2200" b="1" i="0" u="sng" dirty="0">
                <a:effectLst/>
              </a:rPr>
              <a:t>7.Marital Status-Based Interventions:</a:t>
            </a:r>
            <a:r>
              <a:rPr lang="en-US" sz="2200" u="sng" dirty="0"/>
              <a:t> </a:t>
            </a:r>
            <a:r>
              <a:rPr lang="en-US" sz="2200" b="0" i="0" dirty="0">
                <a:effectLst/>
              </a:rPr>
              <a:t>Since single employees have a relatively higher attrition count, explore the reasons behind this trend. Implement initiatives that cater to the needs and preferences of single employees, such as social events, wellness programs, or flexible work arrangements.</a:t>
            </a:r>
          </a:p>
          <a:p>
            <a:pPr algn="l"/>
            <a:r>
              <a:rPr lang="en-US" sz="2200" b="1" i="0" u="sng" dirty="0">
                <a:effectLst/>
              </a:rPr>
              <a:t>8.Overall Job Satisfaction Improvement:</a:t>
            </a:r>
            <a:r>
              <a:rPr lang="en-US" sz="2200" u="sng" dirty="0"/>
              <a:t> </a:t>
            </a:r>
            <a:r>
              <a:rPr lang="en-US" sz="2200" b="0" i="0" dirty="0">
                <a:effectLst/>
              </a:rPr>
              <a:t>Work on improving the overall job satisfaction rating of 2.6. Conduct employee satisfaction surveys, gather feedback, and implement changes based on the findings. Address specific areas of concern raised by employees.</a:t>
            </a:r>
          </a:p>
          <a:p>
            <a:pPr algn="l"/>
            <a:r>
              <a:rPr lang="en-US" sz="2200" b="1" i="0" u="sng" dirty="0">
                <a:effectLst/>
              </a:rPr>
              <a:t>9.Succession Planning:</a:t>
            </a:r>
            <a:r>
              <a:rPr lang="en-US" sz="2200" u="sng" dirty="0"/>
              <a:t> </a:t>
            </a:r>
            <a:r>
              <a:rPr lang="en-US" sz="2200" b="0" i="0" dirty="0">
                <a:effectLst/>
              </a:rPr>
              <a:t>Given the average age of 37, invest in succession planning to identify and develop potential leaders within the organization. Ensure a smooth transition for key roles and minimize disruption in case of unexpected departures.</a:t>
            </a:r>
          </a:p>
          <a:p>
            <a:pPr algn="l"/>
            <a:r>
              <a:rPr lang="en-US" sz="2200" b="1" i="0" u="sng" dirty="0">
                <a:effectLst/>
              </a:rPr>
              <a:t>10.Continuous Monitoring and Feedback:</a:t>
            </a:r>
            <a:r>
              <a:rPr lang="en-US" sz="2200" u="sng" dirty="0"/>
              <a:t> </a:t>
            </a:r>
            <a:r>
              <a:rPr lang="en-US" sz="2200" b="0" i="0" dirty="0">
                <a:effectLst/>
              </a:rPr>
              <a:t>Establish a system for continuous monitoring of employee satisfaction, attrition rates, and other relevant metrics. Encourage open communication channels for employees to provide feedback and suggestions.</a:t>
            </a:r>
          </a:p>
          <a:p>
            <a:pPr algn="l"/>
            <a:r>
              <a:rPr lang="en-US" sz="2200" b="1" i="0" u="sng">
                <a:effectLst/>
              </a:rPr>
              <a:t>11.Training </a:t>
            </a:r>
            <a:r>
              <a:rPr lang="en-US" sz="2200" b="1" i="0" u="sng" dirty="0">
                <a:effectLst/>
              </a:rPr>
              <a:t>and Development Opportunities:</a:t>
            </a:r>
            <a:r>
              <a:rPr lang="en-US" sz="2200" u="sng" dirty="0"/>
              <a:t> </a:t>
            </a:r>
            <a:r>
              <a:rPr lang="en-US" sz="2200" b="0" i="0" dirty="0">
                <a:effectLst/>
              </a:rPr>
              <a:t>Offer training and development opportunities for employees across all age groups and departments. This can enhance skills, improve job satisfaction, and demonstrate a commitment to employee growth.</a:t>
            </a:r>
          </a:p>
        </p:txBody>
      </p:sp>
    </p:spTree>
    <p:extLst>
      <p:ext uri="{BB962C8B-B14F-4D97-AF65-F5344CB8AC3E}">
        <p14:creationId xmlns:p14="http://schemas.microsoft.com/office/powerpoint/2010/main" val="280775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859</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Rounded MT Bold</vt:lpstr>
      <vt:lpstr>Calibri</vt:lpstr>
      <vt:lpstr>Calibri Light</vt:lpstr>
      <vt:lpstr>Office Theme</vt:lpstr>
      <vt:lpstr>HR Analysis - Insights</vt:lpstr>
      <vt:lpstr>HR Analysis - Insights</vt:lpstr>
      <vt:lpstr>HR Analysis – Future Plans</vt:lpstr>
      <vt:lpstr>HR Analysis – 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Analysis - Insights</dc:title>
  <dc:creator>kaushik patelia</dc:creator>
  <cp:lastModifiedBy>kaushik patelia</cp:lastModifiedBy>
  <cp:revision>1</cp:revision>
  <dcterms:created xsi:type="dcterms:W3CDTF">2023-12-21T07:11:40Z</dcterms:created>
  <dcterms:modified xsi:type="dcterms:W3CDTF">2023-12-21T08:22:58Z</dcterms:modified>
</cp:coreProperties>
</file>