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71037-3F91-4EA1-A5BA-A23AAEF9551E}" v="1" dt="2024-01-09T14:37:45.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patelia" userId="285c60d004d24a8f" providerId="LiveId" clId="{FED71037-3F91-4EA1-A5BA-A23AAEF9551E}"/>
    <pc:docChg chg="undo custSel addSld modSld">
      <pc:chgData name="kaushik patelia" userId="285c60d004d24a8f" providerId="LiveId" clId="{FED71037-3F91-4EA1-A5BA-A23AAEF9551E}" dt="2024-01-09T14:42:54.421" v="2322" actId="20577"/>
      <pc:docMkLst>
        <pc:docMk/>
      </pc:docMkLst>
      <pc:sldChg chg="modSp mod">
        <pc:chgData name="kaushik patelia" userId="285c60d004d24a8f" providerId="LiveId" clId="{FED71037-3F91-4EA1-A5BA-A23AAEF9551E}" dt="2024-01-06T20:19:57.652" v="1076" actId="20577"/>
        <pc:sldMkLst>
          <pc:docMk/>
          <pc:sldMk cId="325056838" sldId="256"/>
        </pc:sldMkLst>
        <pc:spChg chg="mod">
          <ac:chgData name="kaushik patelia" userId="285c60d004d24a8f" providerId="LiveId" clId="{FED71037-3F91-4EA1-A5BA-A23AAEF9551E}" dt="2024-01-06T20:19:57.652" v="1076" actId="20577"/>
          <ac:spMkLst>
            <pc:docMk/>
            <pc:sldMk cId="325056838" sldId="256"/>
            <ac:spMk id="3" creationId="{7310AAA4-DE24-C47A-0B7E-A7AC00AB4C11}"/>
          </ac:spMkLst>
        </pc:spChg>
      </pc:sldChg>
      <pc:sldChg chg="modSp add mod">
        <pc:chgData name="kaushik patelia" userId="285c60d004d24a8f" providerId="LiveId" clId="{FED71037-3F91-4EA1-A5BA-A23AAEF9551E}" dt="2024-01-09T14:42:54.421" v="2322" actId="20577"/>
        <pc:sldMkLst>
          <pc:docMk/>
          <pc:sldMk cId="1789244298" sldId="257"/>
        </pc:sldMkLst>
        <pc:spChg chg="mod">
          <ac:chgData name="kaushik patelia" userId="285c60d004d24a8f" providerId="LiveId" clId="{FED71037-3F91-4EA1-A5BA-A23AAEF9551E}" dt="2024-01-09T14:42:54.421" v="2322" actId="20577"/>
          <ac:spMkLst>
            <pc:docMk/>
            <pc:sldMk cId="1789244298" sldId="257"/>
            <ac:spMk id="3" creationId="{7310AAA4-DE24-C47A-0B7E-A7AC00AB4C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0322-ED68-8CD9-0D54-99DA4429E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856E27-9A0A-8906-4D8D-147607357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943D1-54AB-F9C3-AD66-07483C4E2DFF}"/>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A5F14AAF-A4EE-B763-AAED-89FB6B5E7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6CC44-BF7D-DB8F-8FB1-7BC8BB3CEE9B}"/>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309279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DE4C-2553-C8B5-0EF0-19322C0FB6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70880-A7A9-790D-089F-7A0FAFDCC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97947-22FE-C124-CA02-1CEB971EE780}"/>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E6359FC5-B9BD-999D-8CA8-5C89E11D5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919F9-2FAF-D0B9-2925-4E1295560244}"/>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74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889A5-12C6-C9E5-7A16-DF5C2B392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21A1E-CB7E-B2E4-3ED3-9DDF582E4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98251-DC13-F5BF-133C-032FEE97069A}"/>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99FF2700-E238-31DA-6D03-18055A306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2590C-99E6-7845-9253-2831A1E343A0}"/>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399723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BEEB-BDD3-FCD3-D523-DCFABCCEC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E1E38-7059-8479-3733-74AE46D9B8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126DE-61ED-9FD5-525D-E7F4118A2FFE}"/>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55DFBF27-4588-B5BC-68F4-6ADF6B97C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E74C7-34A6-3F77-1805-CC40B78E1F75}"/>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336331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2754-8D37-4DD7-A3C6-ABA5ACEA9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885C1D-C5FB-B203-0D66-0666A4CAF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BA28C-1C5B-6414-610B-C76CB3F49098}"/>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91EBCBDE-BE83-7FC6-981A-98D8A1DA8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69B14-34A2-627A-5F9F-CCB8A6A5F458}"/>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295655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FCDF-88DA-E8EC-7155-801B9FD03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155E1-4534-0F2E-117C-9DE0E43B1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A010CF-3A1B-D1D8-EA36-5D8B939B3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35128F-1295-76CC-664C-A706706426AE}"/>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6" name="Footer Placeholder 5">
            <a:extLst>
              <a:ext uri="{FF2B5EF4-FFF2-40B4-BE49-F238E27FC236}">
                <a16:creationId xmlns:a16="http://schemas.microsoft.com/office/drawing/2014/main" id="{5560EA09-E51D-2228-0633-0945F024A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893F46-B12C-FD7F-EB60-A2A18A97D03A}"/>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297142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9721-3254-E7E7-51BD-4A346B545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CA96B6-D922-662A-6198-6FD6E9E23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D3F90-920B-8785-24F2-34D0133B9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C27B2-790C-8ED3-D553-934FD3553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6A2EBE-9423-5E8D-6F08-6C429254A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02B88A-B5CF-11AB-653D-3C6BF9E0E015}"/>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8" name="Footer Placeholder 7">
            <a:extLst>
              <a:ext uri="{FF2B5EF4-FFF2-40B4-BE49-F238E27FC236}">
                <a16:creationId xmlns:a16="http://schemas.microsoft.com/office/drawing/2014/main" id="{719F65CC-16AA-F550-546C-B2BC8728C1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1452A6-6603-6E01-CFD9-680528E12396}"/>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408539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1B53-84B1-799B-5B94-261E0A1A7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10B2F-0496-7587-317B-B70CD294E531}"/>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4" name="Footer Placeholder 3">
            <a:extLst>
              <a:ext uri="{FF2B5EF4-FFF2-40B4-BE49-F238E27FC236}">
                <a16:creationId xmlns:a16="http://schemas.microsoft.com/office/drawing/2014/main" id="{ACDB955A-9E6C-EF53-097B-319B9090B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115521-6BFC-5887-20D7-BE598906C7B8}"/>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21875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A20E3-EB80-7512-284F-86938444A44F}"/>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3" name="Footer Placeholder 2">
            <a:extLst>
              <a:ext uri="{FF2B5EF4-FFF2-40B4-BE49-F238E27FC236}">
                <a16:creationId xmlns:a16="http://schemas.microsoft.com/office/drawing/2014/main" id="{1C158543-F998-D448-A58E-D79959896D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174F9C-7CC1-4DF3-5B3A-F66673575266}"/>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372820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AA8C-9FD6-3A2F-42AE-A6F74983D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0B4387-E1FA-65DB-57C3-A4450EB85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A563F2-794E-C7C9-D36A-FF33AE05D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07656-39C5-002F-16F7-096FCB826AED}"/>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6" name="Footer Placeholder 5">
            <a:extLst>
              <a:ext uri="{FF2B5EF4-FFF2-40B4-BE49-F238E27FC236}">
                <a16:creationId xmlns:a16="http://schemas.microsoft.com/office/drawing/2014/main" id="{3D1F413A-B5EB-0B7D-4422-2CCE18270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D7F7C5-EED9-9205-BDE6-107878884EB3}"/>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307333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124B-8436-9D95-C01D-8D9E2FDC0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A636F9-5741-F314-9C96-5B76A2BC1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36369B-B98D-EC8D-76D3-2C892CAB7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10EB2-147A-21D7-F5F2-4186E4624C43}"/>
              </a:ext>
            </a:extLst>
          </p:cNvPr>
          <p:cNvSpPr>
            <a:spLocks noGrp="1"/>
          </p:cNvSpPr>
          <p:nvPr>
            <p:ph type="dt" sz="half" idx="10"/>
          </p:nvPr>
        </p:nvSpPr>
        <p:spPr/>
        <p:txBody>
          <a:bodyPr/>
          <a:lstStyle/>
          <a:p>
            <a:fld id="{E624E8CB-E4D7-47D1-8E0E-5C68E59D819B}" type="datetimeFigureOut">
              <a:rPr lang="en-IN" smtClean="0"/>
              <a:t>09-01-2024</a:t>
            </a:fld>
            <a:endParaRPr lang="en-IN"/>
          </a:p>
        </p:txBody>
      </p:sp>
      <p:sp>
        <p:nvSpPr>
          <p:cNvPr id="6" name="Footer Placeholder 5">
            <a:extLst>
              <a:ext uri="{FF2B5EF4-FFF2-40B4-BE49-F238E27FC236}">
                <a16:creationId xmlns:a16="http://schemas.microsoft.com/office/drawing/2014/main" id="{260EEA0D-92EA-0646-511E-3BBA09EDD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876C1-0153-25D7-4CF3-BC5D95E857E9}"/>
              </a:ext>
            </a:extLst>
          </p:cNvPr>
          <p:cNvSpPr>
            <a:spLocks noGrp="1"/>
          </p:cNvSpPr>
          <p:nvPr>
            <p:ph type="sldNum" sz="quarter" idx="12"/>
          </p:nvPr>
        </p:nvSpPr>
        <p:spPr/>
        <p:txBody>
          <a:bodyPr/>
          <a:lstStyle/>
          <a:p>
            <a:fld id="{6B4F0782-88C7-4A51-8EDD-897EF756C801}" type="slidenum">
              <a:rPr lang="en-IN" smtClean="0"/>
              <a:t>‹#›</a:t>
            </a:fld>
            <a:endParaRPr lang="en-IN"/>
          </a:p>
        </p:txBody>
      </p:sp>
    </p:spTree>
    <p:extLst>
      <p:ext uri="{BB962C8B-B14F-4D97-AF65-F5344CB8AC3E}">
        <p14:creationId xmlns:p14="http://schemas.microsoft.com/office/powerpoint/2010/main" val="77647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A8C0-671D-5C42-F663-EA748FDDA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9B7D5-21FB-3901-1CCF-FC9DCB90C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38B81-869B-799B-B325-DFFCAEA996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4E8CB-E4D7-47D1-8E0E-5C68E59D819B}" type="datetimeFigureOut">
              <a:rPr lang="en-IN" smtClean="0"/>
              <a:t>09-01-2024</a:t>
            </a:fld>
            <a:endParaRPr lang="en-IN"/>
          </a:p>
        </p:txBody>
      </p:sp>
      <p:sp>
        <p:nvSpPr>
          <p:cNvPr id="5" name="Footer Placeholder 4">
            <a:extLst>
              <a:ext uri="{FF2B5EF4-FFF2-40B4-BE49-F238E27FC236}">
                <a16:creationId xmlns:a16="http://schemas.microsoft.com/office/drawing/2014/main" id="{899B89FE-58EB-CD80-8F0A-EE5A6662B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294FF1-F95F-6619-B476-4B3679057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F0782-88C7-4A51-8EDD-897EF756C801}" type="slidenum">
              <a:rPr lang="en-IN" smtClean="0"/>
              <a:t>‹#›</a:t>
            </a:fld>
            <a:endParaRPr lang="en-IN"/>
          </a:p>
        </p:txBody>
      </p:sp>
    </p:spTree>
    <p:extLst>
      <p:ext uri="{BB962C8B-B14F-4D97-AF65-F5344CB8AC3E}">
        <p14:creationId xmlns:p14="http://schemas.microsoft.com/office/powerpoint/2010/main" val="166517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3980-71C1-7DFA-5A70-260467EAF562}"/>
              </a:ext>
            </a:extLst>
          </p:cNvPr>
          <p:cNvSpPr>
            <a:spLocks noGrp="1"/>
          </p:cNvSpPr>
          <p:nvPr>
            <p:ph type="ctrTitle"/>
          </p:nvPr>
        </p:nvSpPr>
        <p:spPr>
          <a:xfrm>
            <a:off x="279918" y="111967"/>
            <a:ext cx="11653935" cy="709127"/>
          </a:xfrm>
          <a:solidFill>
            <a:schemeClr val="accent1">
              <a:lumMod val="60000"/>
              <a:lumOff val="40000"/>
            </a:schemeClr>
          </a:solidFill>
        </p:spPr>
        <p:txBody>
          <a:bodyPr>
            <a:noAutofit/>
          </a:bodyPr>
          <a:lstStyle/>
          <a:p>
            <a:r>
              <a:rPr lang="en-IN" sz="4000" b="1" dirty="0">
                <a:solidFill>
                  <a:schemeClr val="tx1">
                    <a:lumMod val="95000"/>
                    <a:lumOff val="5000"/>
                  </a:schemeClr>
                </a:solidFill>
                <a:latin typeface="Agency FB" panose="020B0503020202020204" pitchFamily="34" charset="0"/>
              </a:rPr>
              <a:t>Insights Drawn From Queries Solution</a:t>
            </a:r>
          </a:p>
        </p:txBody>
      </p:sp>
      <p:sp>
        <p:nvSpPr>
          <p:cNvPr id="3" name="Subtitle 2">
            <a:extLst>
              <a:ext uri="{FF2B5EF4-FFF2-40B4-BE49-F238E27FC236}">
                <a16:creationId xmlns:a16="http://schemas.microsoft.com/office/drawing/2014/main" id="{7310AAA4-DE24-C47A-0B7E-A7AC00AB4C11}"/>
              </a:ext>
            </a:extLst>
          </p:cNvPr>
          <p:cNvSpPr>
            <a:spLocks noGrp="1"/>
          </p:cNvSpPr>
          <p:nvPr>
            <p:ph type="subTitle" idx="1"/>
          </p:nvPr>
        </p:nvSpPr>
        <p:spPr>
          <a:xfrm>
            <a:off x="279918" y="951721"/>
            <a:ext cx="11653935" cy="5794311"/>
          </a:xfrm>
        </p:spPr>
        <p:txBody>
          <a:bodyPr>
            <a:normAutofit/>
          </a:bodyPr>
          <a:lstStyle/>
          <a:p>
            <a:pPr marL="285750" indent="-285750" algn="l">
              <a:buFont typeface="Arial" panose="020B0604020202020204" pitchFamily="34" charset="0"/>
              <a:buChar char="•"/>
            </a:pPr>
            <a:r>
              <a:rPr lang="en-IN" sz="1800" u="sng" dirty="0"/>
              <a:t>Query 1</a:t>
            </a:r>
            <a:r>
              <a:rPr lang="en-IN" sz="1800" dirty="0"/>
              <a:t> </a:t>
            </a:r>
            <a:r>
              <a:rPr lang="en-IN" sz="1600" dirty="0"/>
              <a:t>generates the amount spent by all customers , giving us the customers  who were most active. So, we can now make appropriate plans for retaining their engagement like providing discounts, free delivery, etc.</a:t>
            </a:r>
          </a:p>
          <a:p>
            <a:pPr marL="285750" indent="-285750" algn="l">
              <a:buFont typeface="Arial" panose="020B0604020202020204" pitchFamily="34" charset="0"/>
              <a:buChar char="•"/>
            </a:pPr>
            <a:r>
              <a:rPr lang="en-IN" sz="1800" u="sng" dirty="0"/>
              <a:t>Query 2</a:t>
            </a:r>
            <a:r>
              <a:rPr lang="en-IN" sz="1800" dirty="0"/>
              <a:t> </a:t>
            </a:r>
            <a:r>
              <a:rPr lang="en-IN" sz="1600" dirty="0"/>
              <a:t>provides us with the number of days each customer visits the app i.e. purchases something, which helps us to find best customers and their engagement.</a:t>
            </a:r>
          </a:p>
          <a:p>
            <a:pPr marL="285750" indent="-285750" algn="l">
              <a:buFont typeface="Arial" panose="020B0604020202020204" pitchFamily="34" charset="0"/>
              <a:buChar char="•"/>
            </a:pPr>
            <a:r>
              <a:rPr lang="en-IN" sz="1800" u="sng" dirty="0"/>
              <a:t>Query 3</a:t>
            </a:r>
            <a:r>
              <a:rPr lang="en-IN" sz="1800" dirty="0"/>
              <a:t> </a:t>
            </a:r>
            <a:r>
              <a:rPr lang="en-IN" sz="1600" dirty="0"/>
              <a:t>generates which products attracted the customers the most. As clearly seen, all the customers bought product with id as 1 first. Thus, we must plan to increase that product’s advertisement or sales accordingly.</a:t>
            </a:r>
          </a:p>
          <a:p>
            <a:pPr marL="285750" indent="-285750" algn="l">
              <a:buFont typeface="Arial" panose="020B0604020202020204" pitchFamily="34" charset="0"/>
              <a:buChar char="•"/>
            </a:pPr>
            <a:r>
              <a:rPr lang="en-IN" sz="1800" u="sng" dirty="0"/>
              <a:t>Query 4</a:t>
            </a:r>
            <a:r>
              <a:rPr lang="en-IN" sz="1800" dirty="0"/>
              <a:t> </a:t>
            </a:r>
            <a:r>
              <a:rPr lang="en-IN" sz="1600" dirty="0"/>
              <a:t>shows that when we run the internal WHERE clause we get output as the most purchased product which is id as 2. Then after running the whole query we get to know that customers 1 and 3 are more attracted to that product. Important insight drawn here is that, though customers were attracted to product id as 1 (from query 3),  they then shift to product id 2 .</a:t>
            </a:r>
          </a:p>
          <a:p>
            <a:pPr marL="285750" indent="-285750" algn="l">
              <a:buFont typeface="Arial" panose="020B0604020202020204" pitchFamily="34" charset="0"/>
              <a:buChar char="•"/>
            </a:pPr>
            <a:r>
              <a:rPr lang="en-IN" sz="1800" u="sng" dirty="0"/>
              <a:t>Query 5</a:t>
            </a:r>
            <a:r>
              <a:rPr lang="en-IN" sz="1800" dirty="0"/>
              <a:t> </a:t>
            </a:r>
            <a:r>
              <a:rPr lang="en-IN" sz="1600" dirty="0"/>
              <a:t>gives us the product that every customer buys the most. This can help us to think of appropriate steps to increase the sales of a particular product which is not selling as much.</a:t>
            </a:r>
          </a:p>
          <a:p>
            <a:pPr marL="285750" indent="-285750" algn="l">
              <a:buFont typeface="Arial" panose="020B0604020202020204" pitchFamily="34" charset="0"/>
              <a:buChar char="•"/>
            </a:pPr>
            <a:r>
              <a:rPr lang="en-IN" sz="1800" u="sng" dirty="0"/>
              <a:t>Query 6</a:t>
            </a:r>
            <a:r>
              <a:rPr lang="en-IN" sz="1800" dirty="0"/>
              <a:t> </a:t>
            </a:r>
            <a:r>
              <a:rPr lang="en-IN" sz="1600" dirty="0"/>
              <a:t>generates which product was first bough by the customers after they purchased gold membership plan. This may imply that which product made the customers to buy a membership plan.</a:t>
            </a:r>
          </a:p>
          <a:p>
            <a:pPr marL="285750" indent="-285750" algn="l">
              <a:buFont typeface="Arial" panose="020B0604020202020204" pitchFamily="34" charset="0"/>
              <a:buChar char="•"/>
            </a:pPr>
            <a:r>
              <a:rPr lang="en-IN" sz="1800" u="sng" dirty="0"/>
              <a:t>Query 7</a:t>
            </a:r>
            <a:r>
              <a:rPr lang="en-IN" sz="1600" dirty="0"/>
              <a:t> is opposite of query 6. Here, we calculate all the customers bought which product before they bought the gold membership plan. There might be some reasons because of which they bought the gold plan after purchasing certain product which be looked upon by us.</a:t>
            </a:r>
          </a:p>
          <a:p>
            <a:pPr marL="285750" indent="-285750" algn="l">
              <a:buFont typeface="Arial" panose="020B0604020202020204" pitchFamily="34" charset="0"/>
              <a:buChar char="•"/>
            </a:pPr>
            <a:r>
              <a:rPr lang="en-IN" sz="1800" u="sng" dirty="0"/>
              <a:t>Query 8</a:t>
            </a:r>
            <a:r>
              <a:rPr lang="en-IN" sz="1600" dirty="0"/>
              <a:t> provides a very useful insight about the amount spent and total number of orders that customers have before they buy a gold membership plan. For large dataset, we can calculate their average and predict when the customers buy the gold plan (i.e. their threshold value given by average amount spent &amp; average number of orders).</a:t>
            </a:r>
            <a:endParaRPr lang="en-IN" sz="2000" u="sng" dirty="0"/>
          </a:p>
        </p:txBody>
      </p:sp>
    </p:spTree>
    <p:extLst>
      <p:ext uri="{BB962C8B-B14F-4D97-AF65-F5344CB8AC3E}">
        <p14:creationId xmlns:p14="http://schemas.microsoft.com/office/powerpoint/2010/main" val="32505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3980-71C1-7DFA-5A70-260467EAF562}"/>
              </a:ext>
            </a:extLst>
          </p:cNvPr>
          <p:cNvSpPr>
            <a:spLocks noGrp="1"/>
          </p:cNvSpPr>
          <p:nvPr>
            <p:ph type="ctrTitle"/>
          </p:nvPr>
        </p:nvSpPr>
        <p:spPr>
          <a:xfrm>
            <a:off x="279918" y="111967"/>
            <a:ext cx="11653935" cy="709127"/>
          </a:xfrm>
          <a:solidFill>
            <a:schemeClr val="accent1">
              <a:lumMod val="60000"/>
              <a:lumOff val="40000"/>
            </a:schemeClr>
          </a:solidFill>
        </p:spPr>
        <p:txBody>
          <a:bodyPr>
            <a:noAutofit/>
          </a:bodyPr>
          <a:lstStyle/>
          <a:p>
            <a:r>
              <a:rPr lang="en-IN" sz="4000" b="1" dirty="0">
                <a:solidFill>
                  <a:schemeClr val="tx1">
                    <a:lumMod val="95000"/>
                    <a:lumOff val="5000"/>
                  </a:schemeClr>
                </a:solidFill>
                <a:latin typeface="Agency FB" panose="020B0503020202020204" pitchFamily="34" charset="0"/>
              </a:rPr>
              <a:t>Insights Drawn From Queries Solution</a:t>
            </a:r>
          </a:p>
        </p:txBody>
      </p:sp>
      <p:sp>
        <p:nvSpPr>
          <p:cNvPr id="3" name="Subtitle 2">
            <a:extLst>
              <a:ext uri="{FF2B5EF4-FFF2-40B4-BE49-F238E27FC236}">
                <a16:creationId xmlns:a16="http://schemas.microsoft.com/office/drawing/2014/main" id="{7310AAA4-DE24-C47A-0B7E-A7AC00AB4C11}"/>
              </a:ext>
            </a:extLst>
          </p:cNvPr>
          <p:cNvSpPr>
            <a:spLocks noGrp="1"/>
          </p:cNvSpPr>
          <p:nvPr>
            <p:ph type="subTitle" idx="1"/>
          </p:nvPr>
        </p:nvSpPr>
        <p:spPr>
          <a:xfrm>
            <a:off x="279918" y="951721"/>
            <a:ext cx="11653935" cy="5794311"/>
          </a:xfrm>
        </p:spPr>
        <p:txBody>
          <a:bodyPr>
            <a:normAutofit/>
          </a:bodyPr>
          <a:lstStyle/>
          <a:p>
            <a:pPr marL="285750" indent="-285750" algn="l">
              <a:buFont typeface="Arial" panose="020B0604020202020204" pitchFamily="34" charset="0"/>
              <a:buChar char="•"/>
            </a:pPr>
            <a:r>
              <a:rPr lang="en-IN" sz="1800" u="sng" dirty="0"/>
              <a:t>Query 9</a:t>
            </a:r>
            <a:r>
              <a:rPr lang="en-IN" sz="1800" dirty="0"/>
              <a:t> </a:t>
            </a:r>
            <a:r>
              <a:rPr lang="en-IN" sz="1600" dirty="0"/>
              <a:t>gives us the customers who have earned most purchase points. We can now plan to give them discounts, free gold plan and other facilities to make them be more engaged in future. Also, product 2 was seen to me generating most points, so we should try to increase their sales.</a:t>
            </a:r>
          </a:p>
          <a:p>
            <a:pPr marL="285750" indent="-285750" algn="l">
              <a:buFont typeface="Arial" panose="020B0604020202020204" pitchFamily="34" charset="0"/>
              <a:buChar char="•"/>
            </a:pPr>
            <a:r>
              <a:rPr lang="en-IN" sz="1800" u="sng" dirty="0"/>
              <a:t>Query 10</a:t>
            </a:r>
            <a:r>
              <a:rPr lang="en-IN" sz="1800" dirty="0"/>
              <a:t> </a:t>
            </a:r>
            <a:r>
              <a:rPr lang="en-IN" sz="1600" dirty="0"/>
              <a:t>generates the points earned by each gold plan member by purchasing the products(1pt per 2rs purchase). We can now plan accordingly to give them certain discounts or free deliveries, etc.</a:t>
            </a:r>
          </a:p>
          <a:p>
            <a:pPr marL="285750" indent="-285750" algn="l">
              <a:buFont typeface="Arial" panose="020B0604020202020204" pitchFamily="34" charset="0"/>
              <a:buChar char="•"/>
            </a:pPr>
            <a:r>
              <a:rPr lang="en-IN" sz="1800" u="sng" dirty="0"/>
              <a:t>Query 11</a:t>
            </a:r>
            <a:r>
              <a:rPr lang="en-IN" sz="1800" dirty="0"/>
              <a:t> </a:t>
            </a:r>
            <a:r>
              <a:rPr lang="en-IN" sz="1600" dirty="0"/>
              <a:t>gives the order in which customers buy products (increasing date). So, we get useful insights of how &amp; when a particular product attracts the customer. For eg. After a customer buys product 1 they are likely to buy product 2 as seen from the query output for all the 3 customers.</a:t>
            </a:r>
          </a:p>
          <a:p>
            <a:pPr marL="285750" indent="-285750" algn="l">
              <a:buFont typeface="Arial" panose="020B0604020202020204" pitchFamily="34" charset="0"/>
              <a:buChar char="•"/>
            </a:pPr>
            <a:r>
              <a:rPr lang="en-IN" sz="1800" u="sng" dirty="0"/>
              <a:t>Query 12</a:t>
            </a:r>
            <a:r>
              <a:rPr lang="en-IN" sz="1800" dirty="0"/>
              <a:t> </a:t>
            </a:r>
            <a:r>
              <a:rPr lang="en-IN" sz="1600" dirty="0"/>
              <a:t> ranks the orders after customers became gold plan members.</a:t>
            </a:r>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r>
              <a:rPr lang="en-IN" sz="1600" dirty="0"/>
              <a:t>Thus, we can now decide plans based on these outputs so that sales of the </a:t>
            </a:r>
            <a:r>
              <a:rPr lang="en-IN" sz="1600"/>
              <a:t>products increase.</a:t>
            </a:r>
            <a:endParaRPr lang="en-IN" sz="1600" dirty="0"/>
          </a:p>
        </p:txBody>
      </p:sp>
    </p:spTree>
    <p:extLst>
      <p:ext uri="{BB962C8B-B14F-4D97-AF65-F5344CB8AC3E}">
        <p14:creationId xmlns:p14="http://schemas.microsoft.com/office/powerpoint/2010/main" val="178924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567</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Agency FB</vt:lpstr>
      <vt:lpstr>Arial</vt:lpstr>
      <vt:lpstr>Calibri</vt:lpstr>
      <vt:lpstr>Calibri Light</vt:lpstr>
      <vt:lpstr>Office Theme</vt:lpstr>
      <vt:lpstr>Insights Drawn From Queries Solution</vt:lpstr>
      <vt:lpstr>Insights Drawn From Queries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Drawn From Queries Solution</dc:title>
  <dc:creator>kaushik patelia</dc:creator>
  <cp:lastModifiedBy>kaushik patelia</cp:lastModifiedBy>
  <cp:revision>1</cp:revision>
  <dcterms:created xsi:type="dcterms:W3CDTF">2024-01-06T16:29:00Z</dcterms:created>
  <dcterms:modified xsi:type="dcterms:W3CDTF">2024-01-09T14:43:03Z</dcterms:modified>
</cp:coreProperties>
</file>