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3" r:id="rId5"/>
    <p:sldId id="270" r:id="rId6"/>
    <p:sldId id="257" r:id="rId7"/>
    <p:sldId id="266" r:id="rId8"/>
    <p:sldId id="258" r:id="rId9"/>
    <p:sldId id="259" r:id="rId10"/>
    <p:sldId id="267" r:id="rId11"/>
    <p:sldId id="268" r:id="rId12"/>
    <p:sldId id="269" r:id="rId13"/>
    <p:sldId id="274" r:id="rId14"/>
    <p:sldId id="262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1199FF"/>
    <a:srgbClr val="DCAE96"/>
    <a:srgbClr val="D27D00"/>
    <a:srgbClr val="F29000"/>
    <a:srgbClr val="FF9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8D883-B73A-E9F5-8DB5-2972CD4293CF}" v="13" dt="2025-04-14T15:59:14.238"/>
    <p1510:client id="{2BA214D2-F188-1034-2CDE-CDAD1F8D9591}" v="30" dt="2025-04-14T05:57:17.271"/>
    <p1510:client id="{808DF99C-6481-0A42-9780-6F8A1B709A91}" v="1417" dt="2025-04-14T18:13:47.264"/>
    <p1510:client id="{9FA7B7E9-406A-14F0-4C94-87119FBD6C38}" v="30" dt="2025-04-14T18:13:30.169"/>
    <p1510:client id="{A76EC9D1-BF03-AFEB-D75C-D68E4975321E}" v="4" dt="2025-04-14T17:47:19.041"/>
    <p1510:client id="{F70566E4-EC8A-4A1D-9E30-45238E970BD0}" v="1587" dt="2025-04-14T18:12:23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632DB-F442-4EFA-B592-B7D25CA9B595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EAA2F-003C-431A-B346-646F91EA7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141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9588-94B0-CC5C-A336-C5BE75288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DA807-2D18-D6E7-792A-D17F37ED9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3E00B-12CD-A53C-0EB6-FC4C2696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6573-C840-41D6-9F6E-8FDF465360D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3D8C3-EFE2-2D29-59C3-C46EE8B3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B4FBC-AD67-462F-4AFC-748EEF95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E015-D362-4B43-B870-697051D40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04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ECC9-7BBD-E928-1DDF-65973B5D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C6BD2-B216-D137-53B2-1ADEC79F5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9E918-7482-B3C4-B3A6-D1221481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6573-C840-41D6-9F6E-8FDF465360D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22E1F-9A0C-CB1B-5D59-413C54D9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81852-CD6F-51EB-4991-7B2EB025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E015-D362-4B43-B870-697051D40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6F7ED-49F4-0AC0-7A57-490AF3E35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6CFF7-066D-545C-02E2-948B3409D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0C39F-D580-AFF6-70EC-C3F8F531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6573-C840-41D6-9F6E-8FDF465360D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FD1E0-5C59-B46C-1F09-3303DC76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0262-F3E9-BD5D-2692-D078BD35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E015-D362-4B43-B870-697051D40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2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CF9-2543-65CE-896F-6DD39A82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CE5E-277D-663C-F186-6E2221CC4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5A752-3740-B784-1BF1-8AC7ADC0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6573-C840-41D6-9F6E-8FDF465360D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8E7E5-7974-2D06-767E-4E6766FD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94345-62E6-049E-CCE5-5A6ABE03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E015-D362-4B43-B870-697051D40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42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441F-7C1F-CE49-2B05-08DF7DCF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534EB-5A73-7654-2615-72E9B9E0C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C4B90-525B-6BB2-B83C-416F8D9A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6573-C840-41D6-9F6E-8FDF465360D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633A-03CE-D1A3-4036-038BAE9A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83A8E-F2F1-CAF3-7471-EA4192B0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E015-D362-4B43-B870-697051D40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22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80D6-1CB4-4E97-F82F-D6CB888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1B956-9C22-EEE0-46C2-5E8CE916D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2593A-EB60-61A1-F801-E90448BEA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F611F-CF56-864A-B666-BCA3BA15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6573-C840-41D6-9F6E-8FDF465360D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832C0-1BDB-582E-388C-73869126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9C81C-588C-F37D-1D4A-C5A031C2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E015-D362-4B43-B870-697051D40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0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899D-9A48-FC60-9F3D-3598926B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43AEC-125E-499C-BA1B-862303194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F7F2E-1278-4642-57CC-9C1099942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EE0CE-5F94-3420-908C-FF4396D3B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35BC5-B06E-40E5-6858-7DB4AF9BC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A23FB-8C39-6929-BBA2-0745B39B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6573-C840-41D6-9F6E-8FDF465360D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ED168-5005-7CFF-0F4E-0F154A1A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64E44-2237-7559-E5F5-5BC6FFF3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E015-D362-4B43-B870-697051D40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40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A9D2-CA9A-3273-5AC3-E7795D77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B8282-B94C-A749-7084-F460EB64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6573-C840-41D6-9F6E-8FDF465360D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4D7AC-B567-2D56-B947-795ED365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BEF3D-6F09-BB98-DA4A-E4C3EE46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E015-D362-4B43-B870-697051D40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0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95ED7-C969-5D99-6633-569A7CEA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6573-C840-41D6-9F6E-8FDF465360D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73236-D00C-F487-87F7-5B89D8E0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77EAB-E9C6-D060-3223-BDF0EACB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E015-D362-4B43-B870-697051D40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50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F7E3-151C-ACCC-8949-B470EECF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BC6F0-D448-242D-04EA-7D3231F4A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96B60-3D44-85C9-2CB9-F253158BA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A092D-9C6E-CBED-B4E9-BC6C567F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6573-C840-41D6-9F6E-8FDF465360D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CB77E-CE08-540A-1270-3FC9F9ED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00C4E-2728-13B4-1EA3-3BB1E2C7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E015-D362-4B43-B870-697051D40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73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8AB9-44D1-2FB7-E1A2-553993EC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470DF-813E-AF4E-BE8F-09A3C9CFA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34AED-E3E9-4C25-D116-D25E41DAF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CCF02-04A6-EAD5-9CFC-4C5080AF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6573-C840-41D6-9F6E-8FDF465360D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B88F6-0629-A0E5-1FA1-7F0BECA2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36F7B-9933-5A5F-0A58-C51D8CE5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E015-D362-4B43-B870-697051D40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80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1A39F-6E75-9A08-D371-BB0640B8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B4B0-37AE-538A-D470-EACDCD18F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B44B9-4D69-81A4-4194-5B629DE82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76573-C840-41D6-9F6E-8FDF465360D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E658-0B0B-EBDB-489E-F1A805B3B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4876E-EC96-6734-6A88-74D9B955E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94E015-D362-4B43-B870-697051D40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24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ennot/core-to-core-latency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29EA-3362-5439-1330-6BC871EC6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680" y="1178560"/>
            <a:ext cx="9438640" cy="2107883"/>
          </a:xfrm>
        </p:spPr>
        <p:txBody>
          <a:bodyPr>
            <a:noAutofit/>
          </a:bodyPr>
          <a:lstStyle/>
          <a:p>
            <a:r>
              <a:rPr lang="en-IN" sz="5200" b="1" baseline="0" dirty="0" err="1">
                <a:latin typeface="Calibri"/>
                <a:ea typeface="Calibri"/>
                <a:cs typeface="Calibri"/>
              </a:rPr>
              <a:t>MultiLLM</a:t>
            </a:r>
            <a:r>
              <a:rPr lang="en-IN" sz="5200" b="1" baseline="0" dirty="0">
                <a:latin typeface="Calibri"/>
                <a:ea typeface="Calibri"/>
                <a:cs typeface="Calibri"/>
              </a:rPr>
              <a:t>-Using </a:t>
            </a:r>
            <a:r>
              <a:rPr lang="en-IN" sz="5200" b="1" u="sng" baseline="0" dirty="0">
                <a:latin typeface="Calibri"/>
                <a:ea typeface="Calibri"/>
                <a:cs typeface="Calibri"/>
              </a:rPr>
              <a:t>Multi</a:t>
            </a:r>
            <a:r>
              <a:rPr lang="en-IN" sz="5200" b="1" baseline="0" dirty="0">
                <a:latin typeface="Calibri"/>
                <a:ea typeface="Calibri"/>
                <a:cs typeface="Calibri"/>
              </a:rPr>
              <a:t>ple Cores in a CPU for Communication-Aware </a:t>
            </a:r>
            <a:r>
              <a:rPr lang="en-IN" sz="5200" b="1" u="sng" baseline="0" dirty="0">
                <a:latin typeface="Calibri"/>
                <a:ea typeface="Calibri"/>
                <a:cs typeface="Calibri"/>
              </a:rPr>
              <a:t>LLM</a:t>
            </a:r>
            <a:r>
              <a:rPr lang="en-IN" sz="5200" b="1" baseline="0" dirty="0">
                <a:latin typeface="Calibri"/>
                <a:ea typeface="Calibri"/>
                <a:cs typeface="Calibri"/>
              </a:rPr>
              <a:t> Inference Acceleration</a:t>
            </a:r>
            <a:endParaRPr lang="en-IN" sz="52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8C28D-F8C0-F889-0C7E-0C2FC57684C9}"/>
              </a:ext>
            </a:extLst>
          </p:cNvPr>
          <p:cNvSpPr txBox="1"/>
          <p:nvPr/>
        </p:nvSpPr>
        <p:spPr>
          <a:xfrm>
            <a:off x="3911600" y="3769360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BY</a:t>
            </a:r>
            <a:b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  <a:endParaRPr lang="en-IN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EB77A-7ACA-F92E-51C1-6ECF4836F706}"/>
              </a:ext>
            </a:extLst>
          </p:cNvPr>
          <p:cNvSpPr txBox="1"/>
          <p:nvPr/>
        </p:nvSpPr>
        <p:spPr>
          <a:xfrm>
            <a:off x="6096000" y="3769360"/>
            <a:ext cx="3627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Prof. Sumit Kumar Mandal</a:t>
            </a:r>
          </a:p>
          <a:p>
            <a:r>
              <a:rPr lang="en-IN" sz="1800" b="0" i="1" u="none" strike="noStrike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Gayatri Madduri (25804)</a:t>
            </a:r>
          </a:p>
          <a:p>
            <a:r>
              <a:rPr lang="en-IN" sz="1800" b="0" i="1" u="none" strike="noStrike" baseline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Kaushikkumar</a:t>
            </a:r>
            <a:r>
              <a:rPr lang="en-IN" sz="1800" b="0" i="1" u="none" strike="noStrike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Rathva (25630)</a:t>
            </a:r>
          </a:p>
          <a:p>
            <a:r>
              <a:rPr lang="en-IN" sz="1800" b="0" i="1" u="none" strike="noStrike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Siddharth Sethi (25248)</a:t>
            </a:r>
            <a:endParaRPr lang="en-IN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0" i="1" u="none" strike="noStrike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Vedant Balasubramaniam (25024)</a:t>
            </a:r>
            <a:endParaRPr lang="en-IN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2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80A6-2E3C-59E1-0D5A-B9273392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yriad Pro"/>
                <a:ea typeface="Calibri"/>
                <a:cs typeface="Calibri"/>
              </a:rPr>
              <a:t>System Specifications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16A1-7303-68DA-6747-CB0D7719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Myriad Pro"/>
                <a:ea typeface="Calibri"/>
                <a:cs typeface="Calibri"/>
              </a:rPr>
              <a:t>Architecture:                     x86_64</a:t>
            </a:r>
          </a:p>
          <a:p>
            <a:r>
              <a:rPr lang="en-US">
                <a:latin typeface="Myriad Pro"/>
                <a:ea typeface="Calibri"/>
                <a:cs typeface="Calibri"/>
              </a:rPr>
              <a:t>CPU(s):                               256</a:t>
            </a:r>
          </a:p>
          <a:p>
            <a:r>
              <a:rPr lang="en-US">
                <a:latin typeface="Myriad Pro"/>
                <a:ea typeface="Calibri"/>
                <a:cs typeface="Calibri"/>
              </a:rPr>
              <a:t>Thread(s) per core:           2</a:t>
            </a:r>
          </a:p>
          <a:p>
            <a:r>
              <a:rPr lang="en-US">
                <a:latin typeface="Myriad Pro"/>
                <a:ea typeface="Calibri"/>
                <a:cs typeface="Calibri"/>
              </a:rPr>
              <a:t>Model name:                     AMD EPYC 9554 64-Core Processor</a:t>
            </a:r>
          </a:p>
          <a:p>
            <a:r>
              <a:rPr lang="en-US">
                <a:latin typeface="Myriad Pro"/>
                <a:ea typeface="Calibri"/>
                <a:cs typeface="Calibri"/>
              </a:rPr>
              <a:t>L1d cache:                           4 MiB</a:t>
            </a:r>
          </a:p>
          <a:p>
            <a:r>
              <a:rPr lang="en-US">
                <a:latin typeface="Myriad Pro"/>
                <a:ea typeface="Calibri"/>
                <a:cs typeface="Calibri"/>
              </a:rPr>
              <a:t>L1i cache:                            4 MiB</a:t>
            </a:r>
          </a:p>
          <a:p>
            <a:r>
              <a:rPr lang="en-US">
                <a:latin typeface="Myriad Pro"/>
                <a:ea typeface="Calibri"/>
                <a:cs typeface="Calibri"/>
              </a:rPr>
              <a:t>L2 cache:                             128 MiB</a:t>
            </a:r>
          </a:p>
          <a:p>
            <a:r>
              <a:rPr lang="en-US">
                <a:latin typeface="Myriad Pro"/>
                <a:ea typeface="Calibri"/>
                <a:cs typeface="Calibri"/>
              </a:rPr>
              <a:t>L3 cache:                             512 MiB</a:t>
            </a:r>
          </a:p>
        </p:txBody>
      </p:sp>
    </p:spTree>
    <p:extLst>
      <p:ext uri="{BB962C8B-B14F-4D97-AF65-F5344CB8AC3E}">
        <p14:creationId xmlns:p14="http://schemas.microsoft.com/office/powerpoint/2010/main" val="401311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7FC6-0A7B-6785-1A87-66C4BE0D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Results</a:t>
            </a: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F07F-49C1-117C-DC59-567F0705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B24E07-E9CD-CDF7-64E6-6C39C7A7D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84412"/>
              </p:ext>
            </p:extLst>
          </p:nvPr>
        </p:nvGraphicFramePr>
        <p:xfrm>
          <a:off x="1380352" y="1657804"/>
          <a:ext cx="9431296" cy="3039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2">
                  <a:extLst>
                    <a:ext uri="{9D8B030D-6E8A-4147-A177-3AD203B41FA5}">
                      <a16:colId xmlns:a16="http://schemas.microsoft.com/office/drawing/2014/main" val="319979116"/>
                    </a:ext>
                  </a:extLst>
                </a:gridCol>
                <a:gridCol w="2358441">
                  <a:extLst>
                    <a:ext uri="{9D8B030D-6E8A-4147-A177-3AD203B41FA5}">
                      <a16:colId xmlns:a16="http://schemas.microsoft.com/office/drawing/2014/main" val="3760221023"/>
                    </a:ext>
                  </a:extLst>
                </a:gridCol>
                <a:gridCol w="2285277">
                  <a:extLst>
                    <a:ext uri="{9D8B030D-6E8A-4147-A177-3AD203B41FA5}">
                      <a16:colId xmlns:a16="http://schemas.microsoft.com/office/drawing/2014/main" val="659095979"/>
                    </a:ext>
                  </a:extLst>
                </a:gridCol>
                <a:gridCol w="2465716">
                  <a:extLst>
                    <a:ext uri="{9D8B030D-6E8A-4147-A177-3AD203B41FA5}">
                      <a16:colId xmlns:a16="http://schemas.microsoft.com/office/drawing/2014/main" val="18117657"/>
                    </a:ext>
                  </a:extLst>
                </a:gridCol>
              </a:tblGrid>
              <a:tr h="502791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Without Parallelization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With Parallelization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707396"/>
                  </a:ext>
                </a:extLst>
              </a:tr>
              <a:tr h="525646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Quantity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Quantity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757683"/>
                  </a:ext>
                </a:extLst>
              </a:tr>
              <a:tr h="5027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Cycles</a:t>
                      </a:r>
                    </a:p>
                  </a:txBody>
                  <a:tcPr>
                    <a:solidFill>
                      <a:srgbClr val="1199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4,076,951,477,277</a:t>
                      </a:r>
                      <a:endParaRPr lang="en-US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Cycles</a:t>
                      </a:r>
                    </a:p>
                  </a:txBody>
                  <a:tcPr>
                    <a:solidFill>
                      <a:srgbClr val="1199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10,259,596,330,964</a:t>
                      </a:r>
                      <a:endPara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136771"/>
                  </a:ext>
                </a:extLst>
              </a:tr>
              <a:tr h="5027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Instructions</a:t>
                      </a:r>
                    </a:p>
                  </a:txBody>
                  <a:tcPr>
                    <a:solidFill>
                      <a:srgbClr val="1199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1,113,062,923,380</a:t>
                      </a:r>
                      <a:endParaRPr lang="en-US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Instructions</a:t>
                      </a:r>
                    </a:p>
                  </a:txBody>
                  <a:tcPr>
                    <a:solidFill>
                      <a:srgbClr val="1199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1,713,560,742,716</a:t>
                      </a:r>
                      <a:endPara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819631"/>
                  </a:ext>
                </a:extLst>
              </a:tr>
              <a:tr h="5027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time Elapsed</a:t>
                      </a:r>
                    </a:p>
                  </a:txBody>
                  <a:tcPr>
                    <a:solidFill>
                      <a:srgbClr val="1199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85.116757868 s</a:t>
                      </a:r>
                      <a:endParaRPr lang="en-US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time Elapsed</a:t>
                      </a:r>
                    </a:p>
                  </a:txBody>
                  <a:tcPr>
                    <a:solidFill>
                      <a:srgbClr val="1199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159.833707000 s</a:t>
                      </a:r>
                      <a:endPara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521171"/>
                  </a:ext>
                </a:extLst>
              </a:tr>
              <a:tr h="50279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Page Faults</a:t>
                      </a:r>
                    </a:p>
                  </a:txBody>
                  <a:tcPr>
                    <a:solidFill>
                      <a:srgbClr val="1199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11,509,267</a:t>
                      </a:r>
                      <a:endPara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Page Faults</a:t>
                      </a:r>
                    </a:p>
                  </a:txBody>
                  <a:tcPr>
                    <a:solidFill>
                      <a:srgbClr val="1199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14,470,785</a:t>
                      </a:r>
                      <a:endPara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0864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C55C31-258E-FD55-AC33-2F670E294BBB}"/>
              </a:ext>
            </a:extLst>
          </p:cNvPr>
          <p:cNvSpPr txBox="1"/>
          <p:nvPr/>
        </p:nvSpPr>
        <p:spPr>
          <a:xfrm>
            <a:off x="837038" y="1022910"/>
            <a:ext cx="6061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Llama</a:t>
            </a:r>
            <a:endParaRPr lang="en-IN" sz="24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66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56E84-2C2B-6EB8-9D49-495CD3F42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27EA-161B-7C71-2193-FCCE96A5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Results</a:t>
            </a:r>
            <a:endParaRPr lang="en-US">
              <a:latin typeface="Calibri" panose="020F050202020403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D5B834-24DC-EB87-E8C2-72225EF81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86688"/>
              </p:ext>
            </p:extLst>
          </p:nvPr>
        </p:nvGraphicFramePr>
        <p:xfrm>
          <a:off x="1380352" y="1657804"/>
          <a:ext cx="9431296" cy="3039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62">
                  <a:extLst>
                    <a:ext uri="{9D8B030D-6E8A-4147-A177-3AD203B41FA5}">
                      <a16:colId xmlns:a16="http://schemas.microsoft.com/office/drawing/2014/main" val="319979116"/>
                    </a:ext>
                  </a:extLst>
                </a:gridCol>
                <a:gridCol w="2358441">
                  <a:extLst>
                    <a:ext uri="{9D8B030D-6E8A-4147-A177-3AD203B41FA5}">
                      <a16:colId xmlns:a16="http://schemas.microsoft.com/office/drawing/2014/main" val="3760221023"/>
                    </a:ext>
                  </a:extLst>
                </a:gridCol>
                <a:gridCol w="2285277">
                  <a:extLst>
                    <a:ext uri="{9D8B030D-6E8A-4147-A177-3AD203B41FA5}">
                      <a16:colId xmlns:a16="http://schemas.microsoft.com/office/drawing/2014/main" val="659095979"/>
                    </a:ext>
                  </a:extLst>
                </a:gridCol>
                <a:gridCol w="2465716">
                  <a:extLst>
                    <a:ext uri="{9D8B030D-6E8A-4147-A177-3AD203B41FA5}">
                      <a16:colId xmlns:a16="http://schemas.microsoft.com/office/drawing/2014/main" val="18117657"/>
                    </a:ext>
                  </a:extLst>
                </a:gridCol>
              </a:tblGrid>
              <a:tr h="502791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Without Parallelization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With Parallelization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707396"/>
                  </a:ext>
                </a:extLst>
              </a:tr>
              <a:tr h="525646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Quantity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Quantity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757683"/>
                  </a:ext>
                </a:extLst>
              </a:tr>
              <a:tr h="5027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Cycles</a:t>
                      </a:r>
                    </a:p>
                  </a:txBody>
                  <a:tcPr>
                    <a:solidFill>
                      <a:srgbClr val="1199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6,356,796,306,034</a:t>
                      </a:r>
                      <a:endPara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Cycles</a:t>
                      </a:r>
                    </a:p>
                  </a:txBody>
                  <a:tcPr>
                    <a:solidFill>
                      <a:srgbClr val="1199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24,020,593,767,842</a:t>
                      </a:r>
                      <a:endPara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136771"/>
                  </a:ext>
                </a:extLst>
              </a:tr>
              <a:tr h="5027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Instructions</a:t>
                      </a:r>
                    </a:p>
                  </a:txBody>
                  <a:tcPr>
                    <a:solidFill>
                      <a:srgbClr val="1199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2,882,026,219,170</a:t>
                      </a:r>
                      <a:endPara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Instructions</a:t>
                      </a:r>
                    </a:p>
                  </a:txBody>
                  <a:tcPr>
                    <a:solidFill>
                      <a:srgbClr val="1199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16,195,943,974,725</a:t>
                      </a:r>
                      <a:endPara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819631"/>
                  </a:ext>
                </a:extLst>
              </a:tr>
              <a:tr h="5027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time Elapsed</a:t>
                      </a:r>
                    </a:p>
                  </a:txBody>
                  <a:tcPr>
                    <a:solidFill>
                      <a:srgbClr val="1199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31.674932681 s</a:t>
                      </a:r>
                      <a:endParaRPr lang="en-US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time Elapsed</a:t>
                      </a:r>
                    </a:p>
                  </a:txBody>
                  <a:tcPr>
                    <a:solidFill>
                      <a:srgbClr val="1199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38.135483314 s</a:t>
                      </a:r>
                      <a:endPara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521171"/>
                  </a:ext>
                </a:extLst>
              </a:tr>
              <a:tr h="50279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Page Faults</a:t>
                      </a:r>
                    </a:p>
                  </a:txBody>
                  <a:tcPr>
                    <a:solidFill>
                      <a:srgbClr val="1199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820,826</a:t>
                      </a:r>
                      <a:endPara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Page Faults</a:t>
                      </a:r>
                    </a:p>
                  </a:txBody>
                  <a:tcPr>
                    <a:solidFill>
                      <a:srgbClr val="1199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1,053,585</a:t>
                      </a:r>
                      <a:endPara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758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A2F29B-F8EC-A7FF-17FC-69DA1515F58B}"/>
              </a:ext>
            </a:extLst>
          </p:cNvPr>
          <p:cNvSpPr txBox="1"/>
          <p:nvPr/>
        </p:nvSpPr>
        <p:spPr>
          <a:xfrm>
            <a:off x="837038" y="1022910"/>
            <a:ext cx="606106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latin typeface="Calibri"/>
                <a:ea typeface="Calibri"/>
                <a:cs typeface="Calibri"/>
              </a:rPr>
              <a:t>For GPT2_PICO</a:t>
            </a:r>
            <a:endParaRPr lang="en-IN" sz="2400" b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5280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D3B7-258E-922D-D796-89F2DD89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anose="020F050202020403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6C751-3626-974C-A9D5-C383A1C9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 panose="020F0502020204030204" pitchFamily="34" charset="0"/>
              </a:rPr>
              <a:t>Z. Wang, H. Lin, Y. Zhu, and T. S. E. Ng, “Hi-speed </a:t>
            </a:r>
            <a:r>
              <a:rPr lang="en-US" err="1">
                <a:latin typeface="Calibri" panose="020F0502020204030204" pitchFamily="34" charset="0"/>
              </a:rPr>
              <a:t>dnn</a:t>
            </a:r>
            <a:r>
              <a:rPr lang="en-US">
                <a:latin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</a:rPr>
              <a:t>trainingwith</a:t>
            </a:r>
            <a:r>
              <a:rPr lang="en-US">
                <a:latin typeface="Calibri" panose="020F0502020204030204" pitchFamily="34" charset="0"/>
              </a:rPr>
              <a:t> espresso: Unleashing the full potential of gradient compression with near-optimal usage strategies,” </a:t>
            </a:r>
            <a:r>
              <a:rPr lang="en-US" err="1">
                <a:latin typeface="Calibri" panose="020F0502020204030204" pitchFamily="34" charset="0"/>
              </a:rPr>
              <a:t>EuroSys</a:t>
            </a:r>
            <a:r>
              <a:rPr lang="en-US">
                <a:latin typeface="Calibri" panose="020F0502020204030204" pitchFamily="34" charset="0"/>
              </a:rPr>
              <a:t> ’23. </a:t>
            </a:r>
          </a:p>
          <a:p>
            <a:r>
              <a:rPr lang="en-US">
                <a:latin typeface="Calibri" panose="020F0502020204030204" pitchFamily="34" charset="0"/>
              </a:rPr>
              <a:t>N. </a:t>
            </a:r>
            <a:r>
              <a:rPr lang="en-US" err="1">
                <a:latin typeface="Calibri" panose="020F0502020204030204" pitchFamily="34" charset="0"/>
              </a:rPr>
              <a:t>Viennot</a:t>
            </a:r>
            <a:r>
              <a:rPr lang="en-US">
                <a:latin typeface="Calibri" panose="020F0502020204030204" pitchFamily="34" charset="0"/>
              </a:rPr>
              <a:t>, “Core-to-core latency,” </a:t>
            </a:r>
            <a:r>
              <a:rPr lang="en-US">
                <a:latin typeface="Calibri" panose="020F0502020204030204" pitchFamily="34" charset="0"/>
                <a:hlinkClick r:id="rId2"/>
              </a:rPr>
              <a:t>https://github.com/nviennot/core-to-core-latency.git</a:t>
            </a:r>
            <a:r>
              <a:rPr lang="en-US">
                <a:latin typeface="Calibri" panose="020F0502020204030204" pitchFamily="34" charset="0"/>
              </a:rPr>
              <a:t> 2025.</a:t>
            </a:r>
          </a:p>
          <a:p>
            <a:r>
              <a:rPr lang="en-US">
                <a:latin typeface="Calibri" panose="020F0502020204030204" pitchFamily="34" charset="0"/>
              </a:rPr>
              <a:t>W. Kang, K. Lee, J. Lee, I. Shin, and H. S. Chwa, “</a:t>
            </a:r>
            <a:r>
              <a:rPr lang="en-US" err="1">
                <a:latin typeface="Calibri" panose="020F0502020204030204" pitchFamily="34" charset="0"/>
              </a:rPr>
              <a:t>Lalarand</a:t>
            </a:r>
            <a:r>
              <a:rPr lang="en-US">
                <a:latin typeface="Calibri" panose="020F0502020204030204" pitchFamily="34" charset="0"/>
              </a:rPr>
              <a:t>: Flexible layer-by-layer </a:t>
            </a:r>
            <a:r>
              <a:rPr lang="en-US" err="1">
                <a:latin typeface="Calibri" panose="020F0502020204030204" pitchFamily="34" charset="0"/>
              </a:rPr>
              <a:t>cpu</a:t>
            </a:r>
            <a:r>
              <a:rPr lang="en-US">
                <a:latin typeface="Calibri" panose="020F0502020204030204" pitchFamily="34" charset="0"/>
              </a:rPr>
              <a:t>/</a:t>
            </a:r>
            <a:r>
              <a:rPr lang="en-US" err="1">
                <a:latin typeface="Calibri" panose="020F0502020204030204" pitchFamily="34" charset="0"/>
              </a:rPr>
              <a:t>gpu</a:t>
            </a:r>
            <a:r>
              <a:rPr lang="en-US">
                <a:latin typeface="Calibri" panose="020F0502020204030204" pitchFamily="34" charset="0"/>
              </a:rPr>
              <a:t> scheduling for real-time </a:t>
            </a:r>
            <a:r>
              <a:rPr lang="en-US" err="1">
                <a:latin typeface="Calibri" panose="020F0502020204030204" pitchFamily="34" charset="0"/>
              </a:rPr>
              <a:t>dnn</a:t>
            </a:r>
            <a:r>
              <a:rPr lang="en-US">
                <a:latin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</a:rPr>
              <a:t>tasks,”RTSS</a:t>
            </a:r>
            <a:endParaRPr lang="en-US">
              <a:latin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</a:rPr>
              <a:t>L. Zhao, W. Gao, and J. Fang, “Optimizing large language models on multi-core </a:t>
            </a:r>
            <a:r>
              <a:rPr lang="en-US" err="1">
                <a:latin typeface="Calibri" panose="020F0502020204030204" pitchFamily="34" charset="0"/>
              </a:rPr>
              <a:t>cpus</a:t>
            </a:r>
            <a:r>
              <a:rPr lang="en-US">
                <a:latin typeface="Calibri" panose="020F0502020204030204" pitchFamily="34" charset="0"/>
              </a:rPr>
              <a:t>: A case study of the </a:t>
            </a:r>
            <a:r>
              <a:rPr lang="en-US" err="1">
                <a:latin typeface="Calibri" panose="020F0502020204030204" pitchFamily="34" charset="0"/>
              </a:rPr>
              <a:t>bert</a:t>
            </a:r>
            <a:r>
              <a:rPr lang="en-US">
                <a:latin typeface="Calibri" panose="020F0502020204030204" pitchFamily="34" charset="0"/>
              </a:rPr>
              <a:t> model,” 2024.</a:t>
            </a:r>
          </a:p>
        </p:txBody>
      </p:sp>
    </p:spTree>
    <p:extLst>
      <p:ext uri="{BB962C8B-B14F-4D97-AF65-F5344CB8AC3E}">
        <p14:creationId xmlns:p14="http://schemas.microsoft.com/office/powerpoint/2010/main" val="1934793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6ABD-16D9-DA4A-9294-4EB402F6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anose="020F0502020204030204" pitchFamily="34" charset="0"/>
              </a:rPr>
              <a:t>Blueprint of the Presentation</a:t>
            </a:r>
            <a:endParaRPr lang="en-IN">
              <a:latin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5997F4-384B-E914-7BFA-6A0A301F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66490"/>
              </p:ext>
            </p:extLst>
          </p:nvPr>
        </p:nvGraphicFramePr>
        <p:xfrm>
          <a:off x="838200" y="1535743"/>
          <a:ext cx="81280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503">
                  <a:extLst>
                    <a:ext uri="{9D8B030D-6E8A-4147-A177-3AD203B41FA5}">
                      <a16:colId xmlns:a16="http://schemas.microsoft.com/office/drawing/2014/main" val="2972502722"/>
                    </a:ext>
                  </a:extLst>
                </a:gridCol>
                <a:gridCol w="7776497">
                  <a:extLst>
                    <a:ext uri="{9D8B030D-6E8A-4147-A177-3AD203B41FA5}">
                      <a16:colId xmlns:a16="http://schemas.microsoft.com/office/drawing/2014/main" val="2825212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2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LLM: Problems and Challenges</a:t>
                      </a:r>
                      <a:endParaRPr lang="en-IN" sz="2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375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2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Landscape of Distributed LLM Inferences</a:t>
                      </a:r>
                      <a:endParaRPr lang="en-IN" sz="2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664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2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Overview of </a:t>
                      </a:r>
                      <a:r>
                        <a:rPr lang="en-US" sz="28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MultiLLM</a:t>
                      </a:r>
                      <a:endParaRPr lang="en-IN" sz="2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13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2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Methodology</a:t>
                      </a:r>
                      <a:endParaRPr lang="en-IN" sz="2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666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2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Results</a:t>
                      </a:r>
                      <a:endParaRPr lang="en-IN" sz="2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1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IN" sz="2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References</a:t>
                      </a:r>
                      <a:endParaRPr lang="en-IN" sz="2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55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157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F004-8F35-AD06-F42C-41BAB4A0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927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Calibri" panose="020F0502020204030204" pitchFamily="34" charset="0"/>
              </a:rPr>
              <a:t>LLM: Problems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3DE8-7AC5-1BB9-C6DB-850577F39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07" y="2765843"/>
            <a:ext cx="10984832" cy="12358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1600" b="1">
                <a:latin typeface="Calibri" panose="020F0502020204030204" pitchFamily="34" charset="0"/>
              </a:rPr>
              <a:t>Multicore CPUs</a:t>
            </a:r>
            <a:r>
              <a:rPr lang="en-US" sz="1600">
                <a:latin typeface="Calibri" panose="020F0502020204030204" pitchFamily="34" charset="0"/>
              </a:rPr>
              <a:t> are optimized for </a:t>
            </a:r>
            <a:r>
              <a:rPr lang="en-US" sz="1600">
                <a:solidFill>
                  <a:srgbClr val="0070C0"/>
                </a:solidFill>
                <a:latin typeface="Calibri" panose="020F0502020204030204" pitchFamily="34" charset="0"/>
              </a:rPr>
              <a:t>low-latency</a:t>
            </a:r>
            <a:r>
              <a:rPr lang="en-US" sz="1600">
                <a:latin typeface="Calibri" panose="020F0502020204030204" pitchFamily="34" charset="0"/>
              </a:rPr>
              <a:t>, </a:t>
            </a:r>
            <a:r>
              <a:rPr lang="en-US" sz="1600">
                <a:solidFill>
                  <a:srgbClr val="0070C0"/>
                </a:solidFill>
                <a:latin typeface="Calibri" panose="020F0502020204030204" pitchFamily="34" charset="0"/>
              </a:rPr>
              <a:t>high-frequency applications</a:t>
            </a:r>
            <a:r>
              <a:rPr lang="en-US" sz="1600">
                <a:latin typeface="Calibri" panose="020F0502020204030204" pitchFamily="34" charset="0"/>
              </a:rPr>
              <a:t>, </a:t>
            </a:r>
            <a:r>
              <a:rPr lang="en-US" sz="1600">
                <a:solidFill>
                  <a:srgbClr val="0070C0"/>
                </a:solidFill>
                <a:latin typeface="Calibri" panose="020F0502020204030204" pitchFamily="34" charset="0"/>
              </a:rPr>
              <a:t>have higher memory capacity</a:t>
            </a:r>
            <a:r>
              <a:rPr lang="en-US" sz="1600">
                <a:latin typeface="Calibri" panose="020F0502020204030204" pitchFamily="34" charset="0"/>
              </a:rPr>
              <a:t>, and </a:t>
            </a:r>
            <a:r>
              <a:rPr lang="en-US" sz="1600">
                <a:solidFill>
                  <a:srgbClr val="0070C0"/>
                </a:solidFill>
                <a:latin typeface="Calibri" panose="020F0502020204030204" pitchFamily="34" charset="0"/>
              </a:rPr>
              <a:t>are more energy-efficient</a:t>
            </a:r>
            <a:r>
              <a:rPr lang="en-US" sz="160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1600" b="1">
                <a:latin typeface="Calibri" panose="020F0502020204030204" pitchFamily="34" charset="0"/>
              </a:rPr>
              <a:t>Multiple cores</a:t>
            </a:r>
            <a:r>
              <a:rPr lang="en-US" sz="1600">
                <a:latin typeface="Calibri" panose="020F0502020204030204" pitchFamily="34" charset="0"/>
              </a:rPr>
              <a:t> are required for leveraging </a:t>
            </a:r>
            <a:r>
              <a:rPr lang="en-US" sz="1600" i="1">
                <a:latin typeface="Calibri" panose="020F0502020204030204" pitchFamily="34" charset="0"/>
              </a:rPr>
              <a:t>parallelism</a:t>
            </a:r>
            <a:r>
              <a:rPr lang="en-US" sz="1600">
                <a:latin typeface="Calibri" panose="020F0502020204030204" pitchFamily="34" charset="0"/>
              </a:rPr>
              <a:t> effectively. </a:t>
            </a:r>
          </a:p>
          <a:p>
            <a:pPr marL="0" indent="0" algn="just">
              <a:buNone/>
            </a:pPr>
            <a:r>
              <a:rPr lang="en-US" sz="1600">
                <a:latin typeface="Calibri" panose="020F0502020204030204" pitchFamily="34" charset="0"/>
              </a:rPr>
              <a:t>Many cores with lower performance can yield better results than a faster single core in the case of highly parallelizable code.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342DB-7A53-3384-7C7B-1FA2C8BDBF44}"/>
              </a:ext>
            </a:extLst>
          </p:cNvPr>
          <p:cNvSpPr txBox="1"/>
          <p:nvPr/>
        </p:nvSpPr>
        <p:spPr>
          <a:xfrm>
            <a:off x="838200" y="1109493"/>
            <a:ext cx="1098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 Language Models(LLMs)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"large" models with long inference times. Hence, acceleration is essential.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7C5F36-19B5-F92D-EA31-DD9F4EDDA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05" y="1458227"/>
            <a:ext cx="90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9A09FC7-FC46-BF97-6C97-583B43F5E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908" y="145487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E032411-2F3F-9B00-AF5D-D8DE499F1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356" y="145487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CC8F52-8AFF-58E8-11FE-069642AE2CFF}"/>
              </a:ext>
            </a:extLst>
          </p:cNvPr>
          <p:cNvSpPr txBox="1"/>
          <p:nvPr/>
        </p:nvSpPr>
        <p:spPr>
          <a:xfrm>
            <a:off x="1816201" y="2405091"/>
            <a:ext cx="1689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r>
              <a:rPr lang="en-US" sz="16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High 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C6988-18DD-AFFF-E628-B74C633BE0A5}"/>
              </a:ext>
            </a:extLst>
          </p:cNvPr>
          <p:cNvSpPr txBox="1"/>
          <p:nvPr/>
        </p:nvSpPr>
        <p:spPr>
          <a:xfrm>
            <a:off x="5074714" y="2406932"/>
            <a:ext cx="1689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r>
              <a:rPr lang="en-US" sz="16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Slow Inference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B4B54-53E7-46F7-C561-D7F7F28E9F4F}"/>
              </a:ext>
            </a:extLst>
          </p:cNvPr>
          <p:cNvSpPr txBox="1"/>
          <p:nvPr/>
        </p:nvSpPr>
        <p:spPr>
          <a:xfrm>
            <a:off x="8352458" y="2405091"/>
            <a:ext cx="1943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r>
              <a:rPr lang="en-US" sz="16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High Energy 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3F33D-F63C-F4CD-1100-80ED1AE2C219}"/>
              </a:ext>
            </a:extLst>
          </p:cNvPr>
          <p:cNvSpPr txBox="1"/>
          <p:nvPr/>
        </p:nvSpPr>
        <p:spPr>
          <a:xfrm>
            <a:off x="838200" y="5496227"/>
            <a:ext cx="89842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1199FF"/>
              </a:buClr>
              <a:buFont typeface="Wingdings" panose="05000000000000000000" pitchFamily="2" charset="2"/>
              <a:buChar char="ü"/>
            </a:pPr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Communication-Aware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inference ensures minimization of synchronization-time overhead.</a:t>
            </a:r>
          </a:p>
          <a:p>
            <a:pPr marL="285750" indent="-285750" algn="just">
              <a:buClr>
                <a:srgbClr val="1199FF"/>
              </a:buClr>
              <a:buFont typeface="Wingdings" panose="05000000000000000000" pitchFamily="2" charset="2"/>
              <a:buChar char="ü"/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Profile the target CPU to understand inter-core latencies.</a:t>
            </a:r>
          </a:p>
          <a:p>
            <a:pPr marL="285750" indent="-285750" algn="just">
              <a:buClr>
                <a:srgbClr val="1199FF"/>
              </a:buClr>
              <a:buFont typeface="Wingdings" panose="05000000000000000000" pitchFamily="2" charset="2"/>
              <a:buChar char="ü"/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 LLM layers intelligently, placing frequently communicating layers on low-latency core pairs.</a:t>
            </a:r>
          </a:p>
          <a:p>
            <a:pPr marL="285750" indent="-285750" algn="just">
              <a:buClr>
                <a:srgbClr val="1199FF"/>
              </a:buClr>
              <a:buFont typeface="Wingdings" panose="05000000000000000000" pitchFamily="2" charset="2"/>
              <a:buChar char="ü"/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Minimize communication overhead for faster, real-time inference.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292A2AF-CE5E-8277-D523-B1FD265F6D16}"/>
              </a:ext>
            </a:extLst>
          </p:cNvPr>
          <p:cNvGrpSpPr/>
          <p:nvPr/>
        </p:nvGrpSpPr>
        <p:grpSpPr>
          <a:xfrm>
            <a:off x="674306" y="4081157"/>
            <a:ext cx="10679494" cy="646331"/>
            <a:chOff x="1388804" y="4890518"/>
            <a:chExt cx="10223093" cy="64633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F61A40C-E348-3EB2-1E7C-0B5FA947008E}"/>
                </a:ext>
              </a:extLst>
            </p:cNvPr>
            <p:cNvSpPr/>
            <p:nvPr/>
          </p:nvSpPr>
          <p:spPr>
            <a:xfrm>
              <a:off x="1491916" y="4890518"/>
              <a:ext cx="10119981" cy="646331"/>
            </a:xfrm>
            <a:prstGeom prst="roundRect">
              <a:avLst>
                <a:gd name="adj" fmla="val 50000"/>
              </a:avLst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</a:t>
              </a:r>
              <a:r>
                <a:rPr lang="en-US" sz="1600" b="1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Problem:</a:t>
              </a:r>
              <a:r>
                <a:rPr lang="en-US" sz="16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Communication </a:t>
              </a:r>
              <a:r>
                <a:rPr lang="en-US" sz="16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between</a:t>
              </a:r>
              <a:r>
                <a:rPr lang="en-US" sz="16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CPU cores can be slow and varies significantly depending on the core pair. This becomes a major performance limiter.</a:t>
              </a:r>
              <a:endParaRPr lang="en-IN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7E225FB-EBC7-6BFB-BBE6-C0F002850290}"/>
                </a:ext>
              </a:extLst>
            </p:cNvPr>
            <p:cNvSpPr/>
            <p:nvPr/>
          </p:nvSpPr>
          <p:spPr>
            <a:xfrm>
              <a:off x="1388804" y="4890518"/>
              <a:ext cx="653716" cy="646331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!</a:t>
              </a:r>
              <a:endParaRPr lang="en-IN" sz="48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5A58A2-2BE3-FE1C-467C-7C22463E4542}"/>
              </a:ext>
            </a:extLst>
          </p:cNvPr>
          <p:cNvGrpSpPr/>
          <p:nvPr/>
        </p:nvGrpSpPr>
        <p:grpSpPr>
          <a:xfrm>
            <a:off x="688613" y="4806919"/>
            <a:ext cx="10665187" cy="609878"/>
            <a:chOff x="688613" y="4800178"/>
            <a:chExt cx="10665187" cy="60987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5C90BC4-7D53-33AF-E636-A110444B9294}"/>
                </a:ext>
              </a:extLst>
            </p:cNvPr>
            <p:cNvSpPr/>
            <p:nvPr/>
          </p:nvSpPr>
          <p:spPr>
            <a:xfrm>
              <a:off x="1199535" y="4800178"/>
              <a:ext cx="10154265" cy="609877"/>
            </a:xfrm>
            <a:prstGeom prst="roundRect">
              <a:avLst>
                <a:gd name="adj" fmla="val 50000"/>
              </a:avLst>
            </a:prstGeom>
            <a:solidFill>
              <a:srgbClr val="1199FF"/>
            </a:solidFill>
            <a:ln>
              <a:solidFill>
                <a:srgbClr val="1199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           Develop a </a:t>
              </a:r>
              <a:r>
                <a:rPr lang="en-US" sz="1600" b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Communication-Aware Mapping Strategy</a:t>
              </a:r>
              <a:r>
                <a:rPr lang="en-US" sz="16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en-IN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A63A59-555E-08CE-8AD9-DF95F77A4B23}"/>
                </a:ext>
              </a:extLst>
            </p:cNvPr>
            <p:cNvSpPr/>
            <p:nvPr/>
          </p:nvSpPr>
          <p:spPr>
            <a:xfrm>
              <a:off x="688613" y="4800179"/>
              <a:ext cx="1337187" cy="609877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GOAL</a:t>
              </a:r>
              <a:endParaRPr lang="en-IN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5836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B1B63-9926-2F6D-004B-9C368C646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851D-2A04-C586-3403-8ACC1911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927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Calibri" panose="020F0502020204030204" pitchFamily="34" charset="0"/>
              </a:rPr>
              <a:t>Landscape of Distributed LLM Inference</a:t>
            </a: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85999-1A00-F0E6-33E0-4CBFF6C6BC8A}"/>
              </a:ext>
            </a:extLst>
          </p:cNvPr>
          <p:cNvSpPr txBox="1"/>
          <p:nvPr/>
        </p:nvSpPr>
        <p:spPr>
          <a:xfrm>
            <a:off x="838200" y="1109493"/>
            <a:ext cx="1098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 often too large for one core; parallelism needed for speed.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3341D-0E85-9101-9469-58D0F6C9A983}"/>
              </a:ext>
            </a:extLst>
          </p:cNvPr>
          <p:cNvSpPr txBox="1"/>
          <p:nvPr/>
        </p:nvSpPr>
        <p:spPr>
          <a:xfrm>
            <a:off x="3257457" y="1622322"/>
            <a:ext cx="9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>
                <a:solidFill>
                  <a:srgbClr val="00FF00"/>
                </a:solidFill>
                <a:latin typeface="Consolas" panose="020B0609020204030204" pitchFamily="49" charset="0"/>
              </a:rPr>
              <a:t>0 1 0 1 0 1 0 1 0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1FFEB1-3FA9-3869-5F22-95632F3EB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486" y="155331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79BADAB-979F-E904-F8DC-1D0B5461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71" y="1587820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A5E567-DDB2-4ABD-0CF6-5A6C431DACF0}"/>
              </a:ext>
            </a:extLst>
          </p:cNvPr>
          <p:cNvSpPr txBox="1"/>
          <p:nvPr/>
        </p:nvSpPr>
        <p:spPr>
          <a:xfrm>
            <a:off x="2904603" y="2487820"/>
            <a:ext cx="1689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Parallelism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03BD17-74DA-CD72-C3DA-7BF15AAFE99F}"/>
              </a:ext>
            </a:extLst>
          </p:cNvPr>
          <p:cNvSpPr txBox="1"/>
          <p:nvPr/>
        </p:nvSpPr>
        <p:spPr>
          <a:xfrm>
            <a:off x="5708271" y="2468238"/>
            <a:ext cx="175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 Parallelism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789275-E459-81AC-0CFD-7F1A8446FBB4}"/>
              </a:ext>
            </a:extLst>
          </p:cNvPr>
          <p:cNvSpPr txBox="1"/>
          <p:nvPr/>
        </p:nvSpPr>
        <p:spPr>
          <a:xfrm>
            <a:off x="8493920" y="2487820"/>
            <a:ext cx="1943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Pipeline Parallelism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5C37A5-863B-8F8D-1C74-A3BED4707A5C}"/>
              </a:ext>
            </a:extLst>
          </p:cNvPr>
          <p:cNvSpPr txBox="1"/>
          <p:nvPr/>
        </p:nvSpPr>
        <p:spPr>
          <a:xfrm>
            <a:off x="838200" y="1745432"/>
            <a:ext cx="168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Types of Parallelism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A9512B5-1123-4F2B-D12E-42C3CB382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67334"/>
              </p:ext>
            </p:extLst>
          </p:nvPr>
        </p:nvGraphicFramePr>
        <p:xfrm>
          <a:off x="844745" y="3353954"/>
          <a:ext cx="6195153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254">
                  <a:extLst>
                    <a:ext uri="{9D8B030D-6E8A-4147-A177-3AD203B41FA5}">
                      <a16:colId xmlns:a16="http://schemas.microsoft.com/office/drawing/2014/main" val="2905188684"/>
                    </a:ext>
                  </a:extLst>
                </a:gridCol>
                <a:gridCol w="3836848">
                  <a:extLst>
                    <a:ext uri="{9D8B030D-6E8A-4147-A177-3AD203B41FA5}">
                      <a16:colId xmlns:a16="http://schemas.microsoft.com/office/drawing/2014/main" val="392982600"/>
                    </a:ext>
                  </a:extLst>
                </a:gridCol>
                <a:gridCol w="2065051">
                  <a:extLst>
                    <a:ext uri="{9D8B030D-6E8A-4147-A177-3AD203B41FA5}">
                      <a16:colId xmlns:a16="http://schemas.microsoft.com/office/drawing/2014/main" val="50006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Overlap Communication &amp; Computation:</a:t>
                      </a:r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Hide data transfer time while performing computations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CHALLENGES:</a:t>
                      </a:r>
                    </a:p>
                    <a:p>
                      <a:r>
                        <a:rPr lang="en-US">
                          <a:solidFill>
                            <a:srgbClr val="FF505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Imperfect overlap, Bandwidth limits</a:t>
                      </a:r>
                      <a:endParaRPr lang="en-IN">
                        <a:solidFill>
                          <a:srgbClr val="FF505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2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Reduce Communication Volume:</a:t>
                      </a:r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Use quantization or compression </a:t>
                      </a:r>
                      <a:endParaRPr lang="en-IN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TRADE-OFF</a:t>
                      </a:r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</a:p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Potential accuracy loss</a:t>
                      </a:r>
                      <a:endParaRPr lang="en-IN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869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Advanced Communication Primitives:</a:t>
                      </a:r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Hierarchical All-to-All, Collective Decomposition </a:t>
                      </a:r>
                      <a:endParaRPr lang="en-IN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Often for large multi-node training</a:t>
                      </a:r>
                      <a:endParaRPr lang="en-IN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33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Heterogeneous Scheduling:</a:t>
                      </a:r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Leverage CPU + GPU </a:t>
                      </a:r>
                      <a:endParaRPr lang="en-IN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Focus on real-time DNNs</a:t>
                      </a:r>
                      <a:endParaRPr lang="en-IN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6646851"/>
                  </a:ext>
                </a:extLst>
              </a:tr>
            </a:tbl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9050C2-29FE-6C18-471F-9AE06F5653C5}"/>
              </a:ext>
            </a:extLst>
          </p:cNvPr>
          <p:cNvCxnSpPr>
            <a:cxnSpLocks/>
          </p:cNvCxnSpPr>
          <p:nvPr/>
        </p:nvCxnSpPr>
        <p:spPr>
          <a:xfrm>
            <a:off x="7195774" y="2920887"/>
            <a:ext cx="0" cy="38163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9309BEA-5368-C5FF-A324-D8013CB234CB}"/>
              </a:ext>
            </a:extLst>
          </p:cNvPr>
          <p:cNvSpPr txBox="1"/>
          <p:nvPr/>
        </p:nvSpPr>
        <p:spPr>
          <a:xfrm>
            <a:off x="838200" y="2911096"/>
            <a:ext cx="3089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Existing Optimization Approaches</a:t>
            </a:r>
            <a:endParaRPr lang="en-US" sz="1600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BDA9C8-4D19-B6CB-D322-15C41B502B61}"/>
              </a:ext>
            </a:extLst>
          </p:cNvPr>
          <p:cNvSpPr txBox="1"/>
          <p:nvPr/>
        </p:nvSpPr>
        <p:spPr>
          <a:xfrm>
            <a:off x="7486545" y="2926718"/>
            <a:ext cx="3089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our we doing it different?</a:t>
            </a:r>
            <a:endParaRPr lang="en-US" sz="1600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AEBF7C-E898-CDEA-A310-C78DB790C90F}"/>
              </a:ext>
            </a:extLst>
          </p:cNvPr>
          <p:cNvSpPr txBox="1"/>
          <p:nvPr/>
        </p:nvSpPr>
        <p:spPr>
          <a:xfrm>
            <a:off x="7486545" y="3493092"/>
            <a:ext cx="41295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1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IN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</a:t>
            </a:r>
            <a:r>
              <a:rPr lang="en-I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Intra-CPU Inference Mapping</a:t>
            </a:r>
            <a:r>
              <a:rPr lang="en-IN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SzPct val="11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Empirical, Hardware-Specific Inter-Core Latency Measurements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guide mapping </a:t>
            </a:r>
            <a:r>
              <a:rPr lang="en-IN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decisions.</a:t>
            </a:r>
          </a:p>
          <a:p>
            <a:pPr marL="285750" indent="-285750">
              <a:buSzPct val="11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Directly tackle the often-overlooked communication bottleneck </a:t>
            </a:r>
            <a:r>
              <a:rPr lang="en-US" sz="16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single multicore chip.</a:t>
            </a:r>
            <a:endParaRPr lang="en-IN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638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1700-12EF-0257-0BE2-5607D0C1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711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anose="020F0502020204030204" pitchFamily="34" charset="0"/>
              </a:rPr>
              <a:t>Overview of </a:t>
            </a:r>
            <a:r>
              <a:rPr lang="en-US" err="1">
                <a:latin typeface="Calibri" panose="020F0502020204030204" pitchFamily="34" charset="0"/>
              </a:rPr>
              <a:t>MultiLLM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1B742-AC68-8095-7C18-0C5F61A1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060" y="5913298"/>
            <a:ext cx="6194503" cy="22295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1400" b="1">
                <a:latin typeface="Calibri" panose="020F0502020204030204" pitchFamily="34" charset="0"/>
              </a:rPr>
              <a:t>Continue</a:t>
            </a:r>
            <a:r>
              <a:rPr lang="en-US" sz="1400">
                <a:latin typeface="Calibri" panose="020F0502020204030204" pitchFamily="34" charset="0"/>
              </a:rPr>
              <a:t> the process for all layers in an LLM.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205DE-9133-9428-CFD0-EE4D86CA0D08}"/>
              </a:ext>
            </a:extLst>
          </p:cNvPr>
          <p:cNvSpPr txBox="1"/>
          <p:nvPr/>
        </p:nvSpPr>
        <p:spPr>
          <a:xfrm>
            <a:off x="2588073" y="3986842"/>
            <a:ext cx="136478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 Profiling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E684D-DA0E-739A-5A83-8FB9E0D93211}"/>
              </a:ext>
            </a:extLst>
          </p:cNvPr>
          <p:cNvSpPr txBox="1"/>
          <p:nvPr/>
        </p:nvSpPr>
        <p:spPr>
          <a:xfrm>
            <a:off x="2475184" y="2438837"/>
            <a:ext cx="136478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Profiling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E39DB-2197-43FF-ECD5-CB0269D58142}"/>
              </a:ext>
            </a:extLst>
          </p:cNvPr>
          <p:cNvSpPr txBox="1"/>
          <p:nvPr/>
        </p:nvSpPr>
        <p:spPr>
          <a:xfrm>
            <a:off x="5188072" y="3105834"/>
            <a:ext cx="1554480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 to Core Mapping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94B9D-28E4-7088-1F9E-5F5D41DC54DB}"/>
              </a:ext>
            </a:extLst>
          </p:cNvPr>
          <p:cNvSpPr txBox="1"/>
          <p:nvPr/>
        </p:nvSpPr>
        <p:spPr>
          <a:xfrm>
            <a:off x="8766633" y="3105834"/>
            <a:ext cx="1554480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Execute Mapping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8BBF51-4E38-E8DA-8EB8-460C7240DCD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84614" y="2762003"/>
            <a:ext cx="8905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761BE8-5360-328B-81C0-60908C7E736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97503" y="4310007"/>
            <a:ext cx="89057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DB2BE2-73DF-37E4-97F7-974A0810CFF8}"/>
              </a:ext>
            </a:extLst>
          </p:cNvPr>
          <p:cNvCxnSpPr>
            <a:cxnSpLocks/>
          </p:cNvCxnSpPr>
          <p:nvPr/>
        </p:nvCxnSpPr>
        <p:spPr>
          <a:xfrm>
            <a:off x="3839971" y="2747892"/>
            <a:ext cx="1362212" cy="695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EE116A-CD2E-FF66-A953-5DBE3D83CC6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952859" y="3429000"/>
            <a:ext cx="1235213" cy="881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E205E9-8D7B-1D0F-800C-46E4A1A2790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742552" y="3429000"/>
            <a:ext cx="2024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31C1F5-D285-F374-E60E-57D5B813CAEA}"/>
              </a:ext>
            </a:extLst>
          </p:cNvPr>
          <p:cNvSpPr txBox="1"/>
          <p:nvPr/>
        </p:nvSpPr>
        <p:spPr>
          <a:xfrm rot="-2160000">
            <a:off x="3848880" y="3894427"/>
            <a:ext cx="154696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 to core latency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1E7089-07D1-672B-AF6F-EE7F7D5EBA8A}"/>
              </a:ext>
            </a:extLst>
          </p:cNvPr>
          <p:cNvSpPr txBox="1"/>
          <p:nvPr/>
        </p:nvSpPr>
        <p:spPr>
          <a:xfrm rot="1800000">
            <a:off x="3735254" y="2513332"/>
            <a:ext cx="177421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 to block communication volume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5FF3B2-47D3-4F60-BEB7-CC49372BDBF5}"/>
              </a:ext>
            </a:extLst>
          </p:cNvPr>
          <p:cNvSpPr txBox="1"/>
          <p:nvPr/>
        </p:nvSpPr>
        <p:spPr>
          <a:xfrm>
            <a:off x="2448258" y="4688460"/>
            <a:ext cx="155448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i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the core memory and communication times for each core in the CPU.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5918CC-03A6-4491-6FE4-F4D5E3E1571E}"/>
              </a:ext>
            </a:extLst>
          </p:cNvPr>
          <p:cNvSpPr txBox="1"/>
          <p:nvPr/>
        </p:nvSpPr>
        <p:spPr>
          <a:xfrm>
            <a:off x="2325922" y="1094238"/>
            <a:ext cx="1663309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400" i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 the given model into compute blocks and calculate the communication volume between these blocks.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F08496-486B-8E96-1BD0-4D10572AA997}"/>
              </a:ext>
            </a:extLst>
          </p:cNvPr>
          <p:cNvSpPr txBox="1"/>
          <p:nvPr/>
        </p:nvSpPr>
        <p:spPr>
          <a:xfrm>
            <a:off x="5277590" y="3836116"/>
            <a:ext cx="19698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i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 pairs of cores with less latency to compute blocks with less communication volume.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7FEB40-BFF8-25F7-43B0-2B3C3AB5B2CF}"/>
              </a:ext>
            </a:extLst>
          </p:cNvPr>
          <p:cNvSpPr txBox="1"/>
          <p:nvPr/>
        </p:nvSpPr>
        <p:spPr>
          <a:xfrm>
            <a:off x="8766633" y="3804835"/>
            <a:ext cx="15544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i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Launch multiple processes for each compute block to execute it on its assigned core.</a:t>
            </a:r>
          </a:p>
        </p:txBody>
      </p:sp>
    </p:spTree>
    <p:extLst>
      <p:ext uri="{BB962C8B-B14F-4D97-AF65-F5344CB8AC3E}">
        <p14:creationId xmlns:p14="http://schemas.microsoft.com/office/powerpoint/2010/main" val="3797977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1204-51EF-F9D2-C8E6-4A6201DA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61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anose="020F050202020403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9FCD4-731C-BB09-39A5-EF92630D8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38" y="1604645"/>
            <a:ext cx="4949283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n-US">
                <a:latin typeface="Calibri"/>
                <a:ea typeface="Calibri"/>
                <a:cs typeface="Calibri"/>
              </a:rPr>
              <a:t>We measure the communication time between two cores in CPU by transmitting an unsigned integer to the other core. </a:t>
            </a:r>
          </a:p>
          <a:p>
            <a:pPr algn="just"/>
            <a:r>
              <a:rPr lang="en-US">
                <a:latin typeface="Calibri" panose="020F0502020204030204" pitchFamily="34" charset="0"/>
              </a:rPr>
              <a:t>This module doesn't have any inputs.</a:t>
            </a:r>
          </a:p>
          <a:p>
            <a:pPr algn="just"/>
            <a:r>
              <a:rPr lang="en-US">
                <a:latin typeface="Calibri"/>
                <a:ea typeface="Calibri"/>
                <a:cs typeface="Calibri"/>
              </a:rPr>
              <a:t>The output is the number of cores, and pair-wise communication latency between the cores.</a:t>
            </a:r>
          </a:p>
          <a:p>
            <a:pPr algn="just"/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We also take note of the memory within each core to determine if a compute block can fit in a core.</a:t>
            </a:r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algn="just"/>
            <a:endParaRPr lang="en-US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4AF69-26C6-037B-555A-ACF9B0492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112" y="2001412"/>
            <a:ext cx="4514850" cy="2000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CA0769-98AE-5ACB-110A-7CCED81599D2}"/>
              </a:ext>
            </a:extLst>
          </p:cNvPr>
          <p:cNvSpPr txBox="1"/>
          <p:nvPr/>
        </p:nvSpPr>
        <p:spPr>
          <a:xfrm>
            <a:off x="6838950" y="4226560"/>
            <a:ext cx="4514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2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: </a:t>
            </a:r>
            <a:r>
              <a:rPr 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example of output from CPU profiling: A matrix,[a</a:t>
            </a:r>
            <a:r>
              <a:rPr lang="en-US" sz="1200" i="1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], of size N×N, where N is the total number of cores. </a:t>
            </a:r>
            <a:endParaRPr lang="en-US" sz="1200" i="1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E0ACB-2501-1003-E09F-5FB564E7ADC3}"/>
              </a:ext>
            </a:extLst>
          </p:cNvPr>
          <p:cNvSpPr txBox="1"/>
          <p:nvPr/>
        </p:nvSpPr>
        <p:spPr>
          <a:xfrm>
            <a:off x="837038" y="1022910"/>
            <a:ext cx="4949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 Profiling</a:t>
            </a:r>
          </a:p>
        </p:txBody>
      </p:sp>
    </p:spTree>
    <p:extLst>
      <p:ext uri="{BB962C8B-B14F-4D97-AF65-F5344CB8AC3E}">
        <p14:creationId xmlns:p14="http://schemas.microsoft.com/office/powerpoint/2010/main" val="2904601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8DA5F-6F67-70BA-1178-BB9F0312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125E-91B9-A39C-1217-877D79DE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61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anose="020F0502020204030204" pitchFamily="34" charset="0"/>
              </a:rPr>
              <a:t>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2EBDF-9915-074C-C2F8-19068AFAB913}"/>
              </a:ext>
            </a:extLst>
          </p:cNvPr>
          <p:cNvSpPr txBox="1"/>
          <p:nvPr/>
        </p:nvSpPr>
        <p:spPr>
          <a:xfrm>
            <a:off x="837038" y="1022910"/>
            <a:ext cx="4949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Profiling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1B8E6C-D346-2580-6E99-3F9FE7417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705"/>
            <a:ext cx="421386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en-US">
                <a:latin typeface="Calibri" panose="020F0502020204030204" pitchFamily="34" charset="0"/>
              </a:rPr>
              <a:t>Identify sub-layers  within a single Linear Layer(Self-Attention, RMS Norm, Feed-Forward, </a:t>
            </a:r>
            <a:r>
              <a:rPr lang="en-US" err="1">
                <a:latin typeface="Calibri" panose="020F0502020204030204" pitchFamily="34" charset="0"/>
              </a:rPr>
              <a:t>SwiGLU</a:t>
            </a:r>
            <a:r>
              <a:rPr lang="en-US">
                <a:latin typeface="Calibri" panose="020F0502020204030204" pitchFamily="34" charset="0"/>
              </a:rPr>
              <a:t>, </a:t>
            </a:r>
            <a:r>
              <a:rPr lang="en-US" err="1">
                <a:latin typeface="Calibri" panose="020F0502020204030204" pitchFamily="34" charset="0"/>
              </a:rPr>
              <a:t>Softmax</a:t>
            </a:r>
            <a:r>
              <a:rPr lang="en-US">
                <a:latin typeface="Calibri" panose="020F0502020204030204" pitchFamily="34" charset="0"/>
              </a:rPr>
              <a:t>, Linear).</a:t>
            </a:r>
          </a:p>
          <a:p>
            <a:pPr algn="just"/>
            <a:r>
              <a:rPr lang="en-US">
                <a:latin typeface="Calibri" panose="020F0502020204030204" pitchFamily="34" charset="0"/>
              </a:rPr>
              <a:t>Group into </a:t>
            </a:r>
            <a:r>
              <a:rPr lang="en-US" b="1">
                <a:latin typeface="Calibri" panose="020F0502020204030204" pitchFamily="34" charset="0"/>
              </a:rPr>
              <a:t>Compute Blocks</a:t>
            </a:r>
            <a:r>
              <a:rPr lang="en-US">
                <a:latin typeface="Calibri" panose="020F0502020204030204" pitchFamily="34" charset="0"/>
              </a:rPr>
              <a:t> (units for mapping). Split large sub-layers if needed (memory constraint).</a:t>
            </a:r>
          </a:p>
          <a:p>
            <a:pPr algn="just"/>
            <a:r>
              <a:rPr lang="en-IN">
                <a:latin typeface="Calibri" panose="020F0502020204030204" pitchFamily="34" charset="0"/>
              </a:rPr>
              <a:t>Determine for each block:</a:t>
            </a:r>
          </a:p>
          <a:p>
            <a:pPr lvl="1" algn="just"/>
            <a:r>
              <a:rPr lang="en-IN" b="1">
                <a:latin typeface="Calibri" panose="020F0502020204030204" pitchFamily="34" charset="0"/>
              </a:rPr>
              <a:t>Memory Requirement:</a:t>
            </a:r>
            <a:r>
              <a:rPr lang="en-IN">
                <a:latin typeface="Calibri" panose="020F0502020204030204" pitchFamily="34" charset="0"/>
              </a:rPr>
              <a:t> Weights + Activations.</a:t>
            </a:r>
          </a:p>
          <a:p>
            <a:pPr lvl="1" algn="just"/>
            <a:r>
              <a:rPr lang="en-US" b="1">
                <a:latin typeface="Calibri" panose="020F0502020204030204" pitchFamily="34" charset="0"/>
              </a:rPr>
              <a:t>Communication Volume:</a:t>
            </a:r>
            <a:r>
              <a:rPr lang="en-US">
                <a:latin typeface="Calibri" panose="020F0502020204030204" pitchFamily="34" charset="0"/>
              </a:rPr>
              <a:t> Size of data transferred to the </a:t>
            </a:r>
            <a:r>
              <a:rPr lang="en-US" i="1">
                <a:latin typeface="Calibri" panose="020F0502020204030204" pitchFamily="34" charset="0"/>
              </a:rPr>
              <a:t>next</a:t>
            </a:r>
            <a:r>
              <a:rPr lang="en-US">
                <a:latin typeface="Calibri" panose="020F0502020204030204" pitchFamily="34" charset="0"/>
              </a:rPr>
              <a:t> block (e.g., activation tensor size).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09D4E7-19A3-40F9-198A-20675A35BEB6}"/>
              </a:ext>
            </a:extLst>
          </p:cNvPr>
          <p:cNvSpPr txBox="1"/>
          <p:nvPr/>
        </p:nvSpPr>
        <p:spPr>
          <a:xfrm>
            <a:off x="10875817" y="2837044"/>
            <a:ext cx="1293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Blocks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9B85A0-B9B1-AC1C-73F9-F8C9925B69F2}"/>
              </a:ext>
            </a:extLst>
          </p:cNvPr>
          <p:cNvGrpSpPr/>
          <p:nvPr/>
        </p:nvGrpSpPr>
        <p:grpSpPr>
          <a:xfrm>
            <a:off x="5306917" y="476870"/>
            <a:ext cx="5638436" cy="5892299"/>
            <a:chOff x="5939520" y="476870"/>
            <a:chExt cx="5638436" cy="5892299"/>
          </a:xfrm>
        </p:grpSpPr>
        <p:pic>
          <p:nvPicPr>
            <p:cNvPr id="3" name="Picture 2" descr="A diagram of a process&#10;&#10;AI-generated content may be incorrect.">
              <a:extLst>
                <a:ext uri="{FF2B5EF4-FFF2-40B4-BE49-F238E27FC236}">
                  <a16:creationId xmlns:a16="http://schemas.microsoft.com/office/drawing/2014/main" id="{B0AF876B-59BF-8FB1-2AE2-6DE63C85D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9520" y="846202"/>
              <a:ext cx="2501959" cy="5520906"/>
            </a:xfrm>
            <a:prstGeom prst="rect">
              <a:avLst/>
            </a:prstGeom>
          </p:spPr>
        </p:pic>
        <p:pic>
          <p:nvPicPr>
            <p:cNvPr id="5" name="Picture 4" descr="A diagram of a process&#10;&#10;AI-generated content may be incorrect.">
              <a:extLst>
                <a:ext uri="{FF2B5EF4-FFF2-40B4-BE49-F238E27FC236}">
                  <a16:creationId xmlns:a16="http://schemas.microsoft.com/office/drawing/2014/main" id="{CC819D9E-4C8C-562C-AE32-D95548367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7265" y="848263"/>
              <a:ext cx="2501959" cy="5520906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5002E2DF-FB6C-CE14-C737-1220CD44CE20}"/>
                </a:ext>
              </a:extLst>
            </p:cNvPr>
            <p:cNvSpPr/>
            <p:nvPr/>
          </p:nvSpPr>
          <p:spPr>
            <a:xfrm>
              <a:off x="8691635" y="3432927"/>
              <a:ext cx="512618" cy="235527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4BC22B-79D9-93DC-4AFE-F33C3A5A45EA}"/>
                </a:ext>
              </a:extLst>
            </p:cNvPr>
            <p:cNvSpPr/>
            <p:nvPr/>
          </p:nvSpPr>
          <p:spPr>
            <a:xfrm>
              <a:off x="9850581" y="3782813"/>
              <a:ext cx="1274618" cy="1021054"/>
            </a:xfrm>
            <a:prstGeom prst="rect">
              <a:avLst/>
            </a:prstGeom>
            <a:noFill/>
            <a:ln w="57150">
              <a:solidFill>
                <a:srgbClr val="FF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23EC0B-E6C9-9649-95C7-8F3FDC8D5737}"/>
                </a:ext>
              </a:extLst>
            </p:cNvPr>
            <p:cNvSpPr/>
            <p:nvPr/>
          </p:nvSpPr>
          <p:spPr>
            <a:xfrm>
              <a:off x="9850580" y="2661379"/>
              <a:ext cx="1274618" cy="977922"/>
            </a:xfrm>
            <a:prstGeom prst="rect">
              <a:avLst/>
            </a:prstGeom>
            <a:noFill/>
            <a:ln w="57150">
              <a:solidFill>
                <a:srgbClr val="FF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4FDEB7-2C52-9C6E-63C8-979C68073948}"/>
                </a:ext>
              </a:extLst>
            </p:cNvPr>
            <p:cNvSpPr/>
            <p:nvPr/>
          </p:nvSpPr>
          <p:spPr>
            <a:xfrm>
              <a:off x="9850579" y="1755606"/>
              <a:ext cx="1274618" cy="316564"/>
            </a:xfrm>
            <a:prstGeom prst="rect">
              <a:avLst/>
            </a:prstGeom>
            <a:noFill/>
            <a:ln w="57150">
              <a:solidFill>
                <a:srgbClr val="FF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058FEE5-3676-5F9D-0328-53F0EA2D9F7F}"/>
                </a:ext>
              </a:extLst>
            </p:cNvPr>
            <p:cNvCxnSpPr/>
            <p:nvPr/>
          </p:nvCxnSpPr>
          <p:spPr>
            <a:xfrm>
              <a:off x="11143502" y="1892599"/>
              <a:ext cx="425043" cy="11276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967F1EA-51F8-1071-CCA3-35D34F5D6673}"/>
                </a:ext>
              </a:extLst>
            </p:cNvPr>
            <p:cNvCxnSpPr/>
            <p:nvPr/>
          </p:nvCxnSpPr>
          <p:spPr>
            <a:xfrm flipV="1">
              <a:off x="11152386" y="3253465"/>
              <a:ext cx="425570" cy="9977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AA704DE-3550-B2E5-60A9-146501DE7733}"/>
                </a:ext>
              </a:extLst>
            </p:cNvPr>
            <p:cNvCxnSpPr/>
            <p:nvPr/>
          </p:nvCxnSpPr>
          <p:spPr>
            <a:xfrm>
              <a:off x="11139576" y="3121454"/>
              <a:ext cx="375641" cy="65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1F857D-E531-AD6A-3896-A59CA0C719BE}"/>
                </a:ext>
              </a:extLst>
            </p:cNvPr>
            <p:cNvSpPr txBox="1"/>
            <p:nvPr/>
          </p:nvSpPr>
          <p:spPr>
            <a:xfrm>
              <a:off x="7017844" y="499384"/>
              <a:ext cx="82180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INPUT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59F78C-553D-756D-9150-ED7B217CB4A6}"/>
                </a:ext>
              </a:extLst>
            </p:cNvPr>
            <p:cNvSpPr txBox="1"/>
            <p:nvPr/>
          </p:nvSpPr>
          <p:spPr>
            <a:xfrm>
              <a:off x="9955984" y="476870"/>
              <a:ext cx="106380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32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5760B-AD93-B368-A9CC-EC176B717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3D81-0FC8-4844-DDF4-2EFA3606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61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anose="020F0502020204030204" pitchFamily="34" charset="0"/>
              </a:rPr>
              <a:t>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C0AA7-DC65-709B-F5F4-09517042F180}"/>
              </a:ext>
            </a:extLst>
          </p:cNvPr>
          <p:cNvSpPr txBox="1"/>
          <p:nvPr/>
        </p:nvSpPr>
        <p:spPr>
          <a:xfrm>
            <a:off x="837038" y="1022910"/>
            <a:ext cx="49492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>
                <a:latin typeface="Calibri"/>
                <a:ea typeface="Calibri"/>
                <a:cs typeface="Calibri"/>
              </a:rPr>
              <a:t>Layer to Core Mapping</a:t>
            </a:r>
            <a:endParaRPr lang="en-IN" sz="24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8F63D43-F751-EC13-5E94-A93BC21BE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1353800" cy="11421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1">
                    <a:latin typeface="Calibri" panose="020F0502020204030204" pitchFamily="34" charset="0"/>
                  </a:rPr>
                  <a:t>Goal </a:t>
                </a:r>
                <a:r>
                  <a:rPr lang="en-US" sz="1600">
                    <a:latin typeface="Calibri" panose="020F0502020204030204" pitchFamily="34" charset="0"/>
                  </a:rPr>
                  <a:t>Assign each compute block to a CPU core.</a:t>
                </a:r>
              </a:p>
              <a:p>
                <a:pPr marL="0" indent="0">
                  <a:buNone/>
                </a:pPr>
                <a:r>
                  <a:rPr lang="en-US" sz="1600" b="1">
                    <a:latin typeface="Calibri" panose="020F0502020204030204" pitchFamily="34" charset="0"/>
                  </a:rPr>
                  <a:t>Constraints</a:t>
                </a:r>
                <a:r>
                  <a:rPr lang="en-US" sz="1600">
                    <a:latin typeface="Calibri" panose="020F0502020204030204" pitchFamily="34" charset="0"/>
                  </a:rPr>
                  <a:t> Core memory capacity, execution order dependencies.</a:t>
                </a:r>
              </a:p>
              <a:p>
                <a:pPr marL="0" indent="0">
                  <a:buNone/>
                </a:pPr>
                <a:r>
                  <a:rPr lang="en-IN" sz="1600" b="1">
                    <a:latin typeface="Calibri" panose="020F0502020204030204" pitchFamily="34" charset="0"/>
                  </a:rPr>
                  <a:t>Objective:</a:t>
                </a:r>
                <a:r>
                  <a:rPr lang="en-IN" sz="1600">
                    <a:latin typeface="Calibri" panose="020F0502020204030204" pitchFamily="34" charset="0"/>
                  </a:rPr>
                  <a:t> Minimize total communication overhead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𝐶𝑜𝑚</m:t>
                        </m:r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𝑉𝑜𝑙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𝐶𝑜𝑚</m:t>
                        </m:r>
                        <m:sSub>
                          <m:sSub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𝐿𝑎𝑡𝑒𝑛𝑐𝑦</m:t>
                            </m:r>
                          </m:sub>
                        </m:sSub>
                      </m:e>
                    </m:nary>
                  </m:oMath>
                </a14:m>
                <a:endParaRPr lang="en-IN" sz="160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IN" sz="160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8F63D43-F751-EC13-5E94-A93BC21BE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1353800" cy="1142164"/>
              </a:xfrm>
              <a:blipFill>
                <a:blip r:embed="rId2"/>
                <a:stretch>
                  <a:fillRect l="-322" t="-3723" b="-38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3B9A0D4-DE5E-78F6-A822-ECE8B8C4E563}"/>
              </a:ext>
            </a:extLst>
          </p:cNvPr>
          <p:cNvSpPr txBox="1"/>
          <p:nvPr/>
        </p:nvSpPr>
        <p:spPr>
          <a:xfrm>
            <a:off x="4551280" y="2967790"/>
            <a:ext cx="3089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MAPPING APRROACHES</a:t>
            </a:r>
            <a:endParaRPr lang="en-US" sz="1600" b="1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0BFC1-37CE-0F51-BFAE-E5ECA15F0530}"/>
              </a:ext>
            </a:extLst>
          </p:cNvPr>
          <p:cNvCxnSpPr>
            <a:cxnSpLocks/>
          </p:cNvCxnSpPr>
          <p:nvPr/>
        </p:nvCxnSpPr>
        <p:spPr>
          <a:xfrm>
            <a:off x="6095999" y="3429000"/>
            <a:ext cx="0" cy="3022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EDEF69-9226-CD2E-DD62-CEC36AC491C5}"/>
              </a:ext>
            </a:extLst>
          </p:cNvPr>
          <p:cNvSpPr txBox="1"/>
          <p:nvPr/>
        </p:nvSpPr>
        <p:spPr>
          <a:xfrm>
            <a:off x="1818639" y="3909247"/>
            <a:ext cx="35763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Exhaustive Search</a:t>
            </a:r>
          </a:p>
          <a:p>
            <a:pPr marL="342900" indent="-342900" algn="just">
              <a:buAutoNum type="arabicPeriod"/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 </a:t>
            </a:r>
            <a:r>
              <a:rPr lang="en-US" sz="16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valid block-to-core assignments.</a:t>
            </a:r>
            <a:endParaRPr lang="en-IN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total communication cost for each.</a:t>
            </a:r>
            <a:endParaRPr lang="en-IN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en-IN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the absolute minimum.</a:t>
            </a:r>
          </a:p>
          <a:p>
            <a:pPr algn="just"/>
            <a:r>
              <a:rPr lang="en-US" sz="1600" b="1" i="1">
                <a:solidFill>
                  <a:srgbClr val="FF5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Drawback</a:t>
            </a:r>
            <a:r>
              <a:rPr lang="en-US" sz="16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Computationally infeasible (combinatorial explosion).</a:t>
            </a:r>
            <a:endParaRPr lang="en-IN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054988-4D20-C340-BB9B-FE834BB7CFC2}"/>
              </a:ext>
            </a:extLst>
          </p:cNvPr>
          <p:cNvSpPr txBox="1"/>
          <p:nvPr/>
        </p:nvSpPr>
        <p:spPr>
          <a:xfrm>
            <a:off x="6380482" y="3663027"/>
            <a:ext cx="49762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Heuristic Method (Algorithm 2):</a:t>
            </a:r>
          </a:p>
          <a:p>
            <a:r>
              <a:rPr lang="en-I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💡</a:t>
            </a:r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Idea: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Place blocks with high communication volume (consecutive blocks) on core pairs with low latency.</a:t>
            </a:r>
          </a:p>
          <a:p>
            <a:pPr marL="342900" indent="-342900">
              <a:buAutoNum type="arabicPeriod"/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each core c</a:t>
            </a:r>
            <a:r>
              <a:rPr lang="en-US" sz="16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find closest (c</a:t>
            </a:r>
            <a:r>
              <a:rPr lang="en-US" sz="16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and 2</a:t>
            </a:r>
            <a:r>
              <a:rPr lang="en-US" sz="1600" baseline="30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closest (c</a:t>
            </a:r>
            <a:r>
              <a:rPr lang="en-US" sz="16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cores (latency-wise).</a:t>
            </a:r>
          </a:p>
          <a:p>
            <a:pPr marL="342900" indent="-342900">
              <a:buAutoNum type="arabicPeriod"/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mapping block k to c</a:t>
            </a:r>
            <a:r>
              <a:rPr lang="en-US" sz="16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try mapping block</a:t>
            </a:r>
            <a:r>
              <a:rPr lang="en-US" sz="16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k+1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</a:t>
            </a:r>
            <a:r>
              <a:rPr lang="en-US" sz="16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If c</a:t>
            </a:r>
            <a:r>
              <a:rPr lang="en-US" sz="16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taken, try c</a:t>
            </a:r>
            <a:r>
              <a:rPr lang="en-US" sz="16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1600" b="1" i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Benefit:</a:t>
            </a:r>
            <a:r>
              <a:rPr lang="en-IN" sz="1600" b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Fast, practical approximation.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 </a:t>
            </a:r>
            <a:r>
              <a:rPr lang="en-IN" sz="1600" b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dictionary {Compute Block ID: Assigned Core ID}</a:t>
            </a:r>
            <a:endParaRPr lang="en-IN" sz="1600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836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05D10-F3E2-B08C-76F9-DECA96DA6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D73B-E35D-C4A7-BFF0-BD2A7B74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61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anose="020F0502020204030204" pitchFamily="34" charset="0"/>
              </a:rPr>
              <a:t>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CE38A-26D9-2B0B-C8B4-E1207AAA24FC}"/>
              </a:ext>
            </a:extLst>
          </p:cNvPr>
          <p:cNvSpPr txBox="1"/>
          <p:nvPr/>
        </p:nvSpPr>
        <p:spPr>
          <a:xfrm>
            <a:off x="837038" y="1022910"/>
            <a:ext cx="6061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Bringing it Together - Multi-Core Execution</a:t>
            </a:r>
            <a:endParaRPr lang="en-IN" sz="24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EAE940-BE7C-3ACF-47DF-5C301868D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55913"/>
              </p:ext>
            </p:extLst>
          </p:nvPr>
        </p:nvGraphicFramePr>
        <p:xfrm>
          <a:off x="837038" y="1689100"/>
          <a:ext cx="4954162" cy="347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4162">
                  <a:extLst>
                    <a:ext uri="{9D8B030D-6E8A-4147-A177-3AD203B41FA5}">
                      <a16:colId xmlns:a16="http://schemas.microsoft.com/office/drawing/2014/main" val="2696953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Algorithm 3: </a:t>
                      </a:r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Process Creation &amp; Execution</a:t>
                      </a:r>
                      <a:endParaRPr lang="en-IN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35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Input:</a:t>
                      </a:r>
                      <a:r>
                        <a:rPr lang="en-US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Block-to-Core mapping dictionary.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 each Compute Block: Create a dedicated OS Process (</a:t>
                      </a:r>
                      <a:r>
                        <a:rPr lang="en-US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multiprocessing.Process</a:t>
                      </a:r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 targeting the layer's function.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b="0" i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Pin Processes: </a:t>
                      </a:r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 </a:t>
                      </a:r>
                      <a:r>
                        <a:rPr lang="en-US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CPU Affinity</a:t>
                      </a:r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os.sched_setaffinity</a:t>
                      </a:r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 to lock each process to its assigned core ID from the mapping. </a:t>
                      </a:r>
                      <a:r>
                        <a:rPr lang="en-US" b="1" i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Crucial step!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b="0" i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Setup Communication: </a:t>
                      </a:r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Create IPC Pipes/Queues between processes for connected blocks.</a:t>
                      </a:r>
                      <a:endParaRPr lang="en-IN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04075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B64F1EE-F0FD-0987-97C5-8EF8E270A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71080"/>
              </p:ext>
            </p:extLst>
          </p:nvPr>
        </p:nvGraphicFramePr>
        <p:xfrm>
          <a:off x="6399638" y="1689100"/>
          <a:ext cx="4954162" cy="210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4162">
                  <a:extLst>
                    <a:ext uri="{9D8B030D-6E8A-4147-A177-3AD203B41FA5}">
                      <a16:colId xmlns:a16="http://schemas.microsoft.com/office/drawing/2014/main" val="2696953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Execution Pipeline Flow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35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Input sent to Process 1 (on assigned Core A).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Process 1 computes, sends output via Pipe to Process 2 (on assigned Core B).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Continues sequentially through all blocks/processes/cores.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Final output collected from the last process.</a:t>
                      </a:r>
                      <a:endParaRPr lang="en-IN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04075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3B7E7C4-E904-C7F8-FE31-42C9313E4046}"/>
              </a:ext>
            </a:extLst>
          </p:cNvPr>
          <p:cNvSpPr txBox="1"/>
          <p:nvPr/>
        </p:nvSpPr>
        <p:spPr>
          <a:xfrm>
            <a:off x="2231146" y="5520928"/>
            <a:ext cx="772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BENEFIT:</a:t>
            </a:r>
            <a:r>
              <a:rPr lang="en-IN" b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Enables continuous, pipelined processing for real-time applications.</a:t>
            </a:r>
            <a:r>
              <a: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6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c8827c9-da7b-441c-adad-e363b5b9323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AD12EDAE15F449B34D52C45EDD8E90" ma:contentTypeVersion="4" ma:contentTypeDescription="Create a new document." ma:contentTypeScope="" ma:versionID="dfa849bb422a1ecba8a393c36f50be28">
  <xsd:schema xmlns:xsd="http://www.w3.org/2001/XMLSchema" xmlns:xs="http://www.w3.org/2001/XMLSchema" xmlns:p="http://schemas.microsoft.com/office/2006/metadata/properties" xmlns:ns2="ac8827c9-da7b-441c-adad-e363b5b93236" targetNamespace="http://schemas.microsoft.com/office/2006/metadata/properties" ma:root="true" ma:fieldsID="d0ee25f8b58eb143c922f63c6f2cec8d" ns2:_="">
    <xsd:import namespace="ac8827c9-da7b-441c-adad-e363b5b9323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8827c9-da7b-441c-adad-e363b5b9323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6A210A-56BD-4EC8-AFDE-869BBFE7FD9A}">
  <ds:schemaRefs>
    <ds:schemaRef ds:uri="6a3aa372-8461-47a2-9d8d-d0af0cb80c0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8419597-C72C-4790-AD4E-738ABAAD2FA1}"/>
</file>

<file path=customXml/itemProps3.xml><?xml version="1.0" encoding="utf-8"?>
<ds:datastoreItem xmlns:ds="http://schemas.openxmlformats.org/officeDocument/2006/customXml" ds:itemID="{2ABFD55B-6FEA-4666-A3D1-4D7A007E23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MultiLLM-Using Multiple Cores in a CPU for Communication-Aware LLM Inference Acceleration</vt:lpstr>
      <vt:lpstr>Blueprint of the Presentation</vt:lpstr>
      <vt:lpstr>LLM: Problems and Challenges</vt:lpstr>
      <vt:lpstr>Landscape of Distributed LLM Inference</vt:lpstr>
      <vt:lpstr>Overview of MultiLLM</vt:lpstr>
      <vt:lpstr>Methodology</vt:lpstr>
      <vt:lpstr>Methodology</vt:lpstr>
      <vt:lpstr>Methodology</vt:lpstr>
      <vt:lpstr>Methodology</vt:lpstr>
      <vt:lpstr>System Specifications</vt:lpstr>
      <vt:lpstr>Results</vt:lpstr>
      <vt:lpstr>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Sethi</dc:creator>
  <cp:revision>39</cp:revision>
  <dcterms:created xsi:type="dcterms:W3CDTF">2025-04-12T14:14:41Z</dcterms:created>
  <dcterms:modified xsi:type="dcterms:W3CDTF">2025-04-14T18:14:38Z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0x010100E0AD12EDAE15F449B34D52C45EDD8E90</vt:lpwstr>
  </property>
</Properties>
</file>