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29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RSHINI\Downloads\employee_data%20NM%20PROJECT.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NM PROJECT.csv]Sheet1!PivotTable1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16691666666666666"/>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E12-4AB7-A8A0-1C9C164A36A1}"/>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4-BE12-4AB7-A8A0-1C9C164A36A1}"/>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BE12-4AB7-A8A0-1C9C164A36A1}"/>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BE12-4AB7-A8A0-1C9C164A36A1}"/>
            </c:ext>
          </c:extLst>
        </c:ser>
        <c:dLbls>
          <c:showLegendKey val="0"/>
          <c:showVal val="0"/>
          <c:showCatName val="0"/>
          <c:showSerName val="0"/>
          <c:showPercent val="0"/>
          <c:showBubbleSize val="0"/>
        </c:dLbls>
        <c:gapWidth val="219"/>
        <c:overlap val="-27"/>
        <c:axId val="15246096"/>
        <c:axId val="15235536"/>
      </c:barChart>
      <c:catAx>
        <c:axId val="1524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5536"/>
        <c:crosses val="autoZero"/>
        <c:auto val="1"/>
        <c:lblAlgn val="ctr"/>
        <c:lblOffset val="100"/>
        <c:noMultiLvlLbl val="0"/>
      </c:catAx>
      <c:valAx>
        <c:axId val="15235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60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116447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71461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784568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757030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9443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5845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63486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13620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50633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13265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78096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21472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02423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67767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4028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9160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49625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6358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0967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6544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4256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9706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9/1/24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7437437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6" name="TextBox 15" descr="Kau">
            <a:extLst>
              <a:ext uri="{FF2B5EF4-FFF2-40B4-BE49-F238E27FC236}">
                <a16:creationId xmlns:a16="http://schemas.microsoft.com/office/drawing/2014/main" id="{505953AF-1693-A15B-B992-B1648A44432B}"/>
              </a:ext>
            </a:extLst>
          </p:cNvPr>
          <p:cNvSpPr txBox="1"/>
          <p:nvPr/>
        </p:nvSpPr>
        <p:spPr>
          <a:xfrm>
            <a:off x="2892423" y="3259605"/>
            <a:ext cx="8610600" cy="1938992"/>
          </a:xfrm>
          <a:prstGeom prst="rect">
            <a:avLst/>
          </a:prstGeom>
          <a:noFill/>
        </p:spPr>
        <p:txBody>
          <a:bodyPr wrap="square" rtlCol="0">
            <a:spAutoFit/>
          </a:bodyPr>
          <a:lstStyle/>
          <a:p>
            <a:r>
              <a:rPr lang="en-US" sz="2400" dirty="0"/>
              <a:t>STUDENT NAME: </a:t>
            </a:r>
            <a:r>
              <a:rPr lang="en-IN" sz="2400" dirty="0"/>
              <a:t>KAUSHIKI.K</a:t>
            </a:r>
            <a:endParaRPr lang="en-US" sz="2400" dirty="0"/>
          </a:p>
          <a:p>
            <a:r>
              <a:rPr lang="en-US" sz="2400" dirty="0"/>
              <a:t>REGISTER NO: 3222000</a:t>
            </a:r>
            <a:r>
              <a:rPr lang="en-IN" sz="2400" dirty="0"/>
              <a:t>12</a:t>
            </a:r>
            <a:r>
              <a:rPr lang="en-US" sz="2400" dirty="0"/>
              <a:t> \</a:t>
            </a:r>
            <a:r>
              <a:rPr lang="en-US" sz="2400" dirty="0" err="1"/>
              <a:t>asunm13533222000</a:t>
            </a:r>
            <a:r>
              <a:rPr lang="en-IN" sz="2400" dirty="0"/>
              <a:t>12</a:t>
            </a:r>
            <a:endParaRPr lang="en-US" sz="2400" dirty="0"/>
          </a:p>
          <a:p>
            <a:r>
              <a:rPr lang="en-US" sz="2400" dirty="0"/>
              <a:t>DEPARTMENT: B.COM HONOURS</a:t>
            </a:r>
          </a:p>
          <a:p>
            <a:r>
              <a:rPr lang="en-US" sz="2400" dirty="0"/>
              <a:t>COLLEGE :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648200"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86EAEAF-ED98-3827-4321-65A3E5C8A79E}"/>
              </a:ext>
            </a:extLst>
          </p:cNvPr>
          <p:cNvSpPr txBox="1"/>
          <p:nvPr/>
        </p:nvSpPr>
        <p:spPr>
          <a:xfrm>
            <a:off x="2514600" y="1012964"/>
            <a:ext cx="6099462" cy="5632311"/>
          </a:xfrm>
          <a:prstGeom prst="rect">
            <a:avLst/>
          </a:prstGeom>
          <a:noFill/>
        </p:spPr>
        <p:txBody>
          <a:bodyPr wrap="square">
            <a:spAutoFit/>
          </a:bodyPr>
          <a:lstStyle/>
          <a:p>
            <a:r>
              <a:rPr lang="en-US" sz="2000" b="1" dirty="0"/>
              <a:t>DATA COLLECTION</a:t>
            </a:r>
          </a:p>
          <a:p>
            <a:pPr marL="342900" indent="-342900">
              <a:buAutoNum type="arabicParenR"/>
            </a:pPr>
            <a:r>
              <a:rPr lang="en-US" sz="2000" dirty="0"/>
              <a:t>DOWNLODED FROM KAGGLE</a:t>
            </a:r>
          </a:p>
          <a:p>
            <a:pPr marL="342900" indent="-342900">
              <a:buAutoNum type="arabicParenR"/>
            </a:pPr>
            <a:r>
              <a:rPr lang="en-US" sz="2000" dirty="0"/>
              <a:t>EDITED IN EXCEL</a:t>
            </a:r>
          </a:p>
          <a:p>
            <a:r>
              <a:rPr lang="en-US" sz="2000" b="1" dirty="0"/>
              <a:t>FEATURES COLLECTION </a:t>
            </a:r>
          </a:p>
          <a:p>
            <a:r>
              <a:rPr lang="en-US" sz="2000" dirty="0"/>
              <a:t>1) SELECTED THE WHOLE COLUMN AND FILLED THE COLOUR FOR THE SPECIFIC DATAS </a:t>
            </a:r>
          </a:p>
          <a:p>
            <a:r>
              <a:rPr lang="en-US" sz="2000" b="1" dirty="0"/>
              <a:t>DATA CLEANING </a:t>
            </a:r>
          </a:p>
          <a:p>
            <a:pPr marL="342900" indent="-342900">
              <a:buAutoNum type="arabicParenR"/>
            </a:pPr>
            <a:r>
              <a:rPr lang="en-US" sz="2000" dirty="0"/>
              <a:t>IDENTIFIED THE MISSING VALUES</a:t>
            </a:r>
          </a:p>
          <a:p>
            <a:pPr marL="342900" indent="-342900">
              <a:buAutoNum type="arabicParenR"/>
            </a:pPr>
            <a:r>
              <a:rPr lang="en-US" sz="2000" dirty="0"/>
              <a:t>FILTERED THE MISSING VALUES</a:t>
            </a:r>
          </a:p>
          <a:p>
            <a:r>
              <a:rPr lang="en-US" sz="2000" b="1" dirty="0"/>
              <a:t>PERFORMANCE LEVEL </a:t>
            </a:r>
          </a:p>
          <a:p>
            <a:pPr marL="342900" indent="-342900">
              <a:buAutoNum type="arabicParenR"/>
            </a:pPr>
            <a:r>
              <a:rPr lang="en-US" sz="2000" dirty="0"/>
              <a:t>IT WAS CALCULATED IN AA COLUMN, 8 ROW</a:t>
            </a:r>
          </a:p>
          <a:p>
            <a:pPr marL="342900" indent="-342900">
              <a:buAutoNum type="arabicParenR"/>
            </a:pPr>
            <a:r>
              <a:rPr lang="en-US" sz="2000" dirty="0"/>
              <a:t>=IFS(Z8&gt;=5,"VERY HIGH",Z8&gt;=4,"HIGH",Z8&gt;=3,"MED",TRUE,"LOW")      THIS FORMULA WAS USED </a:t>
            </a:r>
          </a:p>
          <a:p>
            <a:r>
              <a:rPr lang="en-US" sz="2000" b="1" dirty="0"/>
              <a:t>SUMMARY </a:t>
            </a:r>
          </a:p>
          <a:p>
            <a:pPr marL="457200" indent="-457200">
              <a:buAutoNum type="arabicParenR"/>
            </a:pPr>
            <a:r>
              <a:rPr lang="en-US" sz="2000" dirty="0"/>
              <a:t>PIVOT TABLE WAS USED TO CREATE THE GRAPH</a:t>
            </a:r>
          </a:p>
          <a:p>
            <a:pPr marL="457200" indent="-457200">
              <a:buAutoNum type="arabicParenR"/>
            </a:pPr>
            <a:r>
              <a:rPr lang="en-US" sz="2000" dirty="0"/>
              <a:t>THROUGH THAT EMPLOYEES WAS IDENTIFIED</a:t>
            </a:r>
          </a:p>
          <a:p>
            <a:pPr marL="457200" indent="-457200">
              <a:buAutoNum type="arabicParenR"/>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6248" y="1034415"/>
            <a:ext cx="317789" cy="2667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576734" y="2286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86DECDD9-A8F4-3A63-F030-20720712F4F7}"/>
              </a:ext>
            </a:extLst>
          </p:cNvPr>
          <p:cNvGraphicFramePr>
            <a:graphicFrameLocks/>
          </p:cNvGraphicFramePr>
          <p:nvPr>
            <p:extLst>
              <p:ext uri="{D42A27DB-BD31-4B8C-83A1-F6EECF244321}">
                <p14:modId xmlns:p14="http://schemas.microsoft.com/office/powerpoint/2010/main" val="1510905"/>
              </p:ext>
            </p:extLst>
          </p:nvPr>
        </p:nvGraphicFramePr>
        <p:xfrm>
          <a:off x="2480599" y="1308042"/>
          <a:ext cx="6629400" cy="3505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845437" y="152400"/>
            <a:ext cx="10018713" cy="1752599"/>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B3D863E-343F-F514-A1E4-5734E07DE96F}"/>
              </a:ext>
            </a:extLst>
          </p:cNvPr>
          <p:cNvSpPr txBox="1"/>
          <p:nvPr/>
        </p:nvSpPr>
        <p:spPr>
          <a:xfrm>
            <a:off x="3200400" y="1447800"/>
            <a:ext cx="6099462" cy="4154984"/>
          </a:xfrm>
          <a:prstGeom prst="rect">
            <a:avLst/>
          </a:prstGeom>
          <a:noFill/>
        </p:spPr>
        <p:txBody>
          <a:bodyPr wrap="square">
            <a:spAutoFit/>
          </a:bodyPr>
          <a:lstStyle/>
          <a:p>
            <a:r>
              <a:rPr lang="en-US" sz="2400" dirty="0"/>
              <a:t>The provided employee performance analysis chart reveals a wide range of performance levels among the employees. While some consistently excel, others struggle to meet expectations. The data also identifies distinct performance clusters and trends, suggesting the need for tailored development plans. By closely monitoring performance and providing targeted support, organizations can effectively address performance gaps and foster a high-performing workforce</a:t>
            </a:r>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07142" y="44196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1B58D92D-2929-8E27-7C8F-E941717D2277}"/>
              </a:ext>
            </a:extLst>
          </p:cNvPr>
          <p:cNvSpPr txBox="1"/>
          <p:nvPr/>
        </p:nvSpPr>
        <p:spPr>
          <a:xfrm>
            <a:off x="1747837" y="2209800"/>
            <a:ext cx="6099462" cy="2246769"/>
          </a:xfrm>
          <a:prstGeom prst="rect">
            <a:avLst/>
          </a:prstGeom>
          <a:noFill/>
        </p:spPr>
        <p:txBody>
          <a:bodyPr wrap="square">
            <a:spAutoFit/>
          </a:bodyPr>
          <a:lstStyle/>
          <a:p>
            <a:r>
              <a:rPr lang="en-US" sz="2800" dirty="0"/>
              <a:t>Many organizations struggle to effectively measure and improve employee performance. This is often due to the lack of a standardized, efficient, and data-driven approach.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200400"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1428750" y="2095500"/>
            <a:ext cx="7924800" cy="2308324"/>
          </a:xfrm>
          <a:prstGeom prst="rect">
            <a:avLst/>
          </a:prstGeom>
          <a:noFill/>
        </p:spPr>
        <p:txBody>
          <a:bodyPr wrap="square" rtlCol="0">
            <a:spAutoFit/>
          </a:bodyPr>
          <a:lstStyle/>
          <a:p>
            <a:pPr algn="l"/>
            <a:r>
              <a:rPr lang="en-US" sz="2400" dirty="0"/>
              <a:t>Employee performance analysis is a critical aspect of human resources management. It involves evaluating employee performance against defined criteria to identify strengths, weaknesses, and areas for improvement. Excel, with its powerful data analysis capabilities, offers a versatile tool for conducting comprehensive performance assessments.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0386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F8250B96-EC79-AE5A-39A2-884BE88FE698}"/>
              </a:ext>
            </a:extLst>
          </p:cNvPr>
          <p:cNvSpPr txBox="1"/>
          <p:nvPr/>
        </p:nvSpPr>
        <p:spPr>
          <a:xfrm>
            <a:off x="2133600" y="2133600"/>
            <a:ext cx="6099462" cy="2308324"/>
          </a:xfrm>
          <a:prstGeom prst="rect">
            <a:avLst/>
          </a:prstGeom>
          <a:noFill/>
        </p:spPr>
        <p:txBody>
          <a:bodyPr wrap="square">
            <a:spAutoFit/>
          </a:bodyPr>
          <a:lstStyle/>
          <a:p>
            <a:r>
              <a:rPr lang="en-US" sz="2400" dirty="0"/>
              <a:t>End-users of Employee Performance Analysis Using Excel:</a:t>
            </a:r>
          </a:p>
          <a:p>
            <a:pPr>
              <a:buFont typeface="Arial" panose="020B0604020202020204" pitchFamily="34" charset="0"/>
              <a:buChar char="•"/>
            </a:pPr>
            <a:r>
              <a:rPr lang="en-US" sz="2400" dirty="0"/>
              <a:t>Human Resources (HR) professionals</a:t>
            </a:r>
          </a:p>
          <a:p>
            <a:pPr>
              <a:buFont typeface="Arial" panose="020B0604020202020204" pitchFamily="34" charset="0"/>
              <a:buChar char="•"/>
            </a:pPr>
            <a:r>
              <a:rPr lang="en-US" sz="2400" dirty="0"/>
              <a:t>Line managers</a:t>
            </a:r>
          </a:p>
          <a:p>
            <a:pPr>
              <a:buFont typeface="Arial" panose="020B0604020202020204" pitchFamily="34" charset="0"/>
              <a:buChar char="•"/>
            </a:pPr>
            <a:r>
              <a:rPr lang="en-US" sz="2400" dirty="0"/>
              <a:t>Employees</a:t>
            </a:r>
          </a:p>
          <a:p>
            <a:pPr>
              <a:buFont typeface="Arial" panose="020B0604020202020204" pitchFamily="34" charset="0"/>
              <a:buChar char="•"/>
            </a:pPr>
            <a:r>
              <a:rPr lang="en-US" sz="2400" dirty="0"/>
              <a:t>Executive leadership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09800" y="680963"/>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265E84A7-B36E-4138-682D-97BD32D83060}"/>
              </a:ext>
            </a:extLst>
          </p:cNvPr>
          <p:cNvSpPr txBox="1"/>
          <p:nvPr/>
        </p:nvSpPr>
        <p:spPr>
          <a:xfrm>
            <a:off x="3400427" y="2459504"/>
            <a:ext cx="6099462" cy="1938992"/>
          </a:xfrm>
          <a:prstGeom prst="rect">
            <a:avLst/>
          </a:prstGeom>
          <a:noFill/>
        </p:spPr>
        <p:txBody>
          <a:bodyPr wrap="square">
            <a:spAutoFit/>
          </a:bodyPr>
          <a:lstStyle/>
          <a:p>
            <a:r>
              <a:rPr lang="en-US" sz="2400" dirty="0"/>
              <a:t>CONDITIONAL FORMATTING – MISSING </a:t>
            </a:r>
          </a:p>
          <a:p>
            <a:r>
              <a:rPr lang="en-US" sz="2400" dirty="0"/>
              <a:t>FILTER – REMOVE</a:t>
            </a:r>
          </a:p>
          <a:p>
            <a:r>
              <a:rPr lang="en-US" sz="2400" dirty="0"/>
              <a:t>FORMULA – PERFORMANCE</a:t>
            </a:r>
          </a:p>
          <a:p>
            <a:r>
              <a:rPr lang="en-US" sz="2400" dirty="0"/>
              <a:t>GRAPH – DATA VISUALIZATION</a:t>
            </a:r>
          </a:p>
          <a:p>
            <a:r>
              <a:rPr lang="en-US" sz="2400" dirty="0"/>
              <a:t>PIVOT -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1DC580A-4786-598F-EF7A-4D3F2B8EFA64}"/>
              </a:ext>
            </a:extLst>
          </p:cNvPr>
          <p:cNvSpPr txBox="1"/>
          <p:nvPr/>
        </p:nvSpPr>
        <p:spPr>
          <a:xfrm>
            <a:off x="3962400" y="2133600"/>
            <a:ext cx="6099462" cy="3693319"/>
          </a:xfrm>
          <a:prstGeom prst="rect">
            <a:avLst/>
          </a:prstGeom>
          <a:noFill/>
        </p:spPr>
        <p:txBody>
          <a:bodyPr wrap="square">
            <a:spAutoFit/>
          </a:bodyPr>
          <a:lstStyle/>
          <a:p>
            <a:r>
              <a:rPr lang="en-US" sz="2400" dirty="0"/>
              <a:t>EMPLOYEE = KAGGLE</a:t>
            </a:r>
          </a:p>
          <a:p>
            <a:r>
              <a:rPr lang="en-US" sz="2400" dirty="0"/>
              <a:t>26 - FEATURES</a:t>
            </a:r>
          </a:p>
          <a:p>
            <a:r>
              <a:rPr lang="en-US" sz="2400" dirty="0"/>
              <a:t>9- FEATURES </a:t>
            </a:r>
          </a:p>
          <a:p>
            <a:r>
              <a:rPr lang="en-US" sz="2400" dirty="0"/>
              <a:t>EMP ID – NUM</a:t>
            </a:r>
          </a:p>
          <a:p>
            <a:r>
              <a:rPr lang="en-US" sz="2400" dirty="0"/>
              <a:t>NAME – TEXT</a:t>
            </a:r>
          </a:p>
          <a:p>
            <a:r>
              <a:rPr lang="en-US" sz="2400" dirty="0"/>
              <a:t>EMP TYPE</a:t>
            </a:r>
          </a:p>
          <a:p>
            <a:r>
              <a:rPr lang="en-US" sz="2400" dirty="0"/>
              <a:t>PERFORMANCE LEVEL</a:t>
            </a:r>
          </a:p>
          <a:p>
            <a:r>
              <a:rPr lang="en-US" sz="2400" dirty="0"/>
              <a:t>GENDER – MALE, FEMALE </a:t>
            </a:r>
          </a:p>
          <a:p>
            <a:r>
              <a:rPr lang="en-US" sz="2400" dirty="0"/>
              <a:t>EMPLOYEE RATING - NUM</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92F7D23-A86A-E843-AF56-CF0106E6E3E4}"/>
              </a:ext>
            </a:extLst>
          </p:cNvPr>
          <p:cNvSpPr txBox="1"/>
          <p:nvPr/>
        </p:nvSpPr>
        <p:spPr>
          <a:xfrm>
            <a:off x="910747" y="1661037"/>
            <a:ext cx="6099462" cy="707886"/>
          </a:xfrm>
          <a:prstGeom prst="rect">
            <a:avLst/>
          </a:prstGeom>
          <a:noFill/>
        </p:spPr>
        <p:txBody>
          <a:bodyPr wrap="square">
            <a:spAutoFit/>
          </a:bodyPr>
          <a:lstStyle/>
          <a:p>
            <a:pPr marL="342900" indent="-342900">
              <a:buFont typeface="Arial" panose="020B0604020202020204" pitchFamily="34" charset="0"/>
              <a:buChar char="•"/>
            </a:pPr>
            <a:r>
              <a:rPr lang="en-US" sz="2000" dirty="0"/>
              <a:t>PERFORMANCE LEVEL =IFS(Z8&gt;=5,"VERY HIGH",Z8&gt;=4,"HIGH",Z8&gt;=3,"MED",TRUE,"LOW")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237</TotalTime>
  <Words>437</Words>
  <Application>Microsoft Office PowerPoint</Application>
  <PresentationFormat>Widescreen</PresentationFormat>
  <Paragraphs>82</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Parallax</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 kaushiki</cp:lastModifiedBy>
  <cp:revision>17</cp:revision>
  <dcterms:created xsi:type="dcterms:W3CDTF">2024-03-29T15:07:22Z</dcterms:created>
  <dcterms:modified xsi:type="dcterms:W3CDTF">2024-09-01T05:53:27Z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