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7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E7A6-2B37-454E-BA38-86CF250336B5}" type="datetimeFigureOut">
              <a:rPr lang="en-IN" smtClean="0"/>
              <a:t>18-06-2017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9344-90C4-4553-9B21-1B27C9B0F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992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E7A6-2B37-454E-BA38-86CF250336B5}" type="datetimeFigureOut">
              <a:rPr lang="en-IN" smtClean="0"/>
              <a:t>18-06-2017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9344-90C4-4553-9B21-1B27C9B0F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46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E7A6-2B37-454E-BA38-86CF250336B5}" type="datetimeFigureOut">
              <a:rPr lang="en-IN" smtClean="0"/>
              <a:t>18-06-2017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9344-90C4-4553-9B21-1B27C9B0F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918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E7A6-2B37-454E-BA38-86CF250336B5}" type="datetimeFigureOut">
              <a:rPr lang="en-IN" smtClean="0"/>
              <a:t>18-06-2017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9344-90C4-4553-9B21-1B27C9B0F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530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E7A6-2B37-454E-BA38-86CF250336B5}" type="datetimeFigureOut">
              <a:rPr lang="en-IN" smtClean="0"/>
              <a:t>18-06-2017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9344-90C4-4553-9B21-1B27C9B0F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748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E7A6-2B37-454E-BA38-86CF250336B5}" type="datetimeFigureOut">
              <a:rPr lang="en-IN" smtClean="0"/>
              <a:t>18-06-2017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9344-90C4-4553-9B21-1B27C9B0F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014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E7A6-2B37-454E-BA38-86CF250336B5}" type="datetimeFigureOut">
              <a:rPr lang="en-IN" smtClean="0"/>
              <a:t>18-06-2017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9344-90C4-4553-9B21-1B27C9B0F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728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E7A6-2B37-454E-BA38-86CF250336B5}" type="datetimeFigureOut">
              <a:rPr lang="en-IN" smtClean="0"/>
              <a:t>18-06-2017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9344-90C4-4553-9B21-1B27C9B0F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7252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E7A6-2B37-454E-BA38-86CF250336B5}" type="datetimeFigureOut">
              <a:rPr lang="en-IN" smtClean="0"/>
              <a:t>18-06-2017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9344-90C4-4553-9B21-1B27C9B0F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1077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E7A6-2B37-454E-BA38-86CF250336B5}" type="datetimeFigureOut">
              <a:rPr lang="en-IN" smtClean="0"/>
              <a:t>18-06-2017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B889344-90C4-4553-9B21-1B27C9B0F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924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E7A6-2B37-454E-BA38-86CF250336B5}" type="datetimeFigureOut">
              <a:rPr lang="en-IN" smtClean="0"/>
              <a:t>18-06-2017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9344-90C4-4553-9B21-1B27C9B0F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6250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E7A6-2B37-454E-BA38-86CF250336B5}" type="datetimeFigureOut">
              <a:rPr lang="en-IN" smtClean="0"/>
              <a:t>18-06-2017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9344-90C4-4553-9B21-1B27C9B0F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2920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E7A6-2B37-454E-BA38-86CF250336B5}" type="datetimeFigureOut">
              <a:rPr lang="en-IN" smtClean="0"/>
              <a:t>18-06-2017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9344-90C4-4553-9B21-1B27C9B0F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8793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E7A6-2B37-454E-BA38-86CF250336B5}" type="datetimeFigureOut">
              <a:rPr lang="en-IN" smtClean="0"/>
              <a:t>18-06-2017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9344-90C4-4553-9B21-1B27C9B0F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34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E7A6-2B37-454E-BA38-86CF250336B5}" type="datetimeFigureOut">
              <a:rPr lang="en-IN" smtClean="0"/>
              <a:t>18-06-2017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9344-90C4-4553-9B21-1B27C9B0F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673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E7A6-2B37-454E-BA38-86CF250336B5}" type="datetimeFigureOut">
              <a:rPr lang="en-IN" smtClean="0"/>
              <a:t>18-06-2017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9344-90C4-4553-9B21-1B27C9B0F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2262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E7A6-2B37-454E-BA38-86CF250336B5}" type="datetimeFigureOut">
              <a:rPr lang="en-IN" smtClean="0"/>
              <a:t>18-06-2017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9344-90C4-4553-9B21-1B27C9B0F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0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D7EE7A6-2B37-454E-BA38-86CF250336B5}" type="datetimeFigureOut">
              <a:rPr lang="en-IN" smtClean="0"/>
              <a:t>18-06-2017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B889344-90C4-4553-9B21-1B27C9B0F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137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  <p:sldLayoutId id="2147483989" r:id="rId12"/>
    <p:sldLayoutId id="2147483990" r:id="rId13"/>
    <p:sldLayoutId id="2147483991" r:id="rId14"/>
    <p:sldLayoutId id="2147483992" r:id="rId15"/>
    <p:sldLayoutId id="2147483993" r:id="rId16"/>
    <p:sldLayoutId id="21474839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8797" y="1676209"/>
            <a:ext cx="10515600" cy="2827864"/>
          </a:xfrm>
        </p:spPr>
        <p:txBody>
          <a:bodyPr>
            <a:normAutofit/>
          </a:bodyPr>
          <a:lstStyle/>
          <a:p>
            <a:pPr algn="ctr"/>
            <a:r>
              <a:rPr lang="en-IN" dirty="0" smtClean="0"/>
              <a:t>       SUMMER INTERNSHIP PROJECT</a:t>
            </a:r>
            <a:br>
              <a:rPr lang="en-IN" dirty="0" smtClean="0"/>
            </a:br>
            <a:r>
              <a:rPr lang="en-IN" sz="4400" dirty="0" smtClean="0"/>
              <a:t>ACTIGRAPHY VISUALISATION TO ANALYSE CHILD OBESITY IN QATAR</a:t>
            </a:r>
            <a:endParaRPr lang="en-IN" sz="44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2047164" y="3957851"/>
            <a:ext cx="9306635" cy="2219112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endParaRPr lang="en-IN" dirty="0" smtClean="0"/>
          </a:p>
          <a:p>
            <a:pPr marL="0" indent="0" algn="r">
              <a:buNone/>
            </a:pPr>
            <a:r>
              <a:rPr lang="en-IN" dirty="0" smtClean="0"/>
              <a:t>By: </a:t>
            </a:r>
            <a:r>
              <a:rPr lang="en-IN" dirty="0" err="1" smtClean="0"/>
              <a:t>Richa</a:t>
            </a:r>
            <a:r>
              <a:rPr lang="en-IN" dirty="0" smtClean="0"/>
              <a:t> and </a:t>
            </a:r>
            <a:r>
              <a:rPr lang="en-IN" dirty="0" err="1" smtClean="0"/>
              <a:t>Kaushiki</a:t>
            </a:r>
            <a:endParaRPr lang="en-IN" dirty="0" smtClean="0"/>
          </a:p>
          <a:p>
            <a:pPr marL="0" indent="0" algn="r">
              <a:buNone/>
            </a:pPr>
            <a:r>
              <a:rPr lang="en-US" dirty="0" smtClean="0"/>
              <a:t>Mentors: </a:t>
            </a:r>
            <a:r>
              <a:rPr lang="en-US" dirty="0" err="1" smtClean="0"/>
              <a:t>Meghana</a:t>
            </a:r>
            <a:r>
              <a:rPr lang="en-US" dirty="0" smtClean="0"/>
              <a:t> and Michael</a:t>
            </a:r>
          </a:p>
          <a:p>
            <a:pPr marL="0" indent="0" algn="r">
              <a:buNone/>
            </a:pPr>
            <a:r>
              <a:rPr lang="en-US" dirty="0" smtClean="0"/>
              <a:t>18</a:t>
            </a:r>
            <a:r>
              <a:rPr lang="en-US" baseline="30000" dirty="0" smtClean="0"/>
              <a:t>th</a:t>
            </a:r>
            <a:r>
              <a:rPr lang="en-US" dirty="0" smtClean="0"/>
              <a:t> June,2017</a:t>
            </a:r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841" y="76166"/>
            <a:ext cx="4099159" cy="140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225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2224" y="136478"/>
            <a:ext cx="10515600" cy="1269241"/>
          </a:xfrm>
        </p:spPr>
        <p:txBody>
          <a:bodyPr>
            <a:normAutofit/>
          </a:bodyPr>
          <a:lstStyle/>
          <a:p>
            <a:pPr algn="ctr"/>
            <a:r>
              <a:rPr lang="en-IN" sz="4800" dirty="0" smtClean="0"/>
              <a:t>Introduction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2223" y="1201002"/>
            <a:ext cx="10666863" cy="5112438"/>
          </a:xfrm>
        </p:spPr>
        <p:txBody>
          <a:bodyPr>
            <a:noAutofit/>
          </a:bodyPr>
          <a:lstStyle/>
          <a:p>
            <a:r>
              <a:rPr lang="en-IN" sz="2800" dirty="0" smtClean="0"/>
              <a:t>Obesity increases </a:t>
            </a:r>
            <a:r>
              <a:rPr lang="en-IN" sz="2800" dirty="0"/>
              <a:t>the risk of </a:t>
            </a:r>
            <a:r>
              <a:rPr lang="en-IN" sz="2800" dirty="0" smtClean="0"/>
              <a:t>diseases and reduces </a:t>
            </a:r>
            <a:r>
              <a:rPr lang="en-IN" sz="2800" dirty="0"/>
              <a:t>mental </a:t>
            </a:r>
            <a:r>
              <a:rPr lang="en-IN" sz="2800" dirty="0" smtClean="0"/>
              <a:t>well-being.</a:t>
            </a:r>
          </a:p>
          <a:p>
            <a:r>
              <a:rPr lang="en-IN" sz="2800" dirty="0" smtClean="0"/>
              <a:t>Child obesity is </a:t>
            </a:r>
            <a:r>
              <a:rPr lang="en-IN" sz="2800" dirty="0"/>
              <a:t>a highly complex </a:t>
            </a:r>
            <a:r>
              <a:rPr lang="en-IN" sz="2800" dirty="0" smtClean="0"/>
              <a:t>condition </a:t>
            </a:r>
            <a:r>
              <a:rPr lang="en-IN" sz="2800" dirty="0"/>
              <a:t>where genetics, environment, education, socio-economic status, </a:t>
            </a:r>
            <a:r>
              <a:rPr lang="en-IN" sz="2800" dirty="0" smtClean="0"/>
              <a:t>climate </a:t>
            </a:r>
            <a:r>
              <a:rPr lang="en-IN" sz="2800" dirty="0"/>
              <a:t>and many other factors play </a:t>
            </a:r>
            <a:r>
              <a:rPr lang="en-IN" sz="2800" dirty="0" smtClean="0"/>
              <a:t>a major role.</a:t>
            </a:r>
          </a:p>
          <a:p>
            <a:r>
              <a:rPr lang="en-IN" sz="2800" dirty="0"/>
              <a:t>Information </a:t>
            </a:r>
            <a:r>
              <a:rPr lang="en-IN" sz="2800" dirty="0" smtClean="0"/>
              <a:t>about lifestyle, activity levels and sleep </a:t>
            </a:r>
            <a:r>
              <a:rPr lang="en-IN" sz="2800" dirty="0"/>
              <a:t>can </a:t>
            </a:r>
            <a:r>
              <a:rPr lang="en-IN" sz="2800" dirty="0" smtClean="0"/>
              <a:t>help </a:t>
            </a:r>
            <a:r>
              <a:rPr lang="en-IN" sz="2800" dirty="0"/>
              <a:t>patients and </a:t>
            </a:r>
            <a:r>
              <a:rPr lang="en-IN" sz="2800" dirty="0" smtClean="0"/>
              <a:t>doctors </a:t>
            </a:r>
            <a:r>
              <a:rPr lang="en-IN" sz="2800" dirty="0"/>
              <a:t>in decision making.</a:t>
            </a:r>
            <a:endParaRPr lang="en-IN" sz="2800" dirty="0" smtClean="0"/>
          </a:p>
          <a:p>
            <a:r>
              <a:rPr lang="en-IN" sz="2800" dirty="0" smtClean="0"/>
              <a:t>Wearable devices are becoming increasingly popular for monitoring physical activity and sleep in clinical domains.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029278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73288" y="0"/>
            <a:ext cx="10018712" cy="1752600"/>
          </a:xfrm>
        </p:spPr>
        <p:txBody>
          <a:bodyPr/>
          <a:lstStyle/>
          <a:p>
            <a:pPr algn="ctr"/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360QS TOOLKIT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796971" y="1808044"/>
            <a:ext cx="5490949" cy="5892475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360QS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toolkit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was tested within a research project for childhood obesity in Qatar called ”Adaptive Cognitive Behavioral Approach to Addressing Overweight and Obesity among Qatari Youth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Quantified technologies integrates the individual’s social media, mobile, health and wearable data. </a:t>
            </a: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920" y="1174560"/>
            <a:ext cx="5800387" cy="494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494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0424" y="0"/>
            <a:ext cx="10018713" cy="1752599"/>
          </a:xfrm>
        </p:spPr>
        <p:txBody>
          <a:bodyPr/>
          <a:lstStyle/>
          <a:p>
            <a:pPr algn="ctr"/>
            <a:r>
              <a:rPr lang="en-IN" dirty="0" smtClean="0"/>
              <a:t>Data Handling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651" y="876299"/>
            <a:ext cx="10206486" cy="3839570"/>
          </a:xfrm>
        </p:spPr>
        <p:txBody>
          <a:bodyPr>
            <a:normAutofit/>
          </a:bodyPr>
          <a:lstStyle/>
          <a:p>
            <a:r>
              <a:rPr lang="en-IN" dirty="0" smtClean="0"/>
              <a:t>For ActiGraph devices, data has to be downloaded manually via proprietary software</a:t>
            </a:r>
          </a:p>
          <a:p>
            <a:r>
              <a:rPr lang="en-IN" dirty="0" smtClean="0"/>
              <a:t> The files generated contains minute level data and are stored into the database.</a:t>
            </a:r>
          </a:p>
          <a:p>
            <a:r>
              <a:rPr lang="en-IN" dirty="0"/>
              <a:t>Physical activity </a:t>
            </a:r>
            <a:r>
              <a:rPr lang="en-IN" dirty="0" smtClean="0"/>
              <a:t>data is used to</a:t>
            </a:r>
            <a:r>
              <a:rPr lang="en-IN" dirty="0"/>
              <a:t> is </a:t>
            </a:r>
            <a:r>
              <a:rPr lang="en-IN" dirty="0" smtClean="0"/>
              <a:t>used to </a:t>
            </a:r>
            <a:r>
              <a:rPr lang="en-IN" dirty="0"/>
              <a:t>run human activity recognition </a:t>
            </a:r>
            <a:r>
              <a:rPr lang="en-IN" dirty="0" smtClean="0"/>
              <a:t>algorithm and  generate activity </a:t>
            </a:r>
            <a:r>
              <a:rPr lang="en-IN" dirty="0"/>
              <a:t>levels </a:t>
            </a:r>
            <a:r>
              <a:rPr lang="en-IN" dirty="0" smtClean="0"/>
              <a:t>(light/ moderate/ vigorous </a:t>
            </a:r>
            <a:r>
              <a:rPr lang="en-IN" dirty="0"/>
              <a:t>activity</a:t>
            </a:r>
            <a:r>
              <a:rPr lang="en-IN" dirty="0" smtClean="0"/>
              <a:t>).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424" y="4286416"/>
            <a:ext cx="10097695" cy="1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854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73288" y="685800"/>
            <a:ext cx="10018712" cy="1752600"/>
          </a:xfrm>
        </p:spPr>
        <p:txBody>
          <a:bodyPr/>
          <a:lstStyle/>
          <a:p>
            <a:r>
              <a:rPr lang="en-IN" dirty="0" smtClean="0"/>
              <a:t>Dashboard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73288" y="2667000"/>
            <a:ext cx="10018712" cy="3124200"/>
          </a:xfrm>
        </p:spPr>
        <p:txBody>
          <a:bodyPr>
            <a:normAutofit fontScale="25000" lnSpcReduction="20000"/>
          </a:bodyPr>
          <a:lstStyle/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1200" dirty="0">
                <a:latin typeface="Arial" panose="020B0604020202020204" pitchFamily="34" charset="0"/>
                <a:cs typeface="Arial" panose="020B0604020202020204" pitchFamily="34" charset="0"/>
              </a:rPr>
              <a:t>HTML,NVD3,D3 and </a:t>
            </a:r>
            <a:r>
              <a:rPr lang="en-IN" sz="11200" dirty="0" smtClean="0">
                <a:latin typeface="Arial" panose="020B0604020202020204" pitchFamily="34" charset="0"/>
                <a:cs typeface="Arial" panose="020B0604020202020204" pitchFamily="34" charset="0"/>
              </a:rPr>
              <a:t>JavaScript is used </a:t>
            </a:r>
            <a:r>
              <a:rPr lang="en-IN" sz="11200" dirty="0">
                <a:latin typeface="Arial" panose="020B0604020202020204" pitchFamily="34" charset="0"/>
                <a:cs typeface="Arial" panose="020B0604020202020204" pitchFamily="34" charset="0"/>
              </a:rPr>
              <a:t>for the </a:t>
            </a:r>
            <a:r>
              <a:rPr lang="en-IN" sz="11200" dirty="0" smtClean="0">
                <a:latin typeface="Arial" panose="020B0604020202020204" pitchFamily="34" charset="0"/>
                <a:cs typeface="Arial" panose="020B0604020202020204" pitchFamily="34" charset="0"/>
              </a:rPr>
              <a:t>frontend.</a:t>
            </a:r>
            <a:endParaRPr lang="en-IN" sz="1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1200" dirty="0" smtClean="0">
                <a:latin typeface="Arial" panose="020B0604020202020204" pitchFamily="34" charset="0"/>
                <a:cs typeface="Arial" panose="020B0604020202020204" pitchFamily="34" charset="0"/>
              </a:rPr>
              <a:t>Focuses on visualisation of biometrics and physical activity data for groups and individuals.</a:t>
            </a:r>
          </a:p>
          <a:p>
            <a:r>
              <a:rPr lang="en-IN" sz="11200" dirty="0" smtClean="0">
                <a:latin typeface="Arial" panose="020B0604020202020204" pitchFamily="34" charset="0"/>
                <a:cs typeface="Arial" panose="020B0604020202020204" pitchFamily="34" charset="0"/>
              </a:rPr>
              <a:t>Compares data across time and among reference individuals.</a:t>
            </a:r>
          </a:p>
          <a:p>
            <a:r>
              <a:rPr lang="en-IN" sz="11200" dirty="0" smtClean="0">
                <a:latin typeface="Arial" panose="020B0604020202020204" pitchFamily="34" charset="0"/>
                <a:cs typeface="Arial" panose="020B0604020202020204" pitchFamily="34" charset="0"/>
              </a:rPr>
              <a:t>Compares BMI and physical activity during the weekdays and weekends and for a week on the basis of the selected option from the dropdown menus.</a:t>
            </a:r>
          </a:p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813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835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732" y="2033516"/>
            <a:ext cx="10145893" cy="3088361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173288" y="2667000"/>
            <a:ext cx="10018712" cy="3124200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078173" y="764275"/>
            <a:ext cx="109290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/>
              <a:t>The user can use a slider to filter out days </a:t>
            </a:r>
            <a:r>
              <a:rPr lang="en-IN" sz="2800" dirty="0" smtClean="0"/>
              <a:t>with more </a:t>
            </a:r>
            <a:r>
              <a:rPr lang="en-IN" sz="2800" dirty="0"/>
              <a:t>than the selected number of sedentary </a:t>
            </a:r>
            <a:r>
              <a:rPr lang="en-IN" sz="2800" dirty="0" smtClean="0"/>
              <a:t>hours by using JQuery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342765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1372</TotalTime>
  <Words>244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       SUMMER INTERNSHIP PROJECT ACTIGRAPHY VISUALISATION TO ANALYSE CHILD OBESITY IN QATAR</vt:lpstr>
      <vt:lpstr>Introduction</vt:lpstr>
      <vt:lpstr> 360QS TOOLKIT</vt:lpstr>
      <vt:lpstr>Data Handling</vt:lpstr>
      <vt:lpstr>Dashboard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SLEEP TOOLS AND WEARABLES</dc:title>
  <dc:creator>Kaushiki Mishra</dc:creator>
  <cp:lastModifiedBy>Kaushiki Mishra</cp:lastModifiedBy>
  <cp:revision>31</cp:revision>
  <dcterms:created xsi:type="dcterms:W3CDTF">2017-06-15T05:52:21Z</dcterms:created>
  <dcterms:modified xsi:type="dcterms:W3CDTF">2017-06-18T05:41:06Z</dcterms:modified>
</cp:coreProperties>
</file>