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FpJQ2K4SBpSJo7njlO/3uKRIa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2D7A14-92F1-4BF2-B49D-3F7F5D8CB094}">
  <a:tblStyle styleId="{CE2D7A14-92F1-4BF2-B49D-3F7F5D8CB0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99C9298-34A2-4D34-90ED-396637AEFA4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06C1D2CD-4D0C-44E0-A832-BFC77CAC9600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customschemas.google.com/relationships/presentationmetadata" Target="meta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0C0C0C"/>
                </a:solidFill>
              </a:rPr>
              <a:t>Entire Apartments :  </a:t>
            </a:r>
            <a:r>
              <a:rPr lang="en-US" sz="1600">
                <a:solidFill>
                  <a:srgbClr val="0C0C0C"/>
                </a:solidFill>
              </a:rPr>
              <a:t>The longer the duration of minimum stay at an entire apartment listing, the greater was the price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rgbClr val="0C0C0C"/>
                </a:solidFill>
              </a:rPr>
              <a:t>Private Rooms </a:t>
            </a:r>
            <a:r>
              <a:rPr lang="en-US" sz="1600">
                <a:solidFill>
                  <a:srgbClr val="0C0C0C"/>
                </a:solidFill>
              </a:rPr>
              <a:t>: This trend does not seem to clearly reflect for Private rooms</a:t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</a:rPr>
              <a:t>Since the 4 out of top 5 neighborhoods for both kind of listings are similar (bit shuffled), we will use the overall top 5 neighbors for next few slides for simplicity!</a:t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0C0C0C"/>
                </a:solidFill>
              </a:rPr>
              <a:t>Neighborhoods which are either centrally located or have a high safety score seem to have a higher mean price!!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0C0C0C"/>
                </a:solidFill>
              </a:rPr>
              <a:t>There are few exceptions to it like Noord-Oost, Oud-Noord</a:t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7ea5e96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7ea5e9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Amsterdam has placed a lot of rules on Airbnbs to control the tourists such as limit on maximum guests, short terms rental durations, etc.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7ea5e96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e7ea5e96ff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7ea5e96ff_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7ea5e96f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Amsterdam has placed a lot of rules on Airbnbs to control the tourists such as limit on maximum guests, short terms rental durations, etc.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7ea5e96ff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7ea5e96f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7ea5e96ff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7ea5e96f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Amsterdam has placed a lot of rules on Airbnbs to control the tourists such as limit on maximum guests, short terms rental durations, etc.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7ea5e96ff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7ea5e96f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7ea5e96ff_7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7ea5e96ff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ea5e96ff_7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ea5e96ff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7ea5e96ff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7ea5e96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Amsterdam has placed a lot of rules on Airbnbs to control the tourists such as limit on maximum guests, short terms rental durations, etc.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7ea5e96ff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7ea5e96f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7ea5e96ff_6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7ea5e96ff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Amsterdam has placed a lot of rules on Airbnbs to control the tourists such as limit on maximum guests, short terms rental durations, etc.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7ea5e96ff_6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7ea5e96ff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7ea5e96f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e7ea5e96ff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7ea5e96f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ge7ea5e96ff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900">
                <a:highlight>
                  <a:srgbClr val="FFFFFF"/>
                </a:highlight>
              </a:rPr>
              <a:t>last_review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900">
                <a:highlight>
                  <a:srgbClr val="FFFFFF"/>
                </a:highlight>
              </a:rPr>
              <a:t>reviews_per_month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900">
                <a:highlight>
                  <a:srgbClr val="FFFFFF"/>
                </a:highlight>
              </a:rPr>
              <a:t>calculated_host_listings_count</a:t>
            </a:r>
            <a:endParaRPr b="1" sz="9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number of reviews the listing has over the lifetime of the listing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900">
                <a:highlight>
                  <a:srgbClr val="FFFFFF"/>
                </a:highlight>
              </a:rPr>
              <a:t>availability_365</a:t>
            </a:r>
            <a:endParaRPr b="1" sz="9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</a:rPr>
              <a:t>Price dependency on room type logically makes sense as well! An entire apartment is bound to cost more than a Private room!</a:t>
            </a:r>
            <a:endParaRPr sz="16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C0C0C"/>
                </a:solidFill>
              </a:rPr>
              <a:t>Hence, to further explore the price dynamics among the listings, we will split the data into Entire Home/apartments vs. Others </a:t>
            </a:r>
            <a:endParaRPr b="1" sz="1600"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0C0C"/>
                </a:solidFill>
              </a:rPr>
              <a:t>Listing availability 365 days in the future does not seem to have any impact on the price for both – Entire apartments and Private rooms</a:t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Title Card">
  <p:cSld name="White Title Card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490384" y="47923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  <a:defRPr>
                <a:solidFill>
                  <a:srgbClr val="C1590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2" type="body"/>
          </p:nvPr>
        </p:nvSpPr>
        <p:spPr>
          <a:xfrm>
            <a:off x="490384" y="57067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  <a:defRPr>
                <a:solidFill>
                  <a:srgbClr val="C1590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3" type="body"/>
          </p:nvPr>
        </p:nvSpPr>
        <p:spPr>
          <a:xfrm>
            <a:off x="490384" y="2468464"/>
            <a:ext cx="7886700" cy="171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4800"/>
              <a:buNone/>
              <a:defRPr b="1" i="0" sz="4800" cap="none">
                <a:solidFill>
                  <a:srgbClr val="C15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4" type="body"/>
          </p:nvPr>
        </p:nvSpPr>
        <p:spPr>
          <a:xfrm>
            <a:off x="490384" y="597695"/>
            <a:ext cx="449839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15900"/>
              </a:buClr>
              <a:buSzPts val="1600"/>
              <a:buNone/>
              <a:defRPr b="1" sz="1600">
                <a:solidFill>
                  <a:srgbClr val="C159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5813" y="297581"/>
            <a:ext cx="27368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5"/>
          <p:cNvCxnSpPr/>
          <p:nvPr/>
        </p:nvCxnSpPr>
        <p:spPr>
          <a:xfrm>
            <a:off x="628650" y="4373465"/>
            <a:ext cx="5619750" cy="0"/>
          </a:xfrm>
          <a:prstGeom prst="straightConnector1">
            <a:avLst/>
          </a:prstGeom>
          <a:noFill/>
          <a:ln cap="flat" cmpd="sng" w="19050">
            <a:solidFill>
              <a:srgbClr val="C159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7"/>
          <p:cNvSpPr txBox="1"/>
          <p:nvPr>
            <p:ph idx="2" type="body"/>
          </p:nvPr>
        </p:nvSpPr>
        <p:spPr>
          <a:xfrm>
            <a:off x="5183188" y="979715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7"/>
          <p:cNvSpPr txBox="1"/>
          <p:nvPr>
            <p:ph idx="3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8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8"/>
          <p:cNvSpPr/>
          <p:nvPr>
            <p:ph idx="2" type="pic"/>
          </p:nvPr>
        </p:nvSpPr>
        <p:spPr>
          <a:xfrm>
            <a:off x="5183188" y="609600"/>
            <a:ext cx="7008812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8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8"/>
          <p:cNvSpPr txBox="1"/>
          <p:nvPr>
            <p:ph idx="3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">
  <p:cSld name="Simp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838200" y="2371726"/>
            <a:ext cx="10439400" cy="4059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type="title"/>
          </p:nvPr>
        </p:nvSpPr>
        <p:spPr>
          <a:xfrm>
            <a:off x="831850" y="3250096"/>
            <a:ext cx="10515600" cy="1312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sz="2400">
                <a:solidFill>
                  <a:srgbClr val="333F4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2000"/>
              <a:buNone/>
              <a:defRPr sz="2000">
                <a:solidFill>
                  <a:srgbClr val="D299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800"/>
              <a:buNone/>
              <a:defRPr sz="1800">
                <a:solidFill>
                  <a:srgbClr val="D299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29988"/>
              </a:buClr>
              <a:buSzPts val="1600"/>
              <a:buNone/>
              <a:defRPr sz="1600">
                <a:solidFill>
                  <a:srgbClr val="D29988"/>
                </a:solidFill>
              </a:defRPr>
            </a:lvl9pPr>
          </a:lstStyle>
          <a:p/>
        </p:txBody>
      </p:sp>
      <p:sp>
        <p:nvSpPr>
          <p:cNvPr id="79" name="Google Shape;79;p30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type="ctrTitle"/>
          </p:nvPr>
        </p:nvSpPr>
        <p:spPr>
          <a:xfrm>
            <a:off x="634448" y="2355574"/>
            <a:ext cx="10923104" cy="124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2" type="subTitle"/>
          </p:nvPr>
        </p:nvSpPr>
        <p:spPr>
          <a:xfrm>
            <a:off x="634448" y="3602038"/>
            <a:ext cx="1092310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sz="24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>
            <a:off x="838200" y="2371726"/>
            <a:ext cx="10515600" cy="408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/>
          <p:nvPr>
            <p:ph idx="2" type="pic"/>
          </p:nvPr>
        </p:nvSpPr>
        <p:spPr>
          <a:xfrm>
            <a:off x="5183188" y="609600"/>
            <a:ext cx="7008812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9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3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" type="body"/>
          </p:nvPr>
        </p:nvSpPr>
        <p:spPr>
          <a:xfrm>
            <a:off x="838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2" type="body"/>
          </p:nvPr>
        </p:nvSpPr>
        <p:spPr>
          <a:xfrm>
            <a:off x="6172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3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Title Card">
  <p:cSld name="Orange Title Card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490384" y="47923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2" type="body"/>
          </p:nvPr>
        </p:nvSpPr>
        <p:spPr>
          <a:xfrm>
            <a:off x="490384" y="5706736"/>
            <a:ext cx="7886700" cy="825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3" type="body"/>
          </p:nvPr>
        </p:nvSpPr>
        <p:spPr>
          <a:xfrm>
            <a:off x="490384" y="2468464"/>
            <a:ext cx="7886700" cy="171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i="0" sz="48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4" type="body"/>
          </p:nvPr>
        </p:nvSpPr>
        <p:spPr>
          <a:xfrm>
            <a:off x="490384" y="597695"/>
            <a:ext cx="449839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" name="Google Shape;23;p38"/>
          <p:cNvCxnSpPr/>
          <p:nvPr/>
        </p:nvCxnSpPr>
        <p:spPr>
          <a:xfrm>
            <a:off x="628650" y="4373465"/>
            <a:ext cx="561975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>
            <p:ph type="title"/>
          </p:nvPr>
        </p:nvSpPr>
        <p:spPr>
          <a:xfrm>
            <a:off x="839788" y="9224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1"/>
          <p:cNvSpPr txBox="1"/>
          <p:nvPr>
            <p:ph idx="1" type="body"/>
          </p:nvPr>
        </p:nvSpPr>
        <p:spPr>
          <a:xfrm>
            <a:off x="839788" y="2248036"/>
            <a:ext cx="5157787" cy="81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41"/>
          <p:cNvSpPr txBox="1"/>
          <p:nvPr>
            <p:ph idx="2" type="body"/>
          </p:nvPr>
        </p:nvSpPr>
        <p:spPr>
          <a:xfrm>
            <a:off x="839788" y="3062424"/>
            <a:ext cx="5157787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3" type="body"/>
          </p:nvPr>
        </p:nvSpPr>
        <p:spPr>
          <a:xfrm>
            <a:off x="6172200" y="2248036"/>
            <a:ext cx="5183188" cy="814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p41"/>
          <p:cNvSpPr txBox="1"/>
          <p:nvPr>
            <p:ph idx="4" type="body"/>
          </p:nvPr>
        </p:nvSpPr>
        <p:spPr>
          <a:xfrm>
            <a:off x="6172200" y="3062424"/>
            <a:ext cx="5183188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5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/>
          <p:nvPr>
            <p:ph type="title"/>
          </p:nvPr>
        </p:nvSpPr>
        <p:spPr>
          <a:xfrm>
            <a:off x="839788" y="979715"/>
            <a:ext cx="3932237" cy="1485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" type="body"/>
          </p:nvPr>
        </p:nvSpPr>
        <p:spPr>
          <a:xfrm>
            <a:off x="5183188" y="979715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3" name="Google Shape;113;p42"/>
          <p:cNvSpPr txBox="1"/>
          <p:nvPr>
            <p:ph idx="2" type="body"/>
          </p:nvPr>
        </p:nvSpPr>
        <p:spPr>
          <a:xfrm>
            <a:off x="839788" y="2464905"/>
            <a:ext cx="3932237" cy="392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42"/>
          <p:cNvSpPr txBox="1"/>
          <p:nvPr>
            <p:ph idx="3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">
  <p:cSld name="Simp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" type="body"/>
          </p:nvPr>
        </p:nvSpPr>
        <p:spPr>
          <a:xfrm>
            <a:off x="838200" y="2371726"/>
            <a:ext cx="10439400" cy="4059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838200" y="2371726"/>
            <a:ext cx="10515600" cy="408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3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2" type="body"/>
          </p:nvPr>
        </p:nvSpPr>
        <p:spPr>
          <a:xfrm>
            <a:off x="838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3" type="body"/>
          </p:nvPr>
        </p:nvSpPr>
        <p:spPr>
          <a:xfrm>
            <a:off x="6172200" y="2371725"/>
            <a:ext cx="5181600" cy="4037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type="title"/>
          </p:nvPr>
        </p:nvSpPr>
        <p:spPr>
          <a:xfrm>
            <a:off x="839788" y="9224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2" type="body"/>
          </p:nvPr>
        </p:nvSpPr>
        <p:spPr>
          <a:xfrm>
            <a:off x="839788" y="2248036"/>
            <a:ext cx="5157787" cy="814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4"/>
          <p:cNvSpPr txBox="1"/>
          <p:nvPr>
            <p:ph idx="3" type="body"/>
          </p:nvPr>
        </p:nvSpPr>
        <p:spPr>
          <a:xfrm>
            <a:off x="839788" y="3062424"/>
            <a:ext cx="5157787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4" type="body"/>
          </p:nvPr>
        </p:nvSpPr>
        <p:spPr>
          <a:xfrm>
            <a:off x="6172200" y="2248036"/>
            <a:ext cx="5183188" cy="8143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54"/>
          <p:cNvSpPr txBox="1"/>
          <p:nvPr>
            <p:ph idx="5" type="body"/>
          </p:nvPr>
        </p:nvSpPr>
        <p:spPr>
          <a:xfrm>
            <a:off x="6172200" y="3062424"/>
            <a:ext cx="5183188" cy="3329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/>
          <p:nvPr>
            <p:ph idx="1" type="body"/>
          </p:nvPr>
        </p:nvSpPr>
        <p:spPr>
          <a:xfrm>
            <a:off x="6113761" y="0"/>
            <a:ext cx="5920575" cy="60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159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145813" y="297581"/>
            <a:ext cx="27368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/>
          <p:nvPr>
            <p:ph type="title"/>
          </p:nvPr>
        </p:nvSpPr>
        <p:spPr>
          <a:xfrm>
            <a:off x="495300" y="2468465"/>
            <a:ext cx="7886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458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" type="body"/>
          </p:nvPr>
        </p:nvSpPr>
        <p:spPr>
          <a:xfrm>
            <a:off x="495300" y="4792336"/>
            <a:ext cx="7886700" cy="6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0" type="dt"/>
          </p:nvPr>
        </p:nvSpPr>
        <p:spPr>
          <a:xfrm>
            <a:off x="490384" y="59769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1" type="ftr"/>
          </p:nvPr>
        </p:nvSpPr>
        <p:spPr>
          <a:xfrm>
            <a:off x="490384" y="5617914"/>
            <a:ext cx="5348134" cy="869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F48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6"/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1349" y="134748"/>
            <a:ext cx="273685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8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idx="1" type="body"/>
          </p:nvPr>
        </p:nvSpPr>
        <p:spPr>
          <a:xfrm>
            <a:off x="838200" y="2506662"/>
            <a:ext cx="10515600" cy="3946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33F48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33F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8"/>
          <p:cNvSpPr/>
          <p:nvPr/>
        </p:nvSpPr>
        <p:spPr>
          <a:xfrm>
            <a:off x="0" y="0"/>
            <a:ext cx="12192000" cy="6123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1349" y="134748"/>
            <a:ext cx="273685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idx="2" type="body"/>
          </p:nvPr>
        </p:nvSpPr>
        <p:spPr>
          <a:xfrm>
            <a:off x="490375" y="5141807"/>
            <a:ext cx="78867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</a:pPr>
            <a:r>
              <a:rPr b="1" lang="en-US"/>
              <a:t>Avery Shepherd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</a:pPr>
            <a:r>
              <a:rPr b="1" lang="en-US"/>
              <a:t>Jacob Pammer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</a:pPr>
            <a:r>
              <a:rPr b="1" lang="en-US"/>
              <a:t>Kaushik Kumaran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</a:pPr>
            <a:r>
              <a:rPr b="1" lang="en-US"/>
              <a:t>Surya Pamireddygari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400"/>
              <a:buNone/>
            </a:pPr>
            <a:r>
              <a:rPr b="1" lang="en-US"/>
              <a:t>Vishu Agarwal</a:t>
            </a:r>
            <a:endParaRPr b="1"/>
          </a:p>
        </p:txBody>
      </p:sp>
      <p:sp>
        <p:nvSpPr>
          <p:cNvPr id="120" name="Google Shape;120;p1"/>
          <p:cNvSpPr txBox="1"/>
          <p:nvPr>
            <p:ph idx="3" type="body"/>
          </p:nvPr>
        </p:nvSpPr>
        <p:spPr>
          <a:xfrm>
            <a:off x="490384" y="2468464"/>
            <a:ext cx="7886700" cy="171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4800"/>
              <a:buNone/>
            </a:pPr>
            <a:r>
              <a:rPr lang="en-US"/>
              <a:t>Amsterdam Airbnb</a:t>
            </a:r>
            <a:endParaRPr/>
          </a:p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4800"/>
              <a:buNone/>
            </a:pPr>
            <a:r>
              <a:rPr lang="en-US"/>
              <a:t>Insights and Visualizations </a:t>
            </a:r>
            <a:endParaRPr/>
          </a:p>
        </p:txBody>
      </p:sp>
      <p:sp>
        <p:nvSpPr>
          <p:cNvPr id="121" name="Google Shape;121;p1"/>
          <p:cNvSpPr txBox="1"/>
          <p:nvPr>
            <p:ph idx="4" type="body"/>
          </p:nvPr>
        </p:nvSpPr>
        <p:spPr>
          <a:xfrm>
            <a:off x="490384" y="597695"/>
            <a:ext cx="449839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15900"/>
              </a:buClr>
              <a:buSzPts val="1600"/>
              <a:buNone/>
            </a:pPr>
            <a:r>
              <a:rPr lang="en-US"/>
              <a:t>August 9, 2021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5981225" y="3275112"/>
            <a:ext cx="229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24834" y="4434061"/>
            <a:ext cx="2295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490375" y="4539273"/>
            <a:ext cx="78867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rPr>
              <a:t>With the ongoing feud between the Amsterdam government and Airbnb, how can hosts make sure to get the best out of their listing?</a:t>
            </a:r>
            <a:endParaRPr>
              <a:solidFill>
                <a:srgbClr val="BF57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BF57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For entire apartments, minimum nights at a listing seem to have a positive association with price</a:t>
            </a:r>
            <a:endParaRPr b="1" sz="3200"/>
          </a:p>
        </p:txBody>
      </p:sp>
      <p:pic>
        <p:nvPicPr>
          <p:cNvPr descr="Chart, scatter chart&#10;&#10;Description automatically generated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019" y="2025522"/>
            <a:ext cx="6537959" cy="433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Prices are affected by neighborhood, </a:t>
            </a:r>
            <a:r>
              <a:rPr b="1" lang="en-US" sz="3200"/>
              <a:t>across</a:t>
            </a:r>
            <a:r>
              <a:rPr b="1" lang="en-US" sz="3200"/>
              <a:t> homes and rooms</a:t>
            </a:r>
            <a:endParaRPr b="1" sz="3200"/>
          </a:p>
        </p:txBody>
      </p:sp>
      <p:sp>
        <p:nvSpPr>
          <p:cNvPr id="186" name="Google Shape;186;p11"/>
          <p:cNvSpPr/>
          <p:nvPr/>
        </p:nvSpPr>
        <p:spPr>
          <a:xfrm>
            <a:off x="2458088" y="2063464"/>
            <a:ext cx="3179100" cy="519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 Price by Neighborhood for Entire Apt.</a:t>
            </a: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6487828" y="2063464"/>
            <a:ext cx="3179100" cy="5199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 Price by Neighborhood for Private Room</a:t>
            </a:r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450" y="2667539"/>
            <a:ext cx="3330399" cy="396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2174" y="2667539"/>
            <a:ext cx="3330399" cy="3969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Explaining</a:t>
            </a:r>
            <a:r>
              <a:rPr b="1" lang="en-US" sz="3200"/>
              <a:t> neighborhood price differentiation</a:t>
            </a:r>
            <a:r>
              <a:rPr b="1" lang="en-US" sz="3200"/>
              <a:t> with safety</a:t>
            </a:r>
            <a:endParaRPr b="1" sz="3200"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7011" l="0" r="0" t="0"/>
          <a:stretch/>
        </p:blipFill>
        <p:spPr>
          <a:xfrm>
            <a:off x="374650" y="2382922"/>
            <a:ext cx="5425814" cy="3829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iagram&#10;&#10;Description automatically generated" id="196" name="Google Shape;1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6831" y="2382922"/>
            <a:ext cx="5169253" cy="382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/>
          <p:nvPr/>
        </p:nvSpPr>
        <p:spPr>
          <a:xfrm>
            <a:off x="374650" y="2014834"/>
            <a:ext cx="5425814" cy="32273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Mean Price Heatmap by Neighborhood</a:t>
            </a:r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6026830" y="2014834"/>
            <a:ext cx="5169254" cy="32273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Safety Heatmap by Neighborhood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170600" y="921575"/>
            <a:ext cx="11822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2800"/>
              <a:t>Neighborhoods with higher safety score seem to have higher mean price</a:t>
            </a:r>
            <a:endParaRPr b="1" sz="2800"/>
          </a:p>
        </p:txBody>
      </p:sp>
      <p:grpSp>
        <p:nvGrpSpPr>
          <p:cNvPr id="204" name="Google Shape;204;p13"/>
          <p:cNvGrpSpPr/>
          <p:nvPr/>
        </p:nvGrpSpPr>
        <p:grpSpPr>
          <a:xfrm>
            <a:off x="2750496" y="1653363"/>
            <a:ext cx="6691015" cy="5119089"/>
            <a:chOff x="2741427" y="1839433"/>
            <a:chExt cx="6691015" cy="5119089"/>
          </a:xfrm>
        </p:grpSpPr>
        <p:pic>
          <p:nvPicPr>
            <p:cNvPr id="205" name="Google Shape;20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30279" y="1839433"/>
              <a:ext cx="6402163" cy="4859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diagram&#10;&#10;Description automatically generated" id="206" name="Google Shape;206;p13"/>
            <p:cNvPicPr preferRelativeResize="0"/>
            <p:nvPr/>
          </p:nvPicPr>
          <p:blipFill rotWithShape="1">
            <a:blip r:embed="rId4">
              <a:alphaModFix amt="20000"/>
            </a:blip>
            <a:srcRect b="0" l="0" r="0" t="0"/>
            <a:stretch/>
          </p:blipFill>
          <p:spPr>
            <a:xfrm>
              <a:off x="2741427" y="1921044"/>
              <a:ext cx="6100071" cy="50374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7ea5e96ff_0_0"/>
          <p:cNvSpPr txBox="1"/>
          <p:nvPr>
            <p:ph type="title"/>
          </p:nvPr>
        </p:nvSpPr>
        <p:spPr>
          <a:xfrm>
            <a:off x="831850" y="3250096"/>
            <a:ext cx="10515600" cy="13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Potential Illegal Listings</a:t>
            </a:r>
            <a:endParaRPr/>
          </a:p>
        </p:txBody>
      </p:sp>
      <p:sp>
        <p:nvSpPr>
          <p:cNvPr id="212" name="Google Shape;212;ge7ea5e96ff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renting out Private rooms, owners cannot rent out more than 40% of the total space (in sq. meters)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Potential illegal listings on Amsterdam Airbnb </a:t>
            </a:r>
            <a:endParaRPr b="1" sz="3200"/>
          </a:p>
        </p:txBody>
      </p:sp>
      <p:pic>
        <p:nvPicPr>
          <p:cNvPr id="218" name="Google Shape;2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00" y="1814964"/>
            <a:ext cx="7715097" cy="4319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7ea5e96ff_0_6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MODELING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7ea5e96ff_5_6"/>
          <p:cNvSpPr txBox="1"/>
          <p:nvPr>
            <p:ph type="title"/>
          </p:nvPr>
        </p:nvSpPr>
        <p:spPr>
          <a:xfrm>
            <a:off x="831850" y="3250096"/>
            <a:ext cx="10515600" cy="13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- nearest neighbors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7ea5e96ff_5_0"/>
          <p:cNvSpPr txBox="1"/>
          <p:nvPr>
            <p:ph idx="2" type="body"/>
          </p:nvPr>
        </p:nvSpPr>
        <p:spPr>
          <a:xfrm>
            <a:off x="6113761" y="0"/>
            <a:ext cx="5920500" cy="60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ge7ea5e96ff_5_0"/>
          <p:cNvGrpSpPr/>
          <p:nvPr/>
        </p:nvGrpSpPr>
        <p:grpSpPr>
          <a:xfrm>
            <a:off x="201043" y="2115870"/>
            <a:ext cx="6450023" cy="4155433"/>
            <a:chOff x="201050" y="2358950"/>
            <a:chExt cx="5977224" cy="3912101"/>
          </a:xfrm>
        </p:grpSpPr>
        <p:pic>
          <p:nvPicPr>
            <p:cNvPr id="235" name="Google Shape;235;ge7ea5e96ff_5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050" y="2358950"/>
              <a:ext cx="5977224" cy="39121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Google Shape;236;ge7ea5e96ff_5_0"/>
            <p:cNvCxnSpPr/>
            <p:nvPr/>
          </p:nvCxnSpPr>
          <p:spPr>
            <a:xfrm>
              <a:off x="2237350" y="2541350"/>
              <a:ext cx="5700" cy="3161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ge7ea5e96ff_5_0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Running a k-fold cross validation yields least Price RMSE of 50.1 at k = 35</a:t>
            </a:r>
            <a:endParaRPr b="1" sz="3200"/>
          </a:p>
        </p:txBody>
      </p:sp>
      <p:sp>
        <p:nvSpPr>
          <p:cNvPr id="238" name="Google Shape;238;ge7ea5e96ff_5_0"/>
          <p:cNvSpPr txBox="1"/>
          <p:nvPr/>
        </p:nvSpPr>
        <p:spPr>
          <a:xfrm>
            <a:off x="7125300" y="2234075"/>
            <a:ext cx="451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Predictors used for modeling 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Neighborhood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Room Type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Latitude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Longitude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7ea5e96ff_7_0"/>
          <p:cNvSpPr txBox="1"/>
          <p:nvPr>
            <p:ph type="title"/>
          </p:nvPr>
        </p:nvSpPr>
        <p:spPr>
          <a:xfrm>
            <a:off x="831850" y="3250096"/>
            <a:ext cx="10515600" cy="13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Forests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7ea5e96ff_8_0"/>
          <p:cNvSpPr txBox="1"/>
          <p:nvPr>
            <p:ph idx="2" type="body"/>
          </p:nvPr>
        </p:nvSpPr>
        <p:spPr>
          <a:xfrm>
            <a:off x="6113761" y="0"/>
            <a:ext cx="5920500" cy="60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e7ea5e96ff_8_0"/>
          <p:cNvSpPr txBox="1"/>
          <p:nvPr>
            <p:ph type="title"/>
          </p:nvPr>
        </p:nvSpPr>
        <p:spPr>
          <a:xfrm>
            <a:off x="374650" y="707270"/>
            <a:ext cx="10515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Random Forest</a:t>
            </a:r>
            <a:r>
              <a:rPr b="1" lang="en-US" sz="3200"/>
              <a:t> yields a RMSE score of 52 for Entire Apt and 42 for Private Room</a:t>
            </a:r>
            <a:endParaRPr b="1" sz="3200"/>
          </a:p>
        </p:txBody>
      </p:sp>
      <p:sp>
        <p:nvSpPr>
          <p:cNvPr id="250" name="Google Shape;250;ge7ea5e96ff_8_0"/>
          <p:cNvSpPr txBox="1"/>
          <p:nvPr>
            <p:ph type="title"/>
          </p:nvPr>
        </p:nvSpPr>
        <p:spPr>
          <a:xfrm>
            <a:off x="1593850" y="1720250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Important Predictors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51" name="Google Shape;251;ge7ea5e96ff_8_0"/>
          <p:cNvSpPr txBox="1"/>
          <p:nvPr/>
        </p:nvSpPr>
        <p:spPr>
          <a:xfrm>
            <a:off x="1771500" y="2191250"/>
            <a:ext cx="2906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Longitude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Latitude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Number of reviews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availability_365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Minimum nights</a:t>
            </a:r>
            <a:endParaRPr/>
          </a:p>
        </p:txBody>
      </p:sp>
      <p:sp>
        <p:nvSpPr>
          <p:cNvPr id="252" name="Google Shape;252;ge7ea5e96ff_8_0"/>
          <p:cNvSpPr txBox="1"/>
          <p:nvPr>
            <p:ph type="title"/>
          </p:nvPr>
        </p:nvSpPr>
        <p:spPr>
          <a:xfrm>
            <a:off x="7188750" y="2523925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Key Model Features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53" name="Google Shape;253;ge7ea5e96ff_8_0"/>
          <p:cNvSpPr txBox="1"/>
          <p:nvPr/>
        </p:nvSpPr>
        <p:spPr>
          <a:xfrm>
            <a:off x="7366400" y="2994925"/>
            <a:ext cx="29064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Entire Home/Apt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Train RMSE -  50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Test RMSE - 52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Private Room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Train RMSE -  39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Test RMSE - 42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ge7ea5e96ff_8_0"/>
          <p:cNvSpPr txBox="1"/>
          <p:nvPr>
            <p:ph type="title"/>
          </p:nvPr>
        </p:nvSpPr>
        <p:spPr>
          <a:xfrm>
            <a:off x="1771500" y="4158150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Remarks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55" name="Google Shape;255;ge7ea5e96ff_8_0"/>
          <p:cNvSpPr txBox="1"/>
          <p:nvPr/>
        </p:nvSpPr>
        <p:spPr>
          <a:xfrm>
            <a:off x="1949150" y="4629150"/>
            <a:ext cx="29064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The prediction is better for private room type than entire apartment/house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The model is under estimating at higher prices and over estimating at lower prices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7ea5e96ff_7_4"/>
          <p:cNvSpPr txBox="1"/>
          <p:nvPr>
            <p:ph type="title"/>
          </p:nvPr>
        </p:nvSpPr>
        <p:spPr>
          <a:xfrm>
            <a:off x="838200" y="1046162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Predictors</a:t>
            </a:r>
            <a:endParaRPr/>
          </a:p>
        </p:txBody>
      </p:sp>
      <p:sp>
        <p:nvSpPr>
          <p:cNvPr id="261" name="Google Shape;261;ge7ea5e96ff_7_4"/>
          <p:cNvSpPr txBox="1"/>
          <p:nvPr>
            <p:ph idx="2" type="body"/>
          </p:nvPr>
        </p:nvSpPr>
        <p:spPr>
          <a:xfrm>
            <a:off x="6113761" y="0"/>
            <a:ext cx="5920500" cy="60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ge7ea5e96ff_7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75" y="1653150"/>
            <a:ext cx="48792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7ea5e96ff_7_16"/>
          <p:cNvSpPr txBox="1"/>
          <p:nvPr>
            <p:ph type="title"/>
          </p:nvPr>
        </p:nvSpPr>
        <p:spPr>
          <a:xfrm>
            <a:off x="744425" y="1046037"/>
            <a:ext cx="10515600" cy="13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Plot of Residual error Vs Prices </a:t>
            </a:r>
            <a:endParaRPr/>
          </a:p>
        </p:txBody>
      </p:sp>
      <p:sp>
        <p:nvSpPr>
          <p:cNvPr id="268" name="Google Shape;268;ge7ea5e96ff_7_16"/>
          <p:cNvSpPr txBox="1"/>
          <p:nvPr>
            <p:ph idx="2" type="body"/>
          </p:nvPr>
        </p:nvSpPr>
        <p:spPr>
          <a:xfrm>
            <a:off x="6113761" y="0"/>
            <a:ext cx="5920500" cy="60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ge7ea5e96ff_7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25" y="1768700"/>
            <a:ext cx="5837924" cy="45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7ea5e96ff_0_70"/>
          <p:cNvSpPr txBox="1"/>
          <p:nvPr>
            <p:ph type="title"/>
          </p:nvPr>
        </p:nvSpPr>
        <p:spPr>
          <a:xfrm>
            <a:off x="831850" y="3250096"/>
            <a:ext cx="10515600" cy="13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</a:t>
            </a:r>
            <a:r>
              <a:rPr lang="en-US"/>
              <a:t>ression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7ea5e96ff_6_0"/>
          <p:cNvSpPr txBox="1"/>
          <p:nvPr>
            <p:ph idx="2" type="body"/>
          </p:nvPr>
        </p:nvSpPr>
        <p:spPr>
          <a:xfrm>
            <a:off x="6113761" y="0"/>
            <a:ext cx="5920500" cy="60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e7ea5e96ff_6_0"/>
          <p:cNvSpPr txBox="1"/>
          <p:nvPr>
            <p:ph type="title"/>
          </p:nvPr>
        </p:nvSpPr>
        <p:spPr>
          <a:xfrm>
            <a:off x="374650" y="921570"/>
            <a:ext cx="10515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Linear Regression yields a RMSE score of 51.5</a:t>
            </a:r>
            <a:endParaRPr b="1" sz="3200"/>
          </a:p>
        </p:txBody>
      </p:sp>
      <p:sp>
        <p:nvSpPr>
          <p:cNvPr id="281" name="Google Shape;281;ge7ea5e96ff_6_0"/>
          <p:cNvSpPr txBox="1"/>
          <p:nvPr>
            <p:ph type="title"/>
          </p:nvPr>
        </p:nvSpPr>
        <p:spPr>
          <a:xfrm>
            <a:off x="1593850" y="1720250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Important Predictors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82" name="Google Shape;282;ge7ea5e96ff_6_0"/>
          <p:cNvSpPr txBox="1"/>
          <p:nvPr/>
        </p:nvSpPr>
        <p:spPr>
          <a:xfrm>
            <a:off x="1771500" y="2191250"/>
            <a:ext cx="2906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Room Type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Neighbourhood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Number of reviews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Minimum nights</a:t>
            </a:r>
            <a:endParaRPr/>
          </a:p>
        </p:txBody>
      </p:sp>
      <p:sp>
        <p:nvSpPr>
          <p:cNvPr id="283" name="Google Shape;283;ge7ea5e96ff_6_0"/>
          <p:cNvSpPr txBox="1"/>
          <p:nvPr>
            <p:ph type="title"/>
          </p:nvPr>
        </p:nvSpPr>
        <p:spPr>
          <a:xfrm>
            <a:off x="6599375" y="1720250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Key Model Features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84" name="Google Shape;284;ge7ea5e96ff_6_0"/>
          <p:cNvSpPr txBox="1"/>
          <p:nvPr/>
        </p:nvSpPr>
        <p:spPr>
          <a:xfrm>
            <a:off x="6777025" y="2191250"/>
            <a:ext cx="29064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Train RMSE -  51.51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Test RMSE - 51.53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Cross Validation RMSE - 51.53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ge7ea5e96ff_6_0"/>
          <p:cNvSpPr txBox="1"/>
          <p:nvPr>
            <p:ph type="title"/>
          </p:nvPr>
        </p:nvSpPr>
        <p:spPr>
          <a:xfrm>
            <a:off x="3989800" y="3970625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Remarks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86" name="Google Shape;286;ge7ea5e96ff_6_0"/>
          <p:cNvSpPr txBox="1"/>
          <p:nvPr/>
        </p:nvSpPr>
        <p:spPr>
          <a:xfrm>
            <a:off x="4167450" y="4441625"/>
            <a:ext cx="29064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Higher the minimum nights, lesser the price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The prices are very low for shared rooms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Neighbourhood centrum west has higher prices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7ea5e96ff_6_30"/>
          <p:cNvSpPr txBox="1"/>
          <p:nvPr>
            <p:ph type="title"/>
          </p:nvPr>
        </p:nvSpPr>
        <p:spPr>
          <a:xfrm>
            <a:off x="831850" y="3250096"/>
            <a:ext cx="10515600" cy="13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Ridge</a:t>
            </a:r>
            <a:r>
              <a:rPr lang="en-US"/>
              <a:t> Regression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ea5e96ff_6_15"/>
          <p:cNvSpPr txBox="1"/>
          <p:nvPr>
            <p:ph idx="2" type="body"/>
          </p:nvPr>
        </p:nvSpPr>
        <p:spPr>
          <a:xfrm>
            <a:off x="6113761" y="0"/>
            <a:ext cx="5920500" cy="60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e7ea5e96ff_6_15"/>
          <p:cNvSpPr txBox="1"/>
          <p:nvPr>
            <p:ph type="title"/>
          </p:nvPr>
        </p:nvSpPr>
        <p:spPr>
          <a:xfrm>
            <a:off x="374650" y="921576"/>
            <a:ext cx="10515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Ridge</a:t>
            </a:r>
            <a:r>
              <a:rPr b="1" lang="en-US" sz="3200"/>
              <a:t> Regression yields a RMSE score of 53 for Entire Apt and 42 for Private Room </a:t>
            </a:r>
            <a:endParaRPr b="1" sz="3200"/>
          </a:p>
        </p:txBody>
      </p:sp>
      <p:sp>
        <p:nvSpPr>
          <p:cNvPr id="298" name="Google Shape;298;ge7ea5e96ff_6_15"/>
          <p:cNvSpPr txBox="1"/>
          <p:nvPr>
            <p:ph type="title"/>
          </p:nvPr>
        </p:nvSpPr>
        <p:spPr>
          <a:xfrm>
            <a:off x="374650" y="2392225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Important Predictors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99" name="Google Shape;299;ge7ea5e96ff_6_15"/>
          <p:cNvSpPr txBox="1"/>
          <p:nvPr/>
        </p:nvSpPr>
        <p:spPr>
          <a:xfrm>
            <a:off x="399900" y="2863225"/>
            <a:ext cx="3285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Split the model based on room type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Neighbourhood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Number of reviews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Minimum nights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ge7ea5e96ff_6_15"/>
          <p:cNvSpPr txBox="1"/>
          <p:nvPr>
            <p:ph type="title"/>
          </p:nvPr>
        </p:nvSpPr>
        <p:spPr>
          <a:xfrm>
            <a:off x="4002425" y="2763350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Key Model Features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01" name="Google Shape;301;ge7ea5e96ff_6_15"/>
          <p:cNvSpPr txBox="1"/>
          <p:nvPr/>
        </p:nvSpPr>
        <p:spPr>
          <a:xfrm>
            <a:off x="4180075" y="3234350"/>
            <a:ext cx="29064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Entire Home/Apt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Train RMSE -  53.68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Test RMSE - 54.02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Cross Validation RMSE - 53.07 (alpha = 0.89)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Private Room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Train RMSE -  39.96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Test RMSE - 42.55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Cross Validation RMSE - 38.64 (alpha = 0.95)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ge7ea5e96ff_6_15"/>
          <p:cNvSpPr txBox="1"/>
          <p:nvPr>
            <p:ph type="title"/>
          </p:nvPr>
        </p:nvSpPr>
        <p:spPr>
          <a:xfrm>
            <a:off x="476100" y="4512325"/>
            <a:ext cx="3285300" cy="39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1800">
                <a:solidFill>
                  <a:schemeClr val="lt1"/>
                </a:solidFill>
              </a:rPr>
              <a:t>Remarks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303" name="Google Shape;303;ge7ea5e96ff_6_15"/>
          <p:cNvSpPr txBox="1"/>
          <p:nvPr/>
        </p:nvSpPr>
        <p:spPr>
          <a:xfrm>
            <a:off x="653750" y="4983325"/>
            <a:ext cx="2906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Provide a grid for alpha values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Choose the model with least cross validation rmse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 Repeat the same for entire home/apt and private room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4" name="Google Shape;304;ge7ea5e96ff_6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975" y="1913675"/>
            <a:ext cx="3285300" cy="219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e7ea5e96ff_6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9175" y="4490450"/>
            <a:ext cx="3285300" cy="19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e7ea5e96ff_6_15"/>
          <p:cNvSpPr txBox="1"/>
          <p:nvPr/>
        </p:nvSpPr>
        <p:spPr>
          <a:xfrm>
            <a:off x="8220125" y="1573350"/>
            <a:ext cx="29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Entire Home / Apt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7" name="Google Shape;307;ge7ea5e96ff_6_15"/>
          <p:cNvSpPr txBox="1"/>
          <p:nvPr/>
        </p:nvSpPr>
        <p:spPr>
          <a:xfrm>
            <a:off x="8385275" y="4185650"/>
            <a:ext cx="28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Private Room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7ea5e96ff_0_9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BUSINESS IMPACT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2701200" y="638300"/>
            <a:ext cx="67896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Modeling Business Impact</a:t>
            </a:r>
            <a:endParaRPr/>
          </a:p>
        </p:txBody>
      </p:sp>
      <p:graphicFrame>
        <p:nvGraphicFramePr>
          <p:cNvPr id="318" name="Google Shape;318;p23"/>
          <p:cNvGraphicFramePr/>
          <p:nvPr/>
        </p:nvGraphicFramePr>
        <p:xfrm>
          <a:off x="9525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{06C1D2CD-4D0C-44E0-A832-BFC77CAC9600}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Metric</a:t>
                      </a:r>
                      <a:endParaRPr b="1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</a:rPr>
                        <a:t>Calculation</a:t>
                      </a:r>
                      <a:endParaRPr b="1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Predicted price of the listing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 = y_pred  - RMSE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(removing RMSE for conservative approach)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$x aggregated for listings with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their actual price &lt; 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(potentially underpriced listings)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$11,865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(underpriced listings in test data - revenue)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# Potentially underpriced listings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654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(unique low priced listings in test data)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Profit per underpriced listing per day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$18.14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occupancy days per underpriced listing per month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18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(from average reviews per month and minimum nights)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Average occupancy days per underpriced listing per year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216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Profit per year per underpriced  listing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$3919 (occupancy days per year * profit per listing)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Assuming 50 % is the true profit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$1959 (Removing some additional costs)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" name="Google Shape;319;p23"/>
          <p:cNvSpPr txBox="1"/>
          <p:nvPr/>
        </p:nvSpPr>
        <p:spPr>
          <a:xfrm>
            <a:off x="388900" y="6215225"/>
            <a:ext cx="108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drives ~$2000 per year per listing if prices are optimized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7ea5e96ff_0_10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/>
        </p:nvSpPr>
        <p:spPr>
          <a:xfrm>
            <a:off x="457200" y="17716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The Problem</a:t>
            </a:r>
            <a:endParaRPr b="1"/>
          </a:p>
        </p:txBody>
      </p:sp>
      <p:pic>
        <p:nvPicPr>
          <p:cNvPr descr="Icon&#10;&#10;Description automatically generated" id="136" name="Google Shape;1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252" y="2512747"/>
            <a:ext cx="4941757" cy="2419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water, tree, river&#10;&#10;Description automatically generated" id="137" name="Google Shape;13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3220" y="2230433"/>
            <a:ext cx="3842478" cy="285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838200" y="10461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Steps to a solution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838200" y="2371726"/>
            <a:ext cx="104394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AutoNum type="arabicParenR"/>
            </a:pPr>
            <a:r>
              <a:rPr lang="en-US"/>
              <a:t>Data Cleansing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AutoNum type="arabicParenR"/>
            </a:pPr>
            <a:r>
              <a:rPr lang="en-US"/>
              <a:t>Exploratory Data Analysis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AutoNum type="arabicParenR"/>
            </a:pPr>
            <a:r>
              <a:rPr lang="en-US"/>
              <a:t>Models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Business Impact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Data</a:t>
            </a:r>
            <a:endParaRPr b="1" sz="3200"/>
          </a:p>
        </p:txBody>
      </p:sp>
      <p:graphicFrame>
        <p:nvGraphicFramePr>
          <p:cNvPr id="149" name="Google Shape;149;p5"/>
          <p:cNvGraphicFramePr/>
          <p:nvPr/>
        </p:nvGraphicFramePr>
        <p:xfrm>
          <a:off x="374649" y="20919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{CE2D7A14-92F1-4BF2-B49D-3F7F5D8CB094}</a:tableStyleId>
              </a:tblPr>
              <a:tblGrid>
                <a:gridCol w="2113775"/>
                <a:gridCol w="3394850"/>
                <a:gridCol w="559275"/>
                <a:gridCol w="2113775"/>
                <a:gridCol w="3394850"/>
              </a:tblGrid>
              <a:tr h="3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Variables</a:t>
                      </a: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i="0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</a:rPr>
                        <a:t>Variables 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b="1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Airbnb's unique identifier for the listing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Longitude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Uses the World Geodetic System (WGS84) projection for latitude and longitude.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b="1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the listing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Room Type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Entire apt, Private room, Shared room/Hotel</a:t>
                      </a:r>
                      <a:b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 ID</a:t>
                      </a:r>
                      <a:endParaRPr b="1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Airbnb's unique identifier for the host/user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Price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Daily price in local currency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Host Name</a:t>
                      </a:r>
                      <a:endParaRPr b="1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the host. Usually just the first name(s).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Minimum Nights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Minimum number of night stay for the listing (calendar rules may be different)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Neighborhood Group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</a:rPr>
                        <a:t>Aggregation of small neighborhoods</a:t>
                      </a:r>
                      <a:endParaRPr/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Reviews per Month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number of reviews the listing has over the lifetime of the listing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Neighborhood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</a:rPr>
                        <a:t>Neighborhood corresponding  to the listing</a:t>
                      </a:r>
                      <a:endParaRPr/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Availability 365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availability of the listing 365 days in the future as determined by the calendar.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181610"/>
                          </a:solidFill>
                        </a:rPr>
                        <a:t>Latitude</a:t>
                      </a:r>
                      <a:endParaRPr/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18161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Uses the World Geodetic System (WGS84) projection for latitude and longitude.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181610"/>
                          </a:solidFill>
                        </a:rPr>
                        <a:t>Last Review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1610"/>
                          </a:solidFill>
                        </a:rPr>
                        <a:t>The date of the last/newest review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181610"/>
                          </a:solidFill>
                        </a:rPr>
                        <a:t>Calculated Host Listings Count</a:t>
                      </a:r>
                      <a:endParaRPr b="1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1610"/>
                          </a:solidFill>
                        </a:rPr>
                        <a:t>The number of listings the host has in the region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181610"/>
                          </a:solidFill>
                        </a:rPr>
                        <a:t>Number of Reviews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181610"/>
                          </a:solidFill>
                        </a:rPr>
                        <a:t>The number of reviews the listing has</a:t>
                      </a:r>
                      <a:endParaRPr b="0" i="0" sz="1100" u="none" cap="none" strike="noStrike">
                        <a:solidFill>
                          <a:srgbClr val="181610"/>
                        </a:solidFill>
                      </a:endParaRPr>
                    </a:p>
                  </a:txBody>
                  <a:tcPr marT="41575" marB="41575" marR="91450" marL="91450" anchor="ctr">
                    <a:lnL cap="flat" cmpd="sng" w="9525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A8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C0C0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5"/>
          <p:cNvSpPr txBox="1"/>
          <p:nvPr/>
        </p:nvSpPr>
        <p:spPr>
          <a:xfrm>
            <a:off x="511800" y="1722625"/>
            <a:ext cx="978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16724 rows of data with 16 variables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Data Cleaning</a:t>
            </a:r>
            <a:endParaRPr b="1" sz="3200"/>
          </a:p>
        </p:txBody>
      </p:sp>
      <p:sp>
        <p:nvSpPr>
          <p:cNvPr id="156" name="Google Shape;156;p6"/>
          <p:cNvSpPr txBox="1"/>
          <p:nvPr/>
        </p:nvSpPr>
        <p:spPr>
          <a:xfrm>
            <a:off x="374650" y="1510164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F48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476251" y="24879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{999C9298-34A2-4D34-90ED-396637AEFA4C}</a:tableStyleId>
              </a:tblPr>
              <a:tblGrid>
                <a:gridCol w="3471325"/>
                <a:gridCol w="3471325"/>
                <a:gridCol w="3471325"/>
              </a:tblGrid>
              <a:tr h="64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Variable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Problem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Treatment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64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Reviews per month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Missing values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Replace with 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Neighborhood Group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Whole column is blank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Remove the column 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Price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Presence of outliers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81610"/>
                          </a:solidFill>
                        </a:rPr>
                        <a:t>IQR outlier treatment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18161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81610"/>
                          </a:solidFill>
                        </a:rPr>
                        <a:t>Lower bound : Q1 – 1.5 * IQR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181610"/>
                          </a:solidFill>
                        </a:rPr>
                        <a:t>Upper bound : Q3 + 1.5 * IQR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816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Listing Price seems to be largely driven by room type </a:t>
            </a:r>
            <a:endParaRPr b="1" sz="3200"/>
          </a:p>
        </p:txBody>
      </p:sp>
      <p:pic>
        <p:nvPicPr>
          <p:cNvPr descr="Chart, box and whisker chart&#10;&#10;Description automatically generated"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11253"/>
          <a:stretch/>
        </p:blipFill>
        <p:spPr>
          <a:xfrm>
            <a:off x="2480538" y="2098325"/>
            <a:ext cx="6957975" cy="40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374650" y="921564"/>
            <a:ext cx="10515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200"/>
              <a:t>Future Availability does not seem to affect the price</a:t>
            </a:r>
            <a:endParaRPr b="1" sz="3200"/>
          </a:p>
        </p:txBody>
      </p:sp>
      <p:pic>
        <p:nvPicPr>
          <p:cNvPr descr="Chart, scatter chart&#10;&#10;Description automatically generated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388" y="2059419"/>
            <a:ext cx="6535236" cy="4454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p Orange Bar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ange Bar / Dark Theme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Card">
  <a:themeElements>
    <a:clrScheme name="McCombs">
      <a:dk1>
        <a:srgbClr val="C05900"/>
      </a:dk1>
      <a:lt1>
        <a:srgbClr val="FFFFFF"/>
      </a:lt1>
      <a:dk2>
        <a:srgbClr val="9CACB6"/>
      </a:dk2>
      <a:lt2>
        <a:srgbClr val="D6D2C4"/>
      </a:lt2>
      <a:accent1>
        <a:srgbClr val="C05900"/>
      </a:accent1>
      <a:accent2>
        <a:srgbClr val="9CACB6"/>
      </a:accent2>
      <a:accent3>
        <a:srgbClr val="F7961F"/>
      </a:accent3>
      <a:accent4>
        <a:srgbClr val="FFD600"/>
      </a:accent4>
      <a:accent5>
        <a:srgbClr val="579C41"/>
      </a:accent5>
      <a:accent6>
        <a:srgbClr val="005E86"/>
      </a:accent6>
      <a:hlink>
        <a:srgbClr val="005E86"/>
      </a:hlink>
      <a:folHlink>
        <a:srgbClr val="00A8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