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  <p:sldMasterId id="2147483658" r:id="rId5"/>
    <p:sldMasterId id="2147483668" r:id="rId6"/>
  </p:sldMasterIdLst>
  <p:notesMasterIdLst>
    <p:notesMasterId r:id="rId22"/>
  </p:notesMasterIdLst>
  <p:sldIdLst>
    <p:sldId id="278" r:id="rId7"/>
    <p:sldId id="271" r:id="rId8"/>
    <p:sldId id="294" r:id="rId9"/>
    <p:sldId id="276" r:id="rId10"/>
    <p:sldId id="279" r:id="rId11"/>
    <p:sldId id="267" r:id="rId12"/>
    <p:sldId id="288" r:id="rId13"/>
    <p:sldId id="292" r:id="rId14"/>
    <p:sldId id="275" r:id="rId15"/>
    <p:sldId id="290" r:id="rId16"/>
    <p:sldId id="285" r:id="rId17"/>
    <p:sldId id="280" r:id="rId18"/>
    <p:sldId id="293" r:id="rId19"/>
    <p:sldId id="291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16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hmukh, Rushiil S" initials="DRS" lastIdx="6" clrIdx="0">
    <p:extLst>
      <p:ext uri="{19B8F6BF-5375-455C-9EA6-DF929625EA0E}">
        <p15:presenceInfo xmlns:p15="http://schemas.microsoft.com/office/powerpoint/2012/main" userId="Deshmukh, Rushiil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5900"/>
    <a:srgbClr val="333F48"/>
    <a:srgbClr val="7C2222"/>
    <a:srgbClr val="712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5C9DC-6777-4FE9-95AF-189A97B4BCCF}" v="275" dt="2021-07-26T04:20:25.410"/>
    <p1510:client id="{2A133D9E-D679-43F8-9214-13680141F797}" v="145" dt="2021-07-25T23:58:13.083"/>
    <p1510:client id="{30AD4F01-4F14-47FC-4EAB-BE9DBEA113E7}" v="1" dt="2021-07-26T02:43:32.734"/>
    <p1510:client id="{54E4B5DC-0E6B-46CF-B430-721DD947DE58}" v="2952" dt="2021-07-26T06:47:57.342"/>
    <p1510:client id="{60A67576-C582-40D0-B506-0B0EE7CB71BC}" v="48" vWet="49" dt="2021-07-25T20:48:04.294"/>
    <p1510:client id="{B689BDA3-5E87-7B43-9AEE-53F16F95B303}" v="4331" dt="2021-07-26T06:55:38.371"/>
    <p1510:client id="{B6DD6B77-A370-4F69-8ABF-16C8CCD87D36}" v="20" dt="2021-07-26T04:13:13.395"/>
    <p1510:client id="{BE39700E-97FF-80FC-0DA5-79A77CF2C9E3}" v="2" dt="2021-07-26T02:16:45.981"/>
    <p1510:client id="{C89E928E-9924-464D-9587-E3765D08562E}" v="2" dt="2021-07-26T01:05:11.847"/>
    <p1510:client id="{DD19FAD2-BC92-4640-A0AC-A065E65E7D48}" v="3598" dt="2021-07-26T07:36:40.047"/>
    <p1510:client id="{E1E04D1B-8E1B-4E4A-9EF7-9C8E08EF71E4}" v="1153" dt="2021-07-26T03:23:14.966"/>
    <p1510:client id="{FC05C83F-61B6-DC70-6D51-9179FAD2B257}" v="1249" dt="2021-07-26T07:33:30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163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5T21:34:10.405" idx="2">
    <p:pos x="10" y="10"/>
    <p:text>Combine with slide 2?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5T21:35:27.749" idx="3">
    <p:pos x="10" y="10"/>
    <p:text>Change labels, add graphs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1D875-2B3D-4E38-BB28-F7AD615CA026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41A87BB9-C92A-4CFD-8026-4C15E349EE5D}">
      <dgm:prSet custT="1"/>
      <dgm:spPr/>
      <dgm:t>
        <a:bodyPr anchor="ctr"/>
        <a:lstStyle/>
        <a:p>
          <a:pPr algn="ctr"/>
          <a:r>
            <a:rPr lang="en-US" sz="1400">
              <a:solidFill>
                <a:srgbClr val="002060"/>
              </a:solidFill>
            </a:rPr>
            <a:t>Increase in data science jobs</a:t>
          </a:r>
          <a:endParaRPr lang="en-IN" sz="1400">
            <a:solidFill>
              <a:srgbClr val="002060"/>
            </a:solidFill>
          </a:endParaRPr>
        </a:p>
      </dgm:t>
    </dgm:pt>
    <dgm:pt modelId="{056B7055-0C22-49F1-B64D-B1D81F0134F1}" type="parTrans" cxnId="{6971EA76-78AF-496F-89C9-19AB58211375}">
      <dgm:prSet/>
      <dgm:spPr/>
      <dgm:t>
        <a:bodyPr/>
        <a:lstStyle/>
        <a:p>
          <a:endParaRPr lang="en-IN"/>
        </a:p>
      </dgm:t>
    </dgm:pt>
    <dgm:pt modelId="{D15EDAEE-27C9-4B6B-8647-8FAB141AEF0F}" type="sibTrans" cxnId="{6971EA76-78AF-496F-89C9-19AB58211375}">
      <dgm:prSet/>
      <dgm:spPr/>
      <dgm:t>
        <a:bodyPr/>
        <a:lstStyle/>
        <a:p>
          <a:endParaRPr lang="en-IN"/>
        </a:p>
      </dgm:t>
    </dgm:pt>
    <dgm:pt modelId="{EE16B518-45B5-4EA3-A36C-B77CFBDC5AA5}" type="pres">
      <dgm:prSet presAssocID="{5971D875-2B3D-4E38-BB28-F7AD615CA026}" presName="linear" presStyleCnt="0">
        <dgm:presLayoutVars>
          <dgm:animLvl val="lvl"/>
          <dgm:resizeHandles val="exact"/>
        </dgm:presLayoutVars>
      </dgm:prSet>
      <dgm:spPr/>
    </dgm:pt>
    <dgm:pt modelId="{C71A2496-8A81-4B86-8D61-29ACA8CD6935}" type="pres">
      <dgm:prSet presAssocID="{41A87BB9-C92A-4CFD-8026-4C15E349EE5D}" presName="parentText" presStyleLbl="node1" presStyleIdx="0" presStyleCnt="1" custScaleY="100530" custLinFactY="74871" custLinFactNeighborX="-489" custLinFactNeighborY="100000">
        <dgm:presLayoutVars>
          <dgm:chMax val="0"/>
          <dgm:bulletEnabled val="1"/>
        </dgm:presLayoutVars>
      </dgm:prSet>
      <dgm:spPr/>
    </dgm:pt>
  </dgm:ptLst>
  <dgm:cxnLst>
    <dgm:cxn modelId="{90330A0D-D51A-43EB-8ED0-A08BD192A846}" type="presOf" srcId="{5971D875-2B3D-4E38-BB28-F7AD615CA026}" destId="{EE16B518-45B5-4EA3-A36C-B77CFBDC5AA5}" srcOrd="0" destOrd="0" presId="urn:microsoft.com/office/officeart/2005/8/layout/vList2"/>
    <dgm:cxn modelId="{9743E43C-FA6D-41BC-95F5-9F3E0CF727CB}" type="presOf" srcId="{41A87BB9-C92A-4CFD-8026-4C15E349EE5D}" destId="{C71A2496-8A81-4B86-8D61-29ACA8CD6935}" srcOrd="0" destOrd="0" presId="urn:microsoft.com/office/officeart/2005/8/layout/vList2"/>
    <dgm:cxn modelId="{6971EA76-78AF-496F-89C9-19AB58211375}" srcId="{5971D875-2B3D-4E38-BB28-F7AD615CA026}" destId="{41A87BB9-C92A-4CFD-8026-4C15E349EE5D}" srcOrd="0" destOrd="0" parTransId="{056B7055-0C22-49F1-B64D-B1D81F0134F1}" sibTransId="{D15EDAEE-27C9-4B6B-8647-8FAB141AEF0F}"/>
    <dgm:cxn modelId="{9BFE6D1D-3D32-445D-A9B0-E72A3FAB715A}" type="presParOf" srcId="{EE16B518-45B5-4EA3-A36C-B77CFBDC5AA5}" destId="{C71A2496-8A81-4B86-8D61-29ACA8CD69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A87E1-A6EE-4410-8495-7352223FFD1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F42345AA-D5C7-426E-ADF5-2E7186108B2D}">
      <dgm:prSet custT="1"/>
      <dgm:spPr/>
      <dgm:t>
        <a:bodyPr/>
        <a:lstStyle/>
        <a:p>
          <a:pPr algn="ctr"/>
          <a:r>
            <a:rPr lang="en-US" sz="1400">
              <a:solidFill>
                <a:srgbClr val="002060"/>
              </a:solidFill>
            </a:rPr>
            <a:t>Increase in purchase of technology &amp; infrastructure</a:t>
          </a:r>
          <a:endParaRPr lang="en-IN" sz="1400">
            <a:solidFill>
              <a:srgbClr val="002060"/>
            </a:solidFill>
          </a:endParaRPr>
        </a:p>
      </dgm:t>
    </dgm:pt>
    <dgm:pt modelId="{DCF5931E-BCD2-40BC-9F73-C33B9E4FA659}" type="parTrans" cxnId="{84799E28-5D94-438A-B4C0-4FCDF34D6CAA}">
      <dgm:prSet/>
      <dgm:spPr/>
      <dgm:t>
        <a:bodyPr/>
        <a:lstStyle/>
        <a:p>
          <a:endParaRPr lang="en-IN"/>
        </a:p>
      </dgm:t>
    </dgm:pt>
    <dgm:pt modelId="{CAD1EF0D-1FDF-499E-8E30-CAC73F984187}" type="sibTrans" cxnId="{84799E28-5D94-438A-B4C0-4FCDF34D6CAA}">
      <dgm:prSet/>
      <dgm:spPr/>
      <dgm:t>
        <a:bodyPr/>
        <a:lstStyle/>
        <a:p>
          <a:endParaRPr lang="en-IN"/>
        </a:p>
      </dgm:t>
    </dgm:pt>
    <dgm:pt modelId="{76B3D745-CD77-4DCE-93C6-62B892F904A2}" type="pres">
      <dgm:prSet presAssocID="{B6AA87E1-A6EE-4410-8495-7352223FFD1F}" presName="linear" presStyleCnt="0">
        <dgm:presLayoutVars>
          <dgm:animLvl val="lvl"/>
          <dgm:resizeHandles val="exact"/>
        </dgm:presLayoutVars>
      </dgm:prSet>
      <dgm:spPr/>
    </dgm:pt>
    <dgm:pt modelId="{A5A85369-AC28-4C26-BFA3-D3755B3AD672}" type="pres">
      <dgm:prSet presAssocID="{F42345AA-D5C7-426E-ADF5-2E7186108B2D}" presName="parentText" presStyleLbl="node1" presStyleIdx="0" presStyleCnt="1" custScaleY="318802" custLinFactNeighborX="6200" custLinFactNeighborY="1336">
        <dgm:presLayoutVars>
          <dgm:chMax val="0"/>
          <dgm:bulletEnabled val="1"/>
        </dgm:presLayoutVars>
      </dgm:prSet>
      <dgm:spPr/>
    </dgm:pt>
  </dgm:ptLst>
  <dgm:cxnLst>
    <dgm:cxn modelId="{84799E28-5D94-438A-B4C0-4FCDF34D6CAA}" srcId="{B6AA87E1-A6EE-4410-8495-7352223FFD1F}" destId="{F42345AA-D5C7-426E-ADF5-2E7186108B2D}" srcOrd="0" destOrd="0" parTransId="{DCF5931E-BCD2-40BC-9F73-C33B9E4FA659}" sibTransId="{CAD1EF0D-1FDF-499E-8E30-CAC73F984187}"/>
    <dgm:cxn modelId="{0E5B6349-A0FD-4DFE-96B7-0FC795BF888C}" type="presOf" srcId="{F42345AA-D5C7-426E-ADF5-2E7186108B2D}" destId="{A5A85369-AC28-4C26-BFA3-D3755B3AD672}" srcOrd="0" destOrd="0" presId="urn:microsoft.com/office/officeart/2005/8/layout/vList2"/>
    <dgm:cxn modelId="{7A33F0F8-3964-4944-A210-531B61800CEE}" type="presOf" srcId="{B6AA87E1-A6EE-4410-8495-7352223FFD1F}" destId="{76B3D745-CD77-4DCE-93C6-62B892F904A2}" srcOrd="0" destOrd="0" presId="urn:microsoft.com/office/officeart/2005/8/layout/vList2"/>
    <dgm:cxn modelId="{5A364826-CFE0-4208-A1F6-2F317404AEC6}" type="presParOf" srcId="{76B3D745-CD77-4DCE-93C6-62B892F904A2}" destId="{A5A85369-AC28-4C26-BFA3-D3755B3AD6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FC37D7-AE53-4290-AFEF-63F5377688E3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5B5AD85-5383-4638-92B0-81050DB73C52}">
      <dgm:prSet custT="1"/>
      <dgm:spPr/>
      <dgm:t>
        <a:bodyPr/>
        <a:lstStyle/>
        <a:p>
          <a:pPr algn="ctr"/>
          <a:r>
            <a:rPr lang="en-US" sz="1400">
              <a:solidFill>
                <a:srgbClr val="002060"/>
              </a:solidFill>
            </a:rPr>
            <a:t>Increase in training budget</a:t>
          </a:r>
          <a:endParaRPr lang="en-IN" sz="1400">
            <a:solidFill>
              <a:srgbClr val="002060"/>
            </a:solidFill>
          </a:endParaRPr>
        </a:p>
      </dgm:t>
    </dgm:pt>
    <dgm:pt modelId="{4697EC3A-D929-41B3-886B-D3AC4A719654}" type="parTrans" cxnId="{C4B3DFAC-E3D5-46F6-B4CC-2F3A81C6CD27}">
      <dgm:prSet/>
      <dgm:spPr/>
      <dgm:t>
        <a:bodyPr/>
        <a:lstStyle/>
        <a:p>
          <a:endParaRPr lang="en-IN"/>
        </a:p>
      </dgm:t>
    </dgm:pt>
    <dgm:pt modelId="{1C6F3FE9-14D8-41DD-BC89-67E04769D306}" type="sibTrans" cxnId="{C4B3DFAC-E3D5-46F6-B4CC-2F3A81C6CD27}">
      <dgm:prSet/>
      <dgm:spPr/>
      <dgm:t>
        <a:bodyPr/>
        <a:lstStyle/>
        <a:p>
          <a:endParaRPr lang="en-IN"/>
        </a:p>
      </dgm:t>
    </dgm:pt>
    <dgm:pt modelId="{96C0A376-310A-4B67-A799-2A8AFB1831E6}" type="pres">
      <dgm:prSet presAssocID="{11FC37D7-AE53-4290-AFEF-63F5377688E3}" presName="linear" presStyleCnt="0">
        <dgm:presLayoutVars>
          <dgm:animLvl val="lvl"/>
          <dgm:resizeHandles val="exact"/>
        </dgm:presLayoutVars>
      </dgm:prSet>
      <dgm:spPr/>
    </dgm:pt>
    <dgm:pt modelId="{A94C6FCC-EBC1-4349-8B36-79815B96F13A}" type="pres">
      <dgm:prSet presAssocID="{15B5AD85-5383-4638-92B0-81050DB73C52}" presName="parentText" presStyleLbl="node1" presStyleIdx="0" presStyleCnt="1" custLinFactNeighborX="358" custLinFactNeighborY="-478">
        <dgm:presLayoutVars>
          <dgm:chMax val="0"/>
          <dgm:bulletEnabled val="1"/>
        </dgm:presLayoutVars>
      </dgm:prSet>
      <dgm:spPr/>
    </dgm:pt>
  </dgm:ptLst>
  <dgm:cxnLst>
    <dgm:cxn modelId="{C4B3DFAC-E3D5-46F6-B4CC-2F3A81C6CD27}" srcId="{11FC37D7-AE53-4290-AFEF-63F5377688E3}" destId="{15B5AD85-5383-4638-92B0-81050DB73C52}" srcOrd="0" destOrd="0" parTransId="{4697EC3A-D929-41B3-886B-D3AC4A719654}" sibTransId="{1C6F3FE9-14D8-41DD-BC89-67E04769D306}"/>
    <dgm:cxn modelId="{ECF558DE-2FB6-495B-B298-88A3BCEC13AC}" type="presOf" srcId="{15B5AD85-5383-4638-92B0-81050DB73C52}" destId="{A94C6FCC-EBC1-4349-8B36-79815B96F13A}" srcOrd="0" destOrd="0" presId="urn:microsoft.com/office/officeart/2005/8/layout/vList2"/>
    <dgm:cxn modelId="{920C29F9-4951-41EF-AF81-BB606D678118}" type="presOf" srcId="{11FC37D7-AE53-4290-AFEF-63F5377688E3}" destId="{96C0A376-310A-4B67-A799-2A8AFB1831E6}" srcOrd="0" destOrd="0" presId="urn:microsoft.com/office/officeart/2005/8/layout/vList2"/>
    <dgm:cxn modelId="{1CA1E793-ED55-4B6E-A244-87BFCC0249AD}" type="presParOf" srcId="{96C0A376-310A-4B67-A799-2A8AFB1831E6}" destId="{A94C6FCC-EBC1-4349-8B36-79815B96F1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F54100-5846-4ACF-9257-E401BA6117D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E4561E8-A356-48E0-99AF-8DA53D8111B9}">
      <dgm:prSet/>
      <dgm:spPr/>
      <dgm:t>
        <a:bodyPr/>
        <a:lstStyle/>
        <a:p>
          <a:pPr algn="ctr"/>
          <a:r>
            <a:rPr lang="en-IN">
              <a:solidFill>
                <a:srgbClr val="002060"/>
              </a:solidFill>
            </a:rPr>
            <a:t>Education level</a:t>
          </a:r>
        </a:p>
      </dgm:t>
    </dgm:pt>
    <dgm:pt modelId="{9A14C34A-E302-4817-A948-C72B259B18BA}" type="parTrans" cxnId="{2CC1E49F-AF37-4889-9E69-615858E6C045}">
      <dgm:prSet/>
      <dgm:spPr/>
      <dgm:t>
        <a:bodyPr/>
        <a:lstStyle/>
        <a:p>
          <a:endParaRPr lang="en-IN"/>
        </a:p>
      </dgm:t>
    </dgm:pt>
    <dgm:pt modelId="{A5357CD1-90FB-4265-BF1E-636CB598C9EE}" type="sibTrans" cxnId="{2CC1E49F-AF37-4889-9E69-615858E6C045}">
      <dgm:prSet/>
      <dgm:spPr/>
      <dgm:t>
        <a:bodyPr/>
        <a:lstStyle/>
        <a:p>
          <a:endParaRPr lang="en-IN"/>
        </a:p>
      </dgm:t>
    </dgm:pt>
    <dgm:pt modelId="{F78AEFB5-6E6E-49FF-B48C-898ABD32BE10}">
      <dgm:prSet/>
      <dgm:spPr/>
      <dgm:t>
        <a:bodyPr/>
        <a:lstStyle/>
        <a:p>
          <a:pPr algn="ctr"/>
          <a:r>
            <a:rPr lang="en-IN">
              <a:solidFill>
                <a:srgbClr val="002060"/>
              </a:solidFill>
            </a:rPr>
            <a:t>Experience</a:t>
          </a:r>
        </a:p>
      </dgm:t>
    </dgm:pt>
    <dgm:pt modelId="{B4A9B4E0-8E37-478A-8EFB-A51568C25E40}" type="parTrans" cxnId="{B56C204C-64E4-42B9-B6F2-F3D5FA80B144}">
      <dgm:prSet/>
      <dgm:spPr/>
      <dgm:t>
        <a:bodyPr/>
        <a:lstStyle/>
        <a:p>
          <a:endParaRPr lang="en-IN"/>
        </a:p>
      </dgm:t>
    </dgm:pt>
    <dgm:pt modelId="{156F3362-8203-4F5F-8D35-55F35C86579F}" type="sibTrans" cxnId="{B56C204C-64E4-42B9-B6F2-F3D5FA80B144}">
      <dgm:prSet/>
      <dgm:spPr/>
      <dgm:t>
        <a:bodyPr/>
        <a:lstStyle/>
        <a:p>
          <a:endParaRPr lang="en-IN"/>
        </a:p>
      </dgm:t>
    </dgm:pt>
    <dgm:pt modelId="{C13D169C-2FAE-4B72-BD87-E2BEEC5D55AB}">
      <dgm:prSet/>
      <dgm:spPr/>
      <dgm:t>
        <a:bodyPr/>
        <a:lstStyle/>
        <a:p>
          <a:pPr algn="ctr"/>
          <a:r>
            <a:rPr lang="en-IN">
              <a:solidFill>
                <a:srgbClr val="002060"/>
              </a:solidFill>
            </a:rPr>
            <a:t>Company size</a:t>
          </a:r>
        </a:p>
      </dgm:t>
    </dgm:pt>
    <dgm:pt modelId="{A82CBCB6-8643-4B0F-B519-B5D092D29098}" type="parTrans" cxnId="{54355818-40CF-45F6-8904-9DD58484D216}">
      <dgm:prSet/>
      <dgm:spPr/>
      <dgm:t>
        <a:bodyPr/>
        <a:lstStyle/>
        <a:p>
          <a:endParaRPr lang="en-IN"/>
        </a:p>
      </dgm:t>
    </dgm:pt>
    <dgm:pt modelId="{61623A28-4B2C-4BD6-A6A5-0FEE497653C5}" type="sibTrans" cxnId="{54355818-40CF-45F6-8904-9DD58484D216}">
      <dgm:prSet/>
      <dgm:spPr/>
      <dgm:t>
        <a:bodyPr/>
        <a:lstStyle/>
        <a:p>
          <a:endParaRPr lang="en-IN"/>
        </a:p>
      </dgm:t>
    </dgm:pt>
    <dgm:pt modelId="{5067AB6D-B25D-42A3-BFFF-5E1542C80013}">
      <dgm:prSet/>
      <dgm:spPr/>
      <dgm:t>
        <a:bodyPr/>
        <a:lstStyle/>
        <a:p>
          <a:pPr algn="ctr"/>
          <a:r>
            <a:rPr lang="en-IN">
              <a:solidFill>
                <a:srgbClr val="002060"/>
              </a:solidFill>
            </a:rPr>
            <a:t>Company type</a:t>
          </a:r>
        </a:p>
      </dgm:t>
    </dgm:pt>
    <dgm:pt modelId="{B9794B9B-BE0A-46DF-AD41-E3B4496DD94D}" type="parTrans" cxnId="{22D9A3EE-E13A-46FE-99A4-55587CB040AC}">
      <dgm:prSet/>
      <dgm:spPr/>
      <dgm:t>
        <a:bodyPr/>
        <a:lstStyle/>
        <a:p>
          <a:endParaRPr lang="en-IN"/>
        </a:p>
      </dgm:t>
    </dgm:pt>
    <dgm:pt modelId="{94ACB54D-1BA1-42AC-84A5-DF101A510262}" type="sibTrans" cxnId="{22D9A3EE-E13A-46FE-99A4-55587CB040AC}">
      <dgm:prSet/>
      <dgm:spPr/>
      <dgm:t>
        <a:bodyPr/>
        <a:lstStyle/>
        <a:p>
          <a:endParaRPr lang="en-IN"/>
        </a:p>
      </dgm:t>
    </dgm:pt>
    <dgm:pt modelId="{99FA1792-B427-46CE-AEE7-0004652BDD2A}">
      <dgm:prSet/>
      <dgm:spPr/>
      <dgm:t>
        <a:bodyPr/>
        <a:lstStyle/>
        <a:p>
          <a:pPr algn="ctr"/>
          <a:r>
            <a:rPr lang="en-IN">
              <a:solidFill>
                <a:srgbClr val="002060"/>
              </a:solidFill>
            </a:rPr>
            <a:t>Last new job</a:t>
          </a:r>
        </a:p>
      </dgm:t>
    </dgm:pt>
    <dgm:pt modelId="{65F998B4-A9F8-4225-98D9-F1D3B30023DB}" type="parTrans" cxnId="{0E546739-3A78-4385-911F-7B88D3DFB042}">
      <dgm:prSet/>
      <dgm:spPr/>
      <dgm:t>
        <a:bodyPr/>
        <a:lstStyle/>
        <a:p>
          <a:endParaRPr lang="en-IN"/>
        </a:p>
      </dgm:t>
    </dgm:pt>
    <dgm:pt modelId="{083AE175-5293-4191-AD90-BD16941CE53F}" type="sibTrans" cxnId="{0E546739-3A78-4385-911F-7B88D3DFB042}">
      <dgm:prSet/>
      <dgm:spPr/>
      <dgm:t>
        <a:bodyPr/>
        <a:lstStyle/>
        <a:p>
          <a:endParaRPr lang="en-IN"/>
        </a:p>
      </dgm:t>
    </dgm:pt>
    <dgm:pt modelId="{49A41291-466E-4517-AA43-8257BA51D1F9}">
      <dgm:prSet/>
      <dgm:spPr/>
      <dgm:t>
        <a:bodyPr/>
        <a:lstStyle/>
        <a:p>
          <a:pPr algn="ctr"/>
          <a:r>
            <a:rPr lang="en-IN">
              <a:solidFill>
                <a:srgbClr val="002060"/>
              </a:solidFill>
            </a:rPr>
            <a:t>Training hours</a:t>
          </a:r>
        </a:p>
      </dgm:t>
    </dgm:pt>
    <dgm:pt modelId="{138B786A-B4B9-421A-8518-6D93B2FB76D4}" type="parTrans" cxnId="{DAFD751C-D23E-40A4-B595-7C106BC571D9}">
      <dgm:prSet/>
      <dgm:spPr/>
      <dgm:t>
        <a:bodyPr/>
        <a:lstStyle/>
        <a:p>
          <a:endParaRPr lang="en-IN"/>
        </a:p>
      </dgm:t>
    </dgm:pt>
    <dgm:pt modelId="{E7EAC3D2-D055-4B64-816D-F55DBD7A6450}" type="sibTrans" cxnId="{DAFD751C-D23E-40A4-B595-7C106BC571D9}">
      <dgm:prSet/>
      <dgm:spPr/>
      <dgm:t>
        <a:bodyPr/>
        <a:lstStyle/>
        <a:p>
          <a:endParaRPr lang="en-IN"/>
        </a:p>
      </dgm:t>
    </dgm:pt>
    <dgm:pt modelId="{EE7AF1E2-1273-4E1D-A319-BD3BAA1C95CD}" type="pres">
      <dgm:prSet presAssocID="{21F54100-5846-4ACF-9257-E401BA6117DE}" presName="linear" presStyleCnt="0">
        <dgm:presLayoutVars>
          <dgm:animLvl val="lvl"/>
          <dgm:resizeHandles val="exact"/>
        </dgm:presLayoutVars>
      </dgm:prSet>
      <dgm:spPr/>
    </dgm:pt>
    <dgm:pt modelId="{8CE4F093-CAC7-4F06-BAB6-DF34F27D3CEE}" type="pres">
      <dgm:prSet presAssocID="{0E4561E8-A356-48E0-99AF-8DA53D8111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DDE9B72-FCC4-4CC9-9013-039C73BF2E34}" type="pres">
      <dgm:prSet presAssocID="{A5357CD1-90FB-4265-BF1E-636CB598C9EE}" presName="spacer" presStyleCnt="0"/>
      <dgm:spPr/>
    </dgm:pt>
    <dgm:pt modelId="{EE06C1A9-6A6F-4E39-BAD1-00B5E0777E2C}" type="pres">
      <dgm:prSet presAssocID="{F78AEFB5-6E6E-49FF-B48C-898ABD32BE1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DA244E-3B41-4FB4-B789-4D2DDA4AB202}" type="pres">
      <dgm:prSet presAssocID="{156F3362-8203-4F5F-8D35-55F35C86579F}" presName="spacer" presStyleCnt="0"/>
      <dgm:spPr/>
    </dgm:pt>
    <dgm:pt modelId="{5090DFBC-BA5C-4757-AA9E-EB339AF713C5}" type="pres">
      <dgm:prSet presAssocID="{C13D169C-2FAE-4B72-BD87-E2BEEC5D55A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E420CB7-E6C9-4EA1-BFDD-6B0A78F2E728}" type="pres">
      <dgm:prSet presAssocID="{61623A28-4B2C-4BD6-A6A5-0FEE497653C5}" presName="spacer" presStyleCnt="0"/>
      <dgm:spPr/>
    </dgm:pt>
    <dgm:pt modelId="{86F3A9AC-B0E5-49FA-B40A-D002BCE04932}" type="pres">
      <dgm:prSet presAssocID="{5067AB6D-B25D-42A3-BFFF-5E1542C8001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6019E9A-6714-444A-B463-533297158831}" type="pres">
      <dgm:prSet presAssocID="{94ACB54D-1BA1-42AC-84A5-DF101A510262}" presName="spacer" presStyleCnt="0"/>
      <dgm:spPr/>
    </dgm:pt>
    <dgm:pt modelId="{B719627E-6800-420C-86BE-D87E34009A7E}" type="pres">
      <dgm:prSet presAssocID="{99FA1792-B427-46CE-AEE7-0004652BDD2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6700389-E89C-43A8-8882-40ABD68C11A5}" type="pres">
      <dgm:prSet presAssocID="{083AE175-5293-4191-AD90-BD16941CE53F}" presName="spacer" presStyleCnt="0"/>
      <dgm:spPr/>
    </dgm:pt>
    <dgm:pt modelId="{F0C6C1B8-0D27-47AA-9C8A-9536AA34201D}" type="pres">
      <dgm:prSet presAssocID="{49A41291-466E-4517-AA43-8257BA51D1F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4355818-40CF-45F6-8904-9DD58484D216}" srcId="{21F54100-5846-4ACF-9257-E401BA6117DE}" destId="{C13D169C-2FAE-4B72-BD87-E2BEEC5D55AB}" srcOrd="2" destOrd="0" parTransId="{A82CBCB6-8643-4B0F-B519-B5D092D29098}" sibTransId="{61623A28-4B2C-4BD6-A6A5-0FEE497653C5}"/>
    <dgm:cxn modelId="{DAFD751C-D23E-40A4-B595-7C106BC571D9}" srcId="{21F54100-5846-4ACF-9257-E401BA6117DE}" destId="{49A41291-466E-4517-AA43-8257BA51D1F9}" srcOrd="5" destOrd="0" parTransId="{138B786A-B4B9-421A-8518-6D93B2FB76D4}" sibTransId="{E7EAC3D2-D055-4B64-816D-F55DBD7A6450}"/>
    <dgm:cxn modelId="{DB07BE2E-4B29-44F9-AC2E-611457D87480}" type="presOf" srcId="{5067AB6D-B25D-42A3-BFFF-5E1542C80013}" destId="{86F3A9AC-B0E5-49FA-B40A-D002BCE04932}" srcOrd="0" destOrd="0" presId="urn:microsoft.com/office/officeart/2005/8/layout/vList2"/>
    <dgm:cxn modelId="{028A462F-B2AD-47B4-AADD-DD49DE4C51AE}" type="presOf" srcId="{21F54100-5846-4ACF-9257-E401BA6117DE}" destId="{EE7AF1E2-1273-4E1D-A319-BD3BAA1C95CD}" srcOrd="0" destOrd="0" presId="urn:microsoft.com/office/officeart/2005/8/layout/vList2"/>
    <dgm:cxn modelId="{0E546739-3A78-4385-911F-7B88D3DFB042}" srcId="{21F54100-5846-4ACF-9257-E401BA6117DE}" destId="{99FA1792-B427-46CE-AEE7-0004652BDD2A}" srcOrd="4" destOrd="0" parTransId="{65F998B4-A9F8-4225-98D9-F1D3B30023DB}" sibTransId="{083AE175-5293-4191-AD90-BD16941CE53F}"/>
    <dgm:cxn modelId="{B56C204C-64E4-42B9-B6F2-F3D5FA80B144}" srcId="{21F54100-5846-4ACF-9257-E401BA6117DE}" destId="{F78AEFB5-6E6E-49FF-B48C-898ABD32BE10}" srcOrd="1" destOrd="0" parTransId="{B4A9B4E0-8E37-478A-8EFB-A51568C25E40}" sibTransId="{156F3362-8203-4F5F-8D35-55F35C86579F}"/>
    <dgm:cxn modelId="{8E93DC7C-C89D-478C-BAE1-71B4DE86495C}" type="presOf" srcId="{99FA1792-B427-46CE-AEE7-0004652BDD2A}" destId="{B719627E-6800-420C-86BE-D87E34009A7E}" srcOrd="0" destOrd="0" presId="urn:microsoft.com/office/officeart/2005/8/layout/vList2"/>
    <dgm:cxn modelId="{D855F48E-8FAB-43A7-BB89-85A25315D982}" type="presOf" srcId="{C13D169C-2FAE-4B72-BD87-E2BEEC5D55AB}" destId="{5090DFBC-BA5C-4757-AA9E-EB339AF713C5}" srcOrd="0" destOrd="0" presId="urn:microsoft.com/office/officeart/2005/8/layout/vList2"/>
    <dgm:cxn modelId="{2CC1E49F-AF37-4889-9E69-615858E6C045}" srcId="{21F54100-5846-4ACF-9257-E401BA6117DE}" destId="{0E4561E8-A356-48E0-99AF-8DA53D8111B9}" srcOrd="0" destOrd="0" parTransId="{9A14C34A-E302-4817-A948-C72B259B18BA}" sibTransId="{A5357CD1-90FB-4265-BF1E-636CB598C9EE}"/>
    <dgm:cxn modelId="{A0CBF7D1-D257-408D-9F2E-1DEE24C8F97A}" type="presOf" srcId="{49A41291-466E-4517-AA43-8257BA51D1F9}" destId="{F0C6C1B8-0D27-47AA-9C8A-9536AA34201D}" srcOrd="0" destOrd="0" presId="urn:microsoft.com/office/officeart/2005/8/layout/vList2"/>
    <dgm:cxn modelId="{22D9A3EE-E13A-46FE-99A4-55587CB040AC}" srcId="{21F54100-5846-4ACF-9257-E401BA6117DE}" destId="{5067AB6D-B25D-42A3-BFFF-5E1542C80013}" srcOrd="3" destOrd="0" parTransId="{B9794B9B-BE0A-46DF-AD41-E3B4496DD94D}" sibTransId="{94ACB54D-1BA1-42AC-84A5-DF101A510262}"/>
    <dgm:cxn modelId="{CD89C7FA-5436-4F12-9D2D-E7E6248B37DB}" type="presOf" srcId="{F78AEFB5-6E6E-49FF-B48C-898ABD32BE10}" destId="{EE06C1A9-6A6F-4E39-BAD1-00B5E0777E2C}" srcOrd="0" destOrd="0" presId="urn:microsoft.com/office/officeart/2005/8/layout/vList2"/>
    <dgm:cxn modelId="{C994DEFD-E705-4916-9B49-5F4E79C2875B}" type="presOf" srcId="{0E4561E8-A356-48E0-99AF-8DA53D8111B9}" destId="{8CE4F093-CAC7-4F06-BAB6-DF34F27D3CEE}" srcOrd="0" destOrd="0" presId="urn:microsoft.com/office/officeart/2005/8/layout/vList2"/>
    <dgm:cxn modelId="{54285772-DE13-4857-BE2A-761F1906C661}" type="presParOf" srcId="{EE7AF1E2-1273-4E1D-A319-BD3BAA1C95CD}" destId="{8CE4F093-CAC7-4F06-BAB6-DF34F27D3CEE}" srcOrd="0" destOrd="0" presId="urn:microsoft.com/office/officeart/2005/8/layout/vList2"/>
    <dgm:cxn modelId="{A1656F7A-B250-4EA0-BC27-088BC5E3DE3E}" type="presParOf" srcId="{EE7AF1E2-1273-4E1D-A319-BD3BAA1C95CD}" destId="{BDDE9B72-FCC4-4CC9-9013-039C73BF2E34}" srcOrd="1" destOrd="0" presId="urn:microsoft.com/office/officeart/2005/8/layout/vList2"/>
    <dgm:cxn modelId="{676D9B78-6AB7-4E6C-BF28-5CFE0FE21258}" type="presParOf" srcId="{EE7AF1E2-1273-4E1D-A319-BD3BAA1C95CD}" destId="{EE06C1A9-6A6F-4E39-BAD1-00B5E0777E2C}" srcOrd="2" destOrd="0" presId="urn:microsoft.com/office/officeart/2005/8/layout/vList2"/>
    <dgm:cxn modelId="{3872857D-FDAB-4E78-AECE-AC78A1EF853A}" type="presParOf" srcId="{EE7AF1E2-1273-4E1D-A319-BD3BAA1C95CD}" destId="{FDDA244E-3B41-4FB4-B789-4D2DDA4AB202}" srcOrd="3" destOrd="0" presId="urn:microsoft.com/office/officeart/2005/8/layout/vList2"/>
    <dgm:cxn modelId="{2917601E-3736-4044-A42F-F84BE05FF2B9}" type="presParOf" srcId="{EE7AF1E2-1273-4E1D-A319-BD3BAA1C95CD}" destId="{5090DFBC-BA5C-4757-AA9E-EB339AF713C5}" srcOrd="4" destOrd="0" presId="urn:microsoft.com/office/officeart/2005/8/layout/vList2"/>
    <dgm:cxn modelId="{614438BC-ACA7-40E2-B2D6-EDE6CDB0F0A9}" type="presParOf" srcId="{EE7AF1E2-1273-4E1D-A319-BD3BAA1C95CD}" destId="{EE420CB7-E6C9-4EA1-BFDD-6B0A78F2E728}" srcOrd="5" destOrd="0" presId="urn:microsoft.com/office/officeart/2005/8/layout/vList2"/>
    <dgm:cxn modelId="{65756BE5-842D-4603-82C4-554F02C6FA71}" type="presParOf" srcId="{EE7AF1E2-1273-4E1D-A319-BD3BAA1C95CD}" destId="{86F3A9AC-B0E5-49FA-B40A-D002BCE04932}" srcOrd="6" destOrd="0" presId="urn:microsoft.com/office/officeart/2005/8/layout/vList2"/>
    <dgm:cxn modelId="{D5E90EF8-47E4-4DF3-AAF2-084DE608EFB7}" type="presParOf" srcId="{EE7AF1E2-1273-4E1D-A319-BD3BAA1C95CD}" destId="{06019E9A-6714-444A-B463-533297158831}" srcOrd="7" destOrd="0" presId="urn:microsoft.com/office/officeart/2005/8/layout/vList2"/>
    <dgm:cxn modelId="{80239371-C0DF-4625-A994-B0391F2B8F8F}" type="presParOf" srcId="{EE7AF1E2-1273-4E1D-A319-BD3BAA1C95CD}" destId="{B719627E-6800-420C-86BE-D87E34009A7E}" srcOrd="8" destOrd="0" presId="urn:microsoft.com/office/officeart/2005/8/layout/vList2"/>
    <dgm:cxn modelId="{11F9A1BC-BCC5-46E7-9A5B-390B2DC07B4A}" type="presParOf" srcId="{EE7AF1E2-1273-4E1D-A319-BD3BAA1C95CD}" destId="{86700389-E89C-43A8-8882-40ABD68C11A5}" srcOrd="9" destOrd="0" presId="urn:microsoft.com/office/officeart/2005/8/layout/vList2"/>
    <dgm:cxn modelId="{A361D3C1-3762-4BD1-9A8D-986AB7B5D035}" type="presParOf" srcId="{EE7AF1E2-1273-4E1D-A319-BD3BAA1C95CD}" destId="{F0C6C1B8-0D27-47AA-9C8A-9536AA34201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676EB1-DEC9-462B-A0EB-49A2CF047A2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764AAD71-14D1-47B7-9960-28D36804F894}">
      <dgm:prSet custT="1"/>
      <dgm:spPr/>
      <dgm:t>
        <a:bodyPr/>
        <a:lstStyle/>
        <a:p>
          <a:pPr algn="ctr"/>
          <a:r>
            <a:rPr lang="en-IN" sz="1600" b="1">
              <a:solidFill>
                <a:srgbClr val="002060"/>
              </a:solidFill>
            </a:rPr>
            <a:t>Target: 0 – Not looking for job change, 1 – Looking for a job change (~25% of total population)</a:t>
          </a:r>
        </a:p>
      </dgm:t>
    </dgm:pt>
    <dgm:pt modelId="{07394901-A886-4FD2-8721-3B67B7734B92}" type="parTrans" cxnId="{C17C6B87-A52D-47C3-94A7-1A03790F3976}">
      <dgm:prSet/>
      <dgm:spPr/>
      <dgm:t>
        <a:bodyPr/>
        <a:lstStyle/>
        <a:p>
          <a:endParaRPr lang="en-IN"/>
        </a:p>
      </dgm:t>
    </dgm:pt>
    <dgm:pt modelId="{BA2D2CF1-1F2D-412D-BBC8-ECB6499C66A7}" type="sibTrans" cxnId="{C17C6B87-A52D-47C3-94A7-1A03790F3976}">
      <dgm:prSet/>
      <dgm:spPr/>
      <dgm:t>
        <a:bodyPr/>
        <a:lstStyle/>
        <a:p>
          <a:endParaRPr lang="en-IN"/>
        </a:p>
      </dgm:t>
    </dgm:pt>
    <dgm:pt modelId="{F0053E07-A943-41B8-838E-08C221DED4F8}" type="pres">
      <dgm:prSet presAssocID="{63676EB1-DEC9-462B-A0EB-49A2CF047A2D}" presName="linear" presStyleCnt="0">
        <dgm:presLayoutVars>
          <dgm:animLvl val="lvl"/>
          <dgm:resizeHandles val="exact"/>
        </dgm:presLayoutVars>
      </dgm:prSet>
      <dgm:spPr/>
    </dgm:pt>
    <dgm:pt modelId="{6E2DBE1D-F388-429A-98A1-F03799F20E22}" type="pres">
      <dgm:prSet presAssocID="{764AAD71-14D1-47B7-9960-28D36804F894}" presName="parentText" presStyleLbl="node1" presStyleIdx="0" presStyleCnt="1" custLinFactNeighborX="-71" custLinFactNeighborY="47102">
        <dgm:presLayoutVars>
          <dgm:chMax val="0"/>
          <dgm:bulletEnabled val="1"/>
        </dgm:presLayoutVars>
      </dgm:prSet>
      <dgm:spPr/>
    </dgm:pt>
  </dgm:ptLst>
  <dgm:cxnLst>
    <dgm:cxn modelId="{18B6001F-B81A-4E1C-A655-85B7D76A67D3}" type="presOf" srcId="{764AAD71-14D1-47B7-9960-28D36804F894}" destId="{6E2DBE1D-F388-429A-98A1-F03799F20E22}" srcOrd="0" destOrd="0" presId="urn:microsoft.com/office/officeart/2005/8/layout/vList2"/>
    <dgm:cxn modelId="{A46DCC1F-A21C-47FB-A475-04DCE9F3E0D2}" type="presOf" srcId="{63676EB1-DEC9-462B-A0EB-49A2CF047A2D}" destId="{F0053E07-A943-41B8-838E-08C221DED4F8}" srcOrd="0" destOrd="0" presId="urn:microsoft.com/office/officeart/2005/8/layout/vList2"/>
    <dgm:cxn modelId="{C17C6B87-A52D-47C3-94A7-1A03790F3976}" srcId="{63676EB1-DEC9-462B-A0EB-49A2CF047A2D}" destId="{764AAD71-14D1-47B7-9960-28D36804F894}" srcOrd="0" destOrd="0" parTransId="{07394901-A886-4FD2-8721-3B67B7734B92}" sibTransId="{BA2D2CF1-1F2D-412D-BBC8-ECB6499C66A7}"/>
    <dgm:cxn modelId="{024DF268-3244-48E2-B478-0E99DBDB985D}" type="presParOf" srcId="{F0053E07-A943-41B8-838E-08C221DED4F8}" destId="{6E2DBE1D-F388-429A-98A1-F03799F20E2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541882-471D-4D5C-A48A-B448C42A4F0A}" type="doc">
      <dgm:prSet loTypeId="urn:microsoft.com/office/officeart/2008/layout/Lin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823D3E1-48C3-4E5B-B6B4-0C08675D6993}">
      <dgm:prSet custT="1"/>
      <dgm:spPr/>
      <dgm:t>
        <a:bodyPr/>
        <a:lstStyle/>
        <a:p>
          <a:r>
            <a:rPr lang="en-US" sz="1200">
              <a:solidFill>
                <a:srgbClr val="002060"/>
              </a:solidFill>
            </a:rPr>
            <a:t>Test sample size:</a:t>
          </a:r>
          <a:endParaRPr lang="en-IN" sz="1200">
            <a:solidFill>
              <a:srgbClr val="002060"/>
            </a:solidFill>
          </a:endParaRPr>
        </a:p>
      </dgm:t>
    </dgm:pt>
    <dgm:pt modelId="{7E0EC8A7-B8DB-4DF1-89FB-E017FAE9592C}" type="parTrans" cxnId="{CBCB4696-D3F7-4750-8200-36181A015CBE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BA2FBDCF-5392-42EA-BA24-1BC51BEF7B4C}" type="sibTrans" cxnId="{CBCB4696-D3F7-4750-8200-36181A015CBE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F417AA8F-2C74-4D93-ADD9-896BA83C9264}">
      <dgm:prSet custT="1"/>
      <dgm:spPr/>
      <dgm:t>
        <a:bodyPr/>
        <a:lstStyle/>
        <a:p>
          <a:r>
            <a:rPr lang="en-US" sz="1200">
              <a:solidFill>
                <a:srgbClr val="002060"/>
              </a:solidFill>
            </a:rPr>
            <a:t>Normal training cost</a:t>
          </a:r>
          <a:endParaRPr lang="en-US" sz="1100">
            <a:solidFill>
              <a:srgbClr val="002060"/>
            </a:solidFill>
          </a:endParaRPr>
        </a:p>
        <a:p>
          <a:r>
            <a:rPr lang="en-US" sz="900">
              <a:solidFill>
                <a:srgbClr val="002060"/>
              </a:solidFill>
            </a:rPr>
            <a:t>(Without classification):</a:t>
          </a:r>
          <a:endParaRPr lang="en-IN" sz="1000">
            <a:solidFill>
              <a:srgbClr val="002060"/>
            </a:solidFill>
          </a:endParaRPr>
        </a:p>
      </dgm:t>
    </dgm:pt>
    <dgm:pt modelId="{2DF29FA7-308F-40AA-B17D-9A9AD754C273}" type="parTrans" cxnId="{7A8BC67B-7EDF-4796-A19A-C474590BAF7C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3FB3549D-586E-4929-BAB8-11E38C67E94F}" type="sibTrans" cxnId="{7A8BC67B-7EDF-4796-A19A-C474590BAF7C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7D88A6BD-153B-422F-B2C1-9A6F8984A2D7}">
      <dgm:prSet custT="1"/>
      <dgm:spPr/>
      <dgm:t>
        <a:bodyPr/>
        <a:lstStyle/>
        <a:p>
          <a:r>
            <a:rPr lang="en-US" sz="1200">
              <a:solidFill>
                <a:srgbClr val="002060"/>
              </a:solidFill>
            </a:rPr>
            <a:t>Targeted training cost</a:t>
          </a:r>
        </a:p>
        <a:p>
          <a:r>
            <a:rPr lang="en-US" sz="900">
              <a:solidFill>
                <a:srgbClr val="002060"/>
              </a:solidFill>
            </a:rPr>
            <a:t>(With Classification):</a:t>
          </a:r>
          <a:endParaRPr lang="en-IN" sz="1050">
            <a:solidFill>
              <a:srgbClr val="002060"/>
            </a:solidFill>
          </a:endParaRPr>
        </a:p>
      </dgm:t>
    </dgm:pt>
    <dgm:pt modelId="{17873CD2-0D2A-4346-AED6-255C6F387720}" type="parTrans" cxnId="{65BA1BDC-F8F9-46F0-87BB-BA5D3C19C5B0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D1716393-3DCA-4945-88AA-AA53F1421DD1}" type="sibTrans" cxnId="{65BA1BDC-F8F9-46F0-87BB-BA5D3C19C5B0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9DC5255C-B13C-4450-97BC-94D749CBA06A}">
      <dgm:prSet custT="1"/>
      <dgm:spPr/>
      <dgm:t>
        <a:bodyPr/>
        <a:lstStyle/>
        <a:p>
          <a:r>
            <a:rPr lang="en-US" sz="1200">
              <a:solidFill>
                <a:srgbClr val="002060"/>
              </a:solidFill>
            </a:rPr>
            <a:t>Non-targeted training cost</a:t>
          </a:r>
          <a:endParaRPr lang="en-US" sz="1050">
            <a:solidFill>
              <a:srgbClr val="002060"/>
            </a:solidFill>
          </a:endParaRPr>
        </a:p>
        <a:p>
          <a:r>
            <a:rPr lang="en-US" sz="900">
              <a:solidFill>
                <a:srgbClr val="002060"/>
              </a:solidFill>
            </a:rPr>
            <a:t>(With Classification):</a:t>
          </a:r>
          <a:endParaRPr lang="en-IN" sz="1000">
            <a:solidFill>
              <a:srgbClr val="002060"/>
            </a:solidFill>
          </a:endParaRPr>
        </a:p>
      </dgm:t>
    </dgm:pt>
    <dgm:pt modelId="{B5737D0F-04B3-43A3-8A40-CB535B9EFA54}" type="parTrans" cxnId="{1CEB204A-2D42-43FE-BCD0-C1525D9000B8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33396FA9-3A35-4DB1-B239-7C77C5ABB88F}" type="sibTrans" cxnId="{1CEB204A-2D42-43FE-BCD0-C1525D9000B8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061F38A1-EBB6-4E9F-AE61-0EC7676CDC10}">
      <dgm:prSet custT="1"/>
      <dgm:spPr/>
      <dgm:t>
        <a:bodyPr/>
        <a:lstStyle/>
        <a:p>
          <a:r>
            <a:rPr lang="en-US" sz="1800">
              <a:solidFill>
                <a:srgbClr val="002060"/>
              </a:solidFill>
            </a:rPr>
            <a:t>10,000</a:t>
          </a:r>
          <a:endParaRPr lang="en-IN" sz="1800">
            <a:solidFill>
              <a:srgbClr val="002060"/>
            </a:solidFill>
          </a:endParaRPr>
        </a:p>
      </dgm:t>
    </dgm:pt>
    <dgm:pt modelId="{ADCE8DF3-6A3E-420E-98E7-451D7E646F27}" type="parTrans" cxnId="{549D1471-0AAB-4082-BE1B-F22B59AA503B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23101761-E97F-4C4E-BDF2-3A283440F759}" type="sibTrans" cxnId="{549D1471-0AAB-4082-BE1B-F22B59AA503B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CD12ACF0-D498-4082-96AA-CBF3E024B498}">
      <dgm:prSet custT="1"/>
      <dgm:spPr/>
      <dgm:t>
        <a:bodyPr/>
        <a:lstStyle/>
        <a:p>
          <a:r>
            <a:rPr lang="en-US" sz="1800">
              <a:solidFill>
                <a:srgbClr val="002060"/>
              </a:solidFill>
            </a:rPr>
            <a:t>$400</a:t>
          </a:r>
          <a:endParaRPr lang="en-IN" sz="1800">
            <a:solidFill>
              <a:srgbClr val="002060"/>
            </a:solidFill>
          </a:endParaRPr>
        </a:p>
      </dgm:t>
    </dgm:pt>
    <dgm:pt modelId="{7A44CE17-5A03-4A1D-A8E6-11C857F6DADB}" type="parTrans" cxnId="{FBFA8C4F-AEE9-4585-8314-3F360DDF8E7A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27E24DDC-3F1B-48E2-B2C0-E53FCE26666A}" type="sibTrans" cxnId="{FBFA8C4F-AEE9-4585-8314-3F360DDF8E7A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DED3A0D5-478A-4B2A-AABD-378A9C4CE275}">
      <dgm:prSet custT="1"/>
      <dgm:spPr/>
      <dgm:t>
        <a:bodyPr/>
        <a:lstStyle/>
        <a:p>
          <a:r>
            <a:rPr lang="en-US" sz="1800">
              <a:solidFill>
                <a:srgbClr val="002060"/>
              </a:solidFill>
            </a:rPr>
            <a:t>$500</a:t>
          </a:r>
          <a:endParaRPr lang="en-IN" sz="1800">
            <a:solidFill>
              <a:srgbClr val="002060"/>
            </a:solidFill>
          </a:endParaRPr>
        </a:p>
      </dgm:t>
    </dgm:pt>
    <dgm:pt modelId="{20E1975F-07D9-4995-9DA0-CA0600EE3603}" type="parTrans" cxnId="{5D27196E-85EC-476F-8802-67BDCF743901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545076D1-E212-4DCC-AAD1-0E78BD143F95}" type="sibTrans" cxnId="{5D27196E-85EC-476F-8802-67BDCF743901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AA1B4C00-42B1-4AE9-B177-55AEFFBA2A24}">
      <dgm:prSet custT="1"/>
      <dgm:spPr/>
      <dgm:t>
        <a:bodyPr/>
        <a:lstStyle/>
        <a:p>
          <a:r>
            <a:rPr lang="en-US" sz="1800">
              <a:solidFill>
                <a:srgbClr val="002060"/>
              </a:solidFill>
            </a:rPr>
            <a:t>$300 </a:t>
          </a:r>
          <a:endParaRPr lang="en-IN" sz="1800">
            <a:solidFill>
              <a:srgbClr val="002060"/>
            </a:solidFill>
          </a:endParaRPr>
        </a:p>
      </dgm:t>
    </dgm:pt>
    <dgm:pt modelId="{EA9DDDC8-BECA-4383-969D-13830CE45B63}" type="parTrans" cxnId="{83578E03-1479-41C4-8CB3-1680C713D2FA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2D6F7177-800A-4533-80EA-28485026FC43}" type="sibTrans" cxnId="{83578E03-1479-41C4-8CB3-1680C713D2FA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561C7998-1A6B-4D06-B135-6088534E9BBB}">
      <dgm:prSet custT="1"/>
      <dgm:spPr/>
      <dgm:t>
        <a:bodyPr/>
        <a:lstStyle/>
        <a:p>
          <a:endParaRPr lang="en-IN" sz="1400">
            <a:solidFill>
              <a:srgbClr val="002060"/>
            </a:solidFill>
          </a:endParaRPr>
        </a:p>
      </dgm:t>
    </dgm:pt>
    <dgm:pt modelId="{B4F53F42-D26D-4DC2-9124-4D861C235B54}" type="sibTrans" cxnId="{BF5B75C5-9C3E-4462-B8AF-6F689EF50B4D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E0D640C8-943B-4127-87CE-1459374D8F84}" type="parTrans" cxnId="{BF5B75C5-9C3E-4462-B8AF-6F689EF50B4D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86C76174-6BB7-463F-BB2B-A12B9AB11A7A}" type="pres">
      <dgm:prSet presAssocID="{DF541882-471D-4D5C-A48A-B448C42A4F0A}" presName="vert0" presStyleCnt="0">
        <dgm:presLayoutVars>
          <dgm:dir/>
          <dgm:animOne val="branch"/>
          <dgm:animLvl val="lvl"/>
        </dgm:presLayoutVars>
      </dgm:prSet>
      <dgm:spPr/>
    </dgm:pt>
    <dgm:pt modelId="{764C60D6-9D32-4C19-B5FA-2B00C73EDE65}" type="pres">
      <dgm:prSet presAssocID="{561C7998-1A6B-4D06-B135-6088534E9BBB}" presName="thickLine" presStyleLbl="alignNode1" presStyleIdx="0" presStyleCnt="1" custLinFactNeighborX="256" custLinFactNeighborY="-3070"/>
      <dgm:spPr>
        <a:ln>
          <a:noFill/>
        </a:ln>
      </dgm:spPr>
    </dgm:pt>
    <dgm:pt modelId="{FD38544F-47D5-4E88-A74D-5A0ACC3DD0B5}" type="pres">
      <dgm:prSet presAssocID="{561C7998-1A6B-4D06-B135-6088534E9BBB}" presName="horz1" presStyleCnt="0"/>
      <dgm:spPr/>
    </dgm:pt>
    <dgm:pt modelId="{C48C8889-1FE0-4CD5-9D5B-119B99205229}" type="pres">
      <dgm:prSet presAssocID="{561C7998-1A6B-4D06-B135-6088534E9BBB}" presName="tx1" presStyleLbl="revTx" presStyleIdx="0" presStyleCnt="9" custScaleX="170229"/>
      <dgm:spPr/>
    </dgm:pt>
    <dgm:pt modelId="{66B8C481-1FC5-4292-978C-5674876853E0}" type="pres">
      <dgm:prSet presAssocID="{561C7998-1A6B-4D06-B135-6088534E9BBB}" presName="vert1" presStyleCnt="0"/>
      <dgm:spPr/>
    </dgm:pt>
    <dgm:pt modelId="{EBDC0555-D474-4F44-B32A-248339A77DD2}" type="pres">
      <dgm:prSet presAssocID="{E823D3E1-48C3-4E5B-B6B4-0C08675D6993}" presName="vertSpace2a" presStyleCnt="0"/>
      <dgm:spPr/>
    </dgm:pt>
    <dgm:pt modelId="{972C4EA8-A827-4357-89E4-764F9C1180B8}" type="pres">
      <dgm:prSet presAssocID="{E823D3E1-48C3-4E5B-B6B4-0C08675D6993}" presName="horz2" presStyleCnt="0"/>
      <dgm:spPr/>
    </dgm:pt>
    <dgm:pt modelId="{4987D732-8F16-4C0C-9A5B-392438513E24}" type="pres">
      <dgm:prSet presAssocID="{E823D3E1-48C3-4E5B-B6B4-0C08675D6993}" presName="horzSpace2" presStyleCnt="0"/>
      <dgm:spPr/>
    </dgm:pt>
    <dgm:pt modelId="{F8AAB4D6-1BFB-49F8-9499-5F8277D36517}" type="pres">
      <dgm:prSet presAssocID="{E823D3E1-48C3-4E5B-B6B4-0C08675D6993}" presName="tx2" presStyleLbl="revTx" presStyleIdx="1" presStyleCnt="9" custScaleX="177118" custScaleY="78027" custLinFactNeighborX="-50" custLinFactNeighborY="16159"/>
      <dgm:spPr/>
    </dgm:pt>
    <dgm:pt modelId="{E5353627-EF6B-4EB5-A253-8EFBBD37EDEF}" type="pres">
      <dgm:prSet presAssocID="{E823D3E1-48C3-4E5B-B6B4-0C08675D6993}" presName="vert2" presStyleCnt="0"/>
      <dgm:spPr/>
    </dgm:pt>
    <dgm:pt modelId="{74D771D7-37F0-4336-B5C0-A9BF8E2FCC1B}" type="pres">
      <dgm:prSet presAssocID="{061F38A1-EBB6-4E9F-AE61-0EC7676CDC10}" presName="horz3" presStyleCnt="0"/>
      <dgm:spPr/>
    </dgm:pt>
    <dgm:pt modelId="{778F4A15-D74E-48AB-B99A-0CCB2D357604}" type="pres">
      <dgm:prSet presAssocID="{061F38A1-EBB6-4E9F-AE61-0EC7676CDC10}" presName="horzSpace3" presStyleCnt="0"/>
      <dgm:spPr/>
    </dgm:pt>
    <dgm:pt modelId="{3B95A8ED-4ECD-4763-9BBB-1754C7084162}" type="pres">
      <dgm:prSet presAssocID="{061F38A1-EBB6-4E9F-AE61-0EC7676CDC10}" presName="tx3" presStyleLbl="revTx" presStyleIdx="2" presStyleCnt="9" custLinFactNeighborX="-8473" custLinFactNeighborY="1700"/>
      <dgm:spPr/>
    </dgm:pt>
    <dgm:pt modelId="{576D6284-1B29-42D0-AE96-EC6AE56BA52C}" type="pres">
      <dgm:prSet presAssocID="{061F38A1-EBB6-4E9F-AE61-0EC7676CDC10}" presName="vert3" presStyleCnt="0"/>
      <dgm:spPr/>
    </dgm:pt>
    <dgm:pt modelId="{39659E40-2111-4C15-8038-A4A42E710337}" type="pres">
      <dgm:prSet presAssocID="{E823D3E1-48C3-4E5B-B6B4-0C08675D6993}" presName="thinLine2b" presStyleLbl="callout" presStyleIdx="0" presStyleCnt="4" custScaleX="121000"/>
      <dgm:spPr/>
    </dgm:pt>
    <dgm:pt modelId="{3ED0E588-9586-49C4-930B-68B3E5428970}" type="pres">
      <dgm:prSet presAssocID="{E823D3E1-48C3-4E5B-B6B4-0C08675D6993}" presName="vertSpace2b" presStyleCnt="0"/>
      <dgm:spPr/>
    </dgm:pt>
    <dgm:pt modelId="{EDDF5C28-A3B8-47E6-A5D0-406B6FC36BEE}" type="pres">
      <dgm:prSet presAssocID="{F417AA8F-2C74-4D93-ADD9-896BA83C9264}" presName="horz2" presStyleCnt="0"/>
      <dgm:spPr/>
    </dgm:pt>
    <dgm:pt modelId="{0917CF10-04D3-4863-BA1F-1F5B9866AD59}" type="pres">
      <dgm:prSet presAssocID="{F417AA8F-2C74-4D93-ADD9-896BA83C9264}" presName="horzSpace2" presStyleCnt="0"/>
      <dgm:spPr/>
    </dgm:pt>
    <dgm:pt modelId="{2FF42AF3-E08F-4BCF-AB3D-80E3AC6CD519}" type="pres">
      <dgm:prSet presAssocID="{F417AA8F-2C74-4D93-ADD9-896BA83C9264}" presName="tx2" presStyleLbl="revTx" presStyleIdx="3" presStyleCnt="9" custScaleX="168894"/>
      <dgm:spPr/>
    </dgm:pt>
    <dgm:pt modelId="{FD6C122B-9B73-4C3C-A3BD-8E233FE3C08E}" type="pres">
      <dgm:prSet presAssocID="{F417AA8F-2C74-4D93-ADD9-896BA83C9264}" presName="vert2" presStyleCnt="0"/>
      <dgm:spPr/>
    </dgm:pt>
    <dgm:pt modelId="{3530B359-38CA-45DA-8B38-A0EA40DA9BA9}" type="pres">
      <dgm:prSet presAssocID="{CD12ACF0-D498-4082-96AA-CBF3E024B498}" presName="horz3" presStyleCnt="0"/>
      <dgm:spPr/>
    </dgm:pt>
    <dgm:pt modelId="{13E45B59-7F89-4395-9C88-F6297F33BCF3}" type="pres">
      <dgm:prSet presAssocID="{CD12ACF0-D498-4082-96AA-CBF3E024B498}" presName="horzSpace3" presStyleCnt="0"/>
      <dgm:spPr/>
    </dgm:pt>
    <dgm:pt modelId="{FB1FFC7D-B143-43BD-8BF4-927921395D62}" type="pres">
      <dgm:prSet presAssocID="{CD12ACF0-D498-4082-96AA-CBF3E024B498}" presName="tx3" presStyleLbl="revTx" presStyleIdx="4" presStyleCnt="9" custScaleX="104642" custLinFactNeighborX="3853" custLinFactNeighborY="341"/>
      <dgm:spPr/>
    </dgm:pt>
    <dgm:pt modelId="{BF12E025-6622-4B5C-BCB2-92BC707D2482}" type="pres">
      <dgm:prSet presAssocID="{CD12ACF0-D498-4082-96AA-CBF3E024B498}" presName="vert3" presStyleCnt="0"/>
      <dgm:spPr/>
    </dgm:pt>
    <dgm:pt modelId="{81A5C29B-DBDD-43F3-A338-FD0B682F1BF7}" type="pres">
      <dgm:prSet presAssocID="{F417AA8F-2C74-4D93-ADD9-896BA83C9264}" presName="thinLine2b" presStyleLbl="callout" presStyleIdx="1" presStyleCnt="4" custScaleX="121000"/>
      <dgm:spPr/>
    </dgm:pt>
    <dgm:pt modelId="{530B8FBD-7447-4A8F-B3DE-7B720692D482}" type="pres">
      <dgm:prSet presAssocID="{F417AA8F-2C74-4D93-ADD9-896BA83C9264}" presName="vertSpace2b" presStyleCnt="0"/>
      <dgm:spPr/>
    </dgm:pt>
    <dgm:pt modelId="{E363A234-B3EC-40C9-8D03-E9AE2B23AE98}" type="pres">
      <dgm:prSet presAssocID="{7D88A6BD-153B-422F-B2C1-9A6F8984A2D7}" presName="horz2" presStyleCnt="0"/>
      <dgm:spPr/>
    </dgm:pt>
    <dgm:pt modelId="{24346A07-A42D-482C-B673-86114611B231}" type="pres">
      <dgm:prSet presAssocID="{7D88A6BD-153B-422F-B2C1-9A6F8984A2D7}" presName="horzSpace2" presStyleCnt="0"/>
      <dgm:spPr/>
    </dgm:pt>
    <dgm:pt modelId="{DC1D76A7-887A-426B-B0D7-411117C880F3}" type="pres">
      <dgm:prSet presAssocID="{7D88A6BD-153B-422F-B2C1-9A6F8984A2D7}" presName="tx2" presStyleLbl="revTx" presStyleIdx="5" presStyleCnt="9" custScaleX="182189" custLinFactNeighborX="144" custLinFactNeighborY="-6955"/>
      <dgm:spPr/>
    </dgm:pt>
    <dgm:pt modelId="{B18C68C1-30AD-474A-9A53-81393EEBFE2C}" type="pres">
      <dgm:prSet presAssocID="{7D88A6BD-153B-422F-B2C1-9A6F8984A2D7}" presName="vert2" presStyleCnt="0"/>
      <dgm:spPr/>
    </dgm:pt>
    <dgm:pt modelId="{DF484EE2-77EF-4968-ADFC-33AD417C8174}" type="pres">
      <dgm:prSet presAssocID="{DED3A0D5-478A-4B2A-AABD-378A9C4CE275}" presName="horz3" presStyleCnt="0"/>
      <dgm:spPr/>
    </dgm:pt>
    <dgm:pt modelId="{B3A8937D-4AE1-4DE6-AB75-91FAB5504174}" type="pres">
      <dgm:prSet presAssocID="{DED3A0D5-478A-4B2A-AABD-378A9C4CE275}" presName="horzSpace3" presStyleCnt="0"/>
      <dgm:spPr/>
    </dgm:pt>
    <dgm:pt modelId="{D786B1BE-C100-4278-992D-315F4B732170}" type="pres">
      <dgm:prSet presAssocID="{DED3A0D5-478A-4B2A-AABD-378A9C4CE275}" presName="tx3" presStyleLbl="revTx" presStyleIdx="6" presStyleCnt="9" custLinFactNeighborX="-10488" custLinFactNeighborY="-4462"/>
      <dgm:spPr/>
    </dgm:pt>
    <dgm:pt modelId="{9CF709DA-E083-4CC5-8598-3CF03D871743}" type="pres">
      <dgm:prSet presAssocID="{DED3A0D5-478A-4B2A-AABD-378A9C4CE275}" presName="vert3" presStyleCnt="0"/>
      <dgm:spPr/>
    </dgm:pt>
    <dgm:pt modelId="{9543DDCF-ED67-437F-B4ED-F3096A407BE8}" type="pres">
      <dgm:prSet presAssocID="{7D88A6BD-153B-422F-B2C1-9A6F8984A2D7}" presName="thinLine2b" presStyleLbl="callout" presStyleIdx="2" presStyleCnt="4" custScaleX="121000"/>
      <dgm:spPr/>
    </dgm:pt>
    <dgm:pt modelId="{6B85AE59-CB57-4592-A6CC-FCA303A9C5EB}" type="pres">
      <dgm:prSet presAssocID="{7D88A6BD-153B-422F-B2C1-9A6F8984A2D7}" presName="vertSpace2b" presStyleCnt="0"/>
      <dgm:spPr/>
    </dgm:pt>
    <dgm:pt modelId="{121999B8-41F5-4E13-89CA-A94F80564986}" type="pres">
      <dgm:prSet presAssocID="{9DC5255C-B13C-4450-97BC-94D749CBA06A}" presName="horz2" presStyleCnt="0"/>
      <dgm:spPr/>
    </dgm:pt>
    <dgm:pt modelId="{C212C0FA-2451-4223-AF61-9E61D612BA2D}" type="pres">
      <dgm:prSet presAssocID="{9DC5255C-B13C-4450-97BC-94D749CBA06A}" presName="horzSpace2" presStyleCnt="0"/>
      <dgm:spPr/>
    </dgm:pt>
    <dgm:pt modelId="{AF3C718A-BFB8-48E1-B132-A749EF9A11A2}" type="pres">
      <dgm:prSet presAssocID="{9DC5255C-B13C-4450-97BC-94D749CBA06A}" presName="tx2" presStyleLbl="revTx" presStyleIdx="7" presStyleCnt="9" custScaleX="171921" custLinFactNeighborX="-3441" custLinFactNeighborY="365"/>
      <dgm:spPr/>
    </dgm:pt>
    <dgm:pt modelId="{576D6F01-5348-4C26-B6F8-7084E2B54E0F}" type="pres">
      <dgm:prSet presAssocID="{9DC5255C-B13C-4450-97BC-94D749CBA06A}" presName="vert2" presStyleCnt="0"/>
      <dgm:spPr/>
    </dgm:pt>
    <dgm:pt modelId="{B491C1C6-7CCE-4328-8622-C684195144FB}" type="pres">
      <dgm:prSet presAssocID="{AA1B4C00-42B1-4AE9-B177-55AEFFBA2A24}" presName="horz3" presStyleCnt="0"/>
      <dgm:spPr/>
    </dgm:pt>
    <dgm:pt modelId="{7EB53704-36AB-48C0-87CD-9C94B9660440}" type="pres">
      <dgm:prSet presAssocID="{AA1B4C00-42B1-4AE9-B177-55AEFFBA2A24}" presName="horzSpace3" presStyleCnt="0"/>
      <dgm:spPr/>
    </dgm:pt>
    <dgm:pt modelId="{24D86767-5219-429D-92D4-B351531FA252}" type="pres">
      <dgm:prSet presAssocID="{AA1B4C00-42B1-4AE9-B177-55AEFFBA2A24}" presName="tx3" presStyleLbl="revTx" presStyleIdx="8" presStyleCnt="9" custLinFactNeighborX="-1551" custLinFactNeighborY="-426"/>
      <dgm:spPr/>
    </dgm:pt>
    <dgm:pt modelId="{0E5D91C7-F490-4348-89F7-884A0BAF8FA1}" type="pres">
      <dgm:prSet presAssocID="{AA1B4C00-42B1-4AE9-B177-55AEFFBA2A24}" presName="vert3" presStyleCnt="0"/>
      <dgm:spPr/>
    </dgm:pt>
    <dgm:pt modelId="{F257A831-CF73-4E9C-9DDF-E743F2759750}" type="pres">
      <dgm:prSet presAssocID="{9DC5255C-B13C-4450-97BC-94D749CBA06A}" presName="thinLine2b" presStyleLbl="callout" presStyleIdx="3" presStyleCnt="4" custScaleX="121000"/>
      <dgm:spPr/>
    </dgm:pt>
    <dgm:pt modelId="{43CE5EB8-40A0-4522-9750-ABF20B8812C7}" type="pres">
      <dgm:prSet presAssocID="{9DC5255C-B13C-4450-97BC-94D749CBA06A}" presName="vertSpace2b" presStyleCnt="0"/>
      <dgm:spPr/>
    </dgm:pt>
  </dgm:ptLst>
  <dgm:cxnLst>
    <dgm:cxn modelId="{83578E03-1479-41C4-8CB3-1680C713D2FA}" srcId="{9DC5255C-B13C-4450-97BC-94D749CBA06A}" destId="{AA1B4C00-42B1-4AE9-B177-55AEFFBA2A24}" srcOrd="0" destOrd="0" parTransId="{EA9DDDC8-BECA-4383-969D-13830CE45B63}" sibTransId="{2D6F7177-800A-4533-80EA-28485026FC43}"/>
    <dgm:cxn modelId="{C01CDB2D-9FDA-FB4C-82E1-8603FB3A9B3A}" type="presOf" srcId="{DED3A0D5-478A-4B2A-AABD-378A9C4CE275}" destId="{D786B1BE-C100-4278-992D-315F4B732170}" srcOrd="0" destOrd="0" presId="urn:microsoft.com/office/officeart/2008/layout/LinedList"/>
    <dgm:cxn modelId="{20678F3F-4A2E-5D4E-9994-4B8F0AC668F5}" type="presOf" srcId="{AA1B4C00-42B1-4AE9-B177-55AEFFBA2A24}" destId="{24D86767-5219-429D-92D4-B351531FA252}" srcOrd="0" destOrd="0" presId="urn:microsoft.com/office/officeart/2008/layout/LinedList"/>
    <dgm:cxn modelId="{28136941-36ED-4548-9710-3F39014A692E}" type="presOf" srcId="{F417AA8F-2C74-4D93-ADD9-896BA83C9264}" destId="{2FF42AF3-E08F-4BCF-AB3D-80E3AC6CD519}" srcOrd="0" destOrd="0" presId="urn:microsoft.com/office/officeart/2008/layout/LinedList"/>
    <dgm:cxn modelId="{84DFDB61-52D4-8C4A-AEC5-3A7FB942A3E4}" type="presOf" srcId="{9DC5255C-B13C-4450-97BC-94D749CBA06A}" destId="{AF3C718A-BFB8-48E1-B132-A749EF9A11A2}" srcOrd="0" destOrd="0" presId="urn:microsoft.com/office/officeart/2008/layout/LinedList"/>
    <dgm:cxn modelId="{1CEB204A-2D42-43FE-BCD0-C1525D9000B8}" srcId="{561C7998-1A6B-4D06-B135-6088534E9BBB}" destId="{9DC5255C-B13C-4450-97BC-94D749CBA06A}" srcOrd="3" destOrd="0" parTransId="{B5737D0F-04B3-43A3-8A40-CB535B9EFA54}" sibTransId="{33396FA9-3A35-4DB1-B239-7C77C5ABB88F}"/>
    <dgm:cxn modelId="{A8A8CB4A-7D5F-4A36-ADC0-A08B32C12658}" type="presOf" srcId="{DF541882-471D-4D5C-A48A-B448C42A4F0A}" destId="{86C76174-6BB7-463F-BB2B-A12B9AB11A7A}" srcOrd="0" destOrd="0" presId="urn:microsoft.com/office/officeart/2008/layout/LinedList"/>
    <dgm:cxn modelId="{A3FC004D-7E82-2847-B3D8-8FFDFBADAFCE}" type="presOf" srcId="{061F38A1-EBB6-4E9F-AE61-0EC7676CDC10}" destId="{3B95A8ED-4ECD-4763-9BBB-1754C7084162}" srcOrd="0" destOrd="0" presId="urn:microsoft.com/office/officeart/2008/layout/LinedList"/>
    <dgm:cxn modelId="{5D27196E-85EC-476F-8802-67BDCF743901}" srcId="{7D88A6BD-153B-422F-B2C1-9A6F8984A2D7}" destId="{DED3A0D5-478A-4B2A-AABD-378A9C4CE275}" srcOrd="0" destOrd="0" parTransId="{20E1975F-07D9-4995-9DA0-CA0600EE3603}" sibTransId="{545076D1-E212-4DCC-AAD1-0E78BD143F95}"/>
    <dgm:cxn modelId="{FBFA8C4F-AEE9-4585-8314-3F360DDF8E7A}" srcId="{F417AA8F-2C74-4D93-ADD9-896BA83C9264}" destId="{CD12ACF0-D498-4082-96AA-CBF3E024B498}" srcOrd="0" destOrd="0" parTransId="{7A44CE17-5A03-4A1D-A8E6-11C857F6DADB}" sibTransId="{27E24DDC-3F1B-48E2-B2C0-E53FCE26666A}"/>
    <dgm:cxn modelId="{549D1471-0AAB-4082-BE1B-F22B59AA503B}" srcId="{E823D3E1-48C3-4E5B-B6B4-0C08675D6993}" destId="{061F38A1-EBB6-4E9F-AE61-0EC7676CDC10}" srcOrd="0" destOrd="0" parTransId="{ADCE8DF3-6A3E-420E-98E7-451D7E646F27}" sibTransId="{23101761-E97F-4C4E-BDF2-3A283440F759}"/>
    <dgm:cxn modelId="{DCE98A54-1997-B642-9158-AF14DE31C96E}" type="presOf" srcId="{CD12ACF0-D498-4082-96AA-CBF3E024B498}" destId="{FB1FFC7D-B143-43BD-8BF4-927921395D62}" srcOrd="0" destOrd="0" presId="urn:microsoft.com/office/officeart/2008/layout/LinedList"/>
    <dgm:cxn modelId="{4CFBDE58-DCA8-2D4C-842C-3700EF87A1A1}" type="presOf" srcId="{7D88A6BD-153B-422F-B2C1-9A6F8984A2D7}" destId="{DC1D76A7-887A-426B-B0D7-411117C880F3}" srcOrd="0" destOrd="0" presId="urn:microsoft.com/office/officeart/2008/layout/LinedList"/>
    <dgm:cxn modelId="{7A8BC67B-7EDF-4796-A19A-C474590BAF7C}" srcId="{561C7998-1A6B-4D06-B135-6088534E9BBB}" destId="{F417AA8F-2C74-4D93-ADD9-896BA83C9264}" srcOrd="1" destOrd="0" parTransId="{2DF29FA7-308F-40AA-B17D-9A9AD754C273}" sibTransId="{3FB3549D-586E-4929-BAB8-11E38C67E94F}"/>
    <dgm:cxn modelId="{4A2FD086-7008-2D41-8C4A-BF3068ED2ACD}" type="presOf" srcId="{561C7998-1A6B-4D06-B135-6088534E9BBB}" destId="{C48C8889-1FE0-4CD5-9D5B-119B99205229}" srcOrd="0" destOrd="0" presId="urn:microsoft.com/office/officeart/2008/layout/LinedList"/>
    <dgm:cxn modelId="{CBCB4696-D3F7-4750-8200-36181A015CBE}" srcId="{561C7998-1A6B-4D06-B135-6088534E9BBB}" destId="{E823D3E1-48C3-4E5B-B6B4-0C08675D6993}" srcOrd="0" destOrd="0" parTransId="{7E0EC8A7-B8DB-4DF1-89FB-E017FAE9592C}" sibTransId="{BA2FBDCF-5392-42EA-BA24-1BC51BEF7B4C}"/>
    <dgm:cxn modelId="{BF5B75C5-9C3E-4462-B8AF-6F689EF50B4D}" srcId="{DF541882-471D-4D5C-A48A-B448C42A4F0A}" destId="{561C7998-1A6B-4D06-B135-6088534E9BBB}" srcOrd="0" destOrd="0" parTransId="{E0D640C8-943B-4127-87CE-1459374D8F84}" sibTransId="{B4F53F42-D26D-4DC2-9124-4D861C235B54}"/>
    <dgm:cxn modelId="{65BA1BDC-F8F9-46F0-87BB-BA5D3C19C5B0}" srcId="{561C7998-1A6B-4D06-B135-6088534E9BBB}" destId="{7D88A6BD-153B-422F-B2C1-9A6F8984A2D7}" srcOrd="2" destOrd="0" parTransId="{17873CD2-0D2A-4346-AED6-255C6F387720}" sibTransId="{D1716393-3DCA-4945-88AA-AA53F1421DD1}"/>
    <dgm:cxn modelId="{F26389F6-A4DF-6E47-855A-737DACFB9D83}" type="presOf" srcId="{E823D3E1-48C3-4E5B-B6B4-0C08675D6993}" destId="{F8AAB4D6-1BFB-49F8-9499-5F8277D36517}" srcOrd="0" destOrd="0" presId="urn:microsoft.com/office/officeart/2008/layout/LinedList"/>
    <dgm:cxn modelId="{0EEE6B14-AA49-344F-B2C5-3F86FD29BF5A}" type="presParOf" srcId="{86C76174-6BB7-463F-BB2B-A12B9AB11A7A}" destId="{764C60D6-9D32-4C19-B5FA-2B00C73EDE65}" srcOrd="0" destOrd="0" presId="urn:microsoft.com/office/officeart/2008/layout/LinedList"/>
    <dgm:cxn modelId="{C0508821-32E8-A644-A60D-33DA47A91D4E}" type="presParOf" srcId="{86C76174-6BB7-463F-BB2B-A12B9AB11A7A}" destId="{FD38544F-47D5-4E88-A74D-5A0ACC3DD0B5}" srcOrd="1" destOrd="0" presId="urn:microsoft.com/office/officeart/2008/layout/LinedList"/>
    <dgm:cxn modelId="{21B4342E-3D96-4849-AADB-D008900746A0}" type="presParOf" srcId="{FD38544F-47D5-4E88-A74D-5A0ACC3DD0B5}" destId="{C48C8889-1FE0-4CD5-9D5B-119B99205229}" srcOrd="0" destOrd="0" presId="urn:microsoft.com/office/officeart/2008/layout/LinedList"/>
    <dgm:cxn modelId="{4FA93F8F-FC77-1741-BDD4-75BB5BB73C31}" type="presParOf" srcId="{FD38544F-47D5-4E88-A74D-5A0ACC3DD0B5}" destId="{66B8C481-1FC5-4292-978C-5674876853E0}" srcOrd="1" destOrd="0" presId="urn:microsoft.com/office/officeart/2008/layout/LinedList"/>
    <dgm:cxn modelId="{15682C8A-0CD9-0044-840F-10F2E293DF9D}" type="presParOf" srcId="{66B8C481-1FC5-4292-978C-5674876853E0}" destId="{EBDC0555-D474-4F44-B32A-248339A77DD2}" srcOrd="0" destOrd="0" presId="urn:microsoft.com/office/officeart/2008/layout/LinedList"/>
    <dgm:cxn modelId="{AB811334-811C-E34D-9C16-40BA5E474181}" type="presParOf" srcId="{66B8C481-1FC5-4292-978C-5674876853E0}" destId="{972C4EA8-A827-4357-89E4-764F9C1180B8}" srcOrd="1" destOrd="0" presId="urn:microsoft.com/office/officeart/2008/layout/LinedList"/>
    <dgm:cxn modelId="{510E6E63-4308-ED48-A6F8-81993B556F75}" type="presParOf" srcId="{972C4EA8-A827-4357-89E4-764F9C1180B8}" destId="{4987D732-8F16-4C0C-9A5B-392438513E24}" srcOrd="0" destOrd="0" presId="urn:microsoft.com/office/officeart/2008/layout/LinedList"/>
    <dgm:cxn modelId="{C7EEE295-DCFD-3943-B0D4-CA86EE3E34AA}" type="presParOf" srcId="{972C4EA8-A827-4357-89E4-764F9C1180B8}" destId="{F8AAB4D6-1BFB-49F8-9499-5F8277D36517}" srcOrd="1" destOrd="0" presId="urn:microsoft.com/office/officeart/2008/layout/LinedList"/>
    <dgm:cxn modelId="{C626D858-C265-DE46-9788-631601192ACE}" type="presParOf" srcId="{972C4EA8-A827-4357-89E4-764F9C1180B8}" destId="{E5353627-EF6B-4EB5-A253-8EFBBD37EDEF}" srcOrd="2" destOrd="0" presId="urn:microsoft.com/office/officeart/2008/layout/LinedList"/>
    <dgm:cxn modelId="{E8D50CA3-6665-5E4A-A653-C94A649F0898}" type="presParOf" srcId="{E5353627-EF6B-4EB5-A253-8EFBBD37EDEF}" destId="{74D771D7-37F0-4336-B5C0-A9BF8E2FCC1B}" srcOrd="0" destOrd="0" presId="urn:microsoft.com/office/officeart/2008/layout/LinedList"/>
    <dgm:cxn modelId="{C000B033-6C01-B540-BC19-234F8128925C}" type="presParOf" srcId="{74D771D7-37F0-4336-B5C0-A9BF8E2FCC1B}" destId="{778F4A15-D74E-48AB-B99A-0CCB2D357604}" srcOrd="0" destOrd="0" presId="urn:microsoft.com/office/officeart/2008/layout/LinedList"/>
    <dgm:cxn modelId="{605EC35E-1853-9743-9A4F-ABC3F2927ACE}" type="presParOf" srcId="{74D771D7-37F0-4336-B5C0-A9BF8E2FCC1B}" destId="{3B95A8ED-4ECD-4763-9BBB-1754C7084162}" srcOrd="1" destOrd="0" presId="urn:microsoft.com/office/officeart/2008/layout/LinedList"/>
    <dgm:cxn modelId="{A5FF6616-4E44-6A45-9EF6-C2F0A7AF6F8A}" type="presParOf" srcId="{74D771D7-37F0-4336-B5C0-A9BF8E2FCC1B}" destId="{576D6284-1B29-42D0-AE96-EC6AE56BA52C}" srcOrd="2" destOrd="0" presId="urn:microsoft.com/office/officeart/2008/layout/LinedList"/>
    <dgm:cxn modelId="{047D12BE-6A27-EE48-B7EF-EFB96F646AEC}" type="presParOf" srcId="{66B8C481-1FC5-4292-978C-5674876853E0}" destId="{39659E40-2111-4C15-8038-A4A42E710337}" srcOrd="2" destOrd="0" presId="urn:microsoft.com/office/officeart/2008/layout/LinedList"/>
    <dgm:cxn modelId="{1DE5E002-E544-9849-900D-E3538D117CA0}" type="presParOf" srcId="{66B8C481-1FC5-4292-978C-5674876853E0}" destId="{3ED0E588-9586-49C4-930B-68B3E5428970}" srcOrd="3" destOrd="0" presId="urn:microsoft.com/office/officeart/2008/layout/LinedList"/>
    <dgm:cxn modelId="{DEDDFE34-4121-8446-8958-DBCA5C87ACAC}" type="presParOf" srcId="{66B8C481-1FC5-4292-978C-5674876853E0}" destId="{EDDF5C28-A3B8-47E6-A5D0-406B6FC36BEE}" srcOrd="4" destOrd="0" presId="urn:microsoft.com/office/officeart/2008/layout/LinedList"/>
    <dgm:cxn modelId="{052BD64A-668B-F543-BDDF-4DC7B3E16C9A}" type="presParOf" srcId="{EDDF5C28-A3B8-47E6-A5D0-406B6FC36BEE}" destId="{0917CF10-04D3-4863-BA1F-1F5B9866AD59}" srcOrd="0" destOrd="0" presId="urn:microsoft.com/office/officeart/2008/layout/LinedList"/>
    <dgm:cxn modelId="{9EB34210-611B-674F-841F-58940F7FA8CD}" type="presParOf" srcId="{EDDF5C28-A3B8-47E6-A5D0-406B6FC36BEE}" destId="{2FF42AF3-E08F-4BCF-AB3D-80E3AC6CD519}" srcOrd="1" destOrd="0" presId="urn:microsoft.com/office/officeart/2008/layout/LinedList"/>
    <dgm:cxn modelId="{1C805C67-82C1-C642-9DA9-58BAF30D7840}" type="presParOf" srcId="{EDDF5C28-A3B8-47E6-A5D0-406B6FC36BEE}" destId="{FD6C122B-9B73-4C3C-A3BD-8E233FE3C08E}" srcOrd="2" destOrd="0" presId="urn:microsoft.com/office/officeart/2008/layout/LinedList"/>
    <dgm:cxn modelId="{E14E8D14-886C-0147-ABFB-D80B1B0C3860}" type="presParOf" srcId="{FD6C122B-9B73-4C3C-A3BD-8E233FE3C08E}" destId="{3530B359-38CA-45DA-8B38-A0EA40DA9BA9}" srcOrd="0" destOrd="0" presId="urn:microsoft.com/office/officeart/2008/layout/LinedList"/>
    <dgm:cxn modelId="{5D6B3380-1FE3-B442-B866-5E21CAEBF0AA}" type="presParOf" srcId="{3530B359-38CA-45DA-8B38-A0EA40DA9BA9}" destId="{13E45B59-7F89-4395-9C88-F6297F33BCF3}" srcOrd="0" destOrd="0" presId="urn:microsoft.com/office/officeart/2008/layout/LinedList"/>
    <dgm:cxn modelId="{3F091F7C-9775-DF4C-A6A6-A00314C17EC0}" type="presParOf" srcId="{3530B359-38CA-45DA-8B38-A0EA40DA9BA9}" destId="{FB1FFC7D-B143-43BD-8BF4-927921395D62}" srcOrd="1" destOrd="0" presId="urn:microsoft.com/office/officeart/2008/layout/LinedList"/>
    <dgm:cxn modelId="{18E81612-2557-4F46-98CD-D2B2D2C8EFF3}" type="presParOf" srcId="{3530B359-38CA-45DA-8B38-A0EA40DA9BA9}" destId="{BF12E025-6622-4B5C-BCB2-92BC707D2482}" srcOrd="2" destOrd="0" presId="urn:microsoft.com/office/officeart/2008/layout/LinedList"/>
    <dgm:cxn modelId="{8A853239-CD14-4642-B811-E5CAE38DC806}" type="presParOf" srcId="{66B8C481-1FC5-4292-978C-5674876853E0}" destId="{81A5C29B-DBDD-43F3-A338-FD0B682F1BF7}" srcOrd="5" destOrd="0" presId="urn:microsoft.com/office/officeart/2008/layout/LinedList"/>
    <dgm:cxn modelId="{63F99827-8B36-1B48-9376-F0538607B461}" type="presParOf" srcId="{66B8C481-1FC5-4292-978C-5674876853E0}" destId="{530B8FBD-7447-4A8F-B3DE-7B720692D482}" srcOrd="6" destOrd="0" presId="urn:microsoft.com/office/officeart/2008/layout/LinedList"/>
    <dgm:cxn modelId="{8DA71F28-C7F6-D84B-924B-0EAA3F8EA6B6}" type="presParOf" srcId="{66B8C481-1FC5-4292-978C-5674876853E0}" destId="{E363A234-B3EC-40C9-8D03-E9AE2B23AE98}" srcOrd="7" destOrd="0" presId="urn:microsoft.com/office/officeart/2008/layout/LinedList"/>
    <dgm:cxn modelId="{E78AD60D-827B-E645-B5F5-5B999660F6A7}" type="presParOf" srcId="{E363A234-B3EC-40C9-8D03-E9AE2B23AE98}" destId="{24346A07-A42D-482C-B673-86114611B231}" srcOrd="0" destOrd="0" presId="urn:microsoft.com/office/officeart/2008/layout/LinedList"/>
    <dgm:cxn modelId="{51BF289D-A29E-F443-A447-DF8F6F348007}" type="presParOf" srcId="{E363A234-B3EC-40C9-8D03-E9AE2B23AE98}" destId="{DC1D76A7-887A-426B-B0D7-411117C880F3}" srcOrd="1" destOrd="0" presId="urn:microsoft.com/office/officeart/2008/layout/LinedList"/>
    <dgm:cxn modelId="{EB569462-F64B-0F47-8DC0-500728990C1A}" type="presParOf" srcId="{E363A234-B3EC-40C9-8D03-E9AE2B23AE98}" destId="{B18C68C1-30AD-474A-9A53-81393EEBFE2C}" srcOrd="2" destOrd="0" presId="urn:microsoft.com/office/officeart/2008/layout/LinedList"/>
    <dgm:cxn modelId="{33DAB319-D38D-2F4B-8FD2-AC49E31D49C4}" type="presParOf" srcId="{B18C68C1-30AD-474A-9A53-81393EEBFE2C}" destId="{DF484EE2-77EF-4968-ADFC-33AD417C8174}" srcOrd="0" destOrd="0" presId="urn:microsoft.com/office/officeart/2008/layout/LinedList"/>
    <dgm:cxn modelId="{5994F980-A64B-D640-993A-149F9EB37990}" type="presParOf" srcId="{DF484EE2-77EF-4968-ADFC-33AD417C8174}" destId="{B3A8937D-4AE1-4DE6-AB75-91FAB5504174}" srcOrd="0" destOrd="0" presId="urn:microsoft.com/office/officeart/2008/layout/LinedList"/>
    <dgm:cxn modelId="{043720A1-97EE-9344-AEB4-FA10C02BA7B9}" type="presParOf" srcId="{DF484EE2-77EF-4968-ADFC-33AD417C8174}" destId="{D786B1BE-C100-4278-992D-315F4B732170}" srcOrd="1" destOrd="0" presId="urn:microsoft.com/office/officeart/2008/layout/LinedList"/>
    <dgm:cxn modelId="{3100FC64-078A-F74A-8563-A1DD72682A25}" type="presParOf" srcId="{DF484EE2-77EF-4968-ADFC-33AD417C8174}" destId="{9CF709DA-E083-4CC5-8598-3CF03D871743}" srcOrd="2" destOrd="0" presId="urn:microsoft.com/office/officeart/2008/layout/LinedList"/>
    <dgm:cxn modelId="{9D154F05-B443-EE47-B95F-57732B8D6F83}" type="presParOf" srcId="{66B8C481-1FC5-4292-978C-5674876853E0}" destId="{9543DDCF-ED67-437F-B4ED-F3096A407BE8}" srcOrd="8" destOrd="0" presId="urn:microsoft.com/office/officeart/2008/layout/LinedList"/>
    <dgm:cxn modelId="{A73B536C-965A-1A4B-BF34-FEBCE4CA0419}" type="presParOf" srcId="{66B8C481-1FC5-4292-978C-5674876853E0}" destId="{6B85AE59-CB57-4592-A6CC-FCA303A9C5EB}" srcOrd="9" destOrd="0" presId="urn:microsoft.com/office/officeart/2008/layout/LinedList"/>
    <dgm:cxn modelId="{B43DDFC4-915B-E841-A790-78E335AA47DC}" type="presParOf" srcId="{66B8C481-1FC5-4292-978C-5674876853E0}" destId="{121999B8-41F5-4E13-89CA-A94F80564986}" srcOrd="10" destOrd="0" presId="urn:microsoft.com/office/officeart/2008/layout/LinedList"/>
    <dgm:cxn modelId="{890F2ECF-47DB-3D44-BE60-5EABB420CCC6}" type="presParOf" srcId="{121999B8-41F5-4E13-89CA-A94F80564986}" destId="{C212C0FA-2451-4223-AF61-9E61D612BA2D}" srcOrd="0" destOrd="0" presId="urn:microsoft.com/office/officeart/2008/layout/LinedList"/>
    <dgm:cxn modelId="{FB78FE9B-75F5-074C-B9B3-EF70C6D6B3CD}" type="presParOf" srcId="{121999B8-41F5-4E13-89CA-A94F80564986}" destId="{AF3C718A-BFB8-48E1-B132-A749EF9A11A2}" srcOrd="1" destOrd="0" presId="urn:microsoft.com/office/officeart/2008/layout/LinedList"/>
    <dgm:cxn modelId="{057F4C74-80CA-8245-99CC-5F4775FE91E7}" type="presParOf" srcId="{121999B8-41F5-4E13-89CA-A94F80564986}" destId="{576D6F01-5348-4C26-B6F8-7084E2B54E0F}" srcOrd="2" destOrd="0" presId="urn:microsoft.com/office/officeart/2008/layout/LinedList"/>
    <dgm:cxn modelId="{66A34164-7A3A-2443-8602-64D7BEC455CF}" type="presParOf" srcId="{576D6F01-5348-4C26-B6F8-7084E2B54E0F}" destId="{B491C1C6-7CCE-4328-8622-C684195144FB}" srcOrd="0" destOrd="0" presId="urn:microsoft.com/office/officeart/2008/layout/LinedList"/>
    <dgm:cxn modelId="{02D7250D-7824-CF49-8D57-4E9F8518CD4D}" type="presParOf" srcId="{B491C1C6-7CCE-4328-8622-C684195144FB}" destId="{7EB53704-36AB-48C0-87CD-9C94B9660440}" srcOrd="0" destOrd="0" presId="urn:microsoft.com/office/officeart/2008/layout/LinedList"/>
    <dgm:cxn modelId="{31709B45-A4A5-C34E-B403-976B974D8903}" type="presParOf" srcId="{B491C1C6-7CCE-4328-8622-C684195144FB}" destId="{24D86767-5219-429D-92D4-B351531FA252}" srcOrd="1" destOrd="0" presId="urn:microsoft.com/office/officeart/2008/layout/LinedList"/>
    <dgm:cxn modelId="{F6E7F430-0BD0-714E-B0FD-C627271381B6}" type="presParOf" srcId="{B491C1C6-7CCE-4328-8622-C684195144FB}" destId="{0E5D91C7-F490-4348-89F7-884A0BAF8FA1}" srcOrd="2" destOrd="0" presId="urn:microsoft.com/office/officeart/2008/layout/LinedList"/>
    <dgm:cxn modelId="{49B4E360-5EE5-4A45-B4A1-495AB9071518}" type="presParOf" srcId="{66B8C481-1FC5-4292-978C-5674876853E0}" destId="{F257A831-CF73-4E9C-9DDF-E743F2759750}" srcOrd="11" destOrd="0" presId="urn:microsoft.com/office/officeart/2008/layout/LinedList"/>
    <dgm:cxn modelId="{0F009E2B-C627-7247-9AB3-2DF260BBBA07}" type="presParOf" srcId="{66B8C481-1FC5-4292-978C-5674876853E0}" destId="{43CE5EB8-40A0-4522-9750-ABF20B8812C7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55095-311C-4F84-A37E-3B87F56296B1}" type="doc">
      <dgm:prSet loTypeId="urn:microsoft.com/office/officeart/2005/8/layout/equation2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AF863E38-7691-4A34-8AB8-B03AD9217EBC}">
      <dgm:prSet custT="1"/>
      <dgm:spPr/>
      <dgm:t>
        <a:bodyPr/>
        <a:lstStyle/>
        <a:p>
          <a:r>
            <a:rPr lang="en-US" sz="1200">
              <a:solidFill>
                <a:srgbClr val="002060"/>
              </a:solidFill>
            </a:rPr>
            <a:t>Potential</a:t>
          </a:r>
        </a:p>
        <a:p>
          <a:r>
            <a:rPr lang="en-US" sz="1200">
              <a:solidFill>
                <a:srgbClr val="002060"/>
              </a:solidFill>
            </a:rPr>
            <a:t>Savings: </a:t>
          </a:r>
        </a:p>
        <a:p>
          <a:r>
            <a:rPr lang="en-US" sz="2400" b="1">
              <a:solidFill>
                <a:srgbClr val="002060"/>
              </a:solidFill>
            </a:rPr>
            <a:t>$500K</a:t>
          </a:r>
          <a:endParaRPr lang="en-IN" sz="2400" b="1">
            <a:solidFill>
              <a:srgbClr val="002060"/>
            </a:solidFill>
          </a:endParaRPr>
        </a:p>
      </dgm:t>
    </dgm:pt>
    <dgm:pt modelId="{4FACB865-5636-4CB9-9F5B-4F9D7D7D6D0D}" type="parTrans" cxnId="{0F3738B0-1482-4A55-AC18-60878E7320C7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DB006338-8643-4C17-8679-7461F4184CD8}" type="sibTrans" cxnId="{0F3738B0-1482-4A55-AC18-60878E7320C7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7E10D445-BB0E-4341-B1DE-EF79251129F4}">
      <dgm:prSet custT="1"/>
      <dgm:spPr/>
      <dgm:t>
        <a:bodyPr/>
        <a:lstStyle/>
        <a:p>
          <a:r>
            <a:rPr lang="en-US" sz="1200">
              <a:solidFill>
                <a:srgbClr val="002060"/>
              </a:solidFill>
            </a:rPr>
            <a:t>Actual</a:t>
          </a:r>
        </a:p>
        <a:p>
          <a:r>
            <a:rPr lang="en-US" sz="1200">
              <a:solidFill>
                <a:srgbClr val="002060"/>
              </a:solidFill>
            </a:rPr>
            <a:t>Savings: </a:t>
          </a:r>
        </a:p>
        <a:p>
          <a:r>
            <a:rPr lang="en-US" sz="2400" b="1">
              <a:solidFill>
                <a:srgbClr val="002060"/>
              </a:solidFill>
            </a:rPr>
            <a:t>$400K</a:t>
          </a:r>
          <a:endParaRPr lang="en-IN" sz="2400" b="1">
            <a:solidFill>
              <a:srgbClr val="002060"/>
            </a:solidFill>
          </a:endParaRPr>
        </a:p>
      </dgm:t>
    </dgm:pt>
    <dgm:pt modelId="{968DD5BD-F087-45AA-A781-8D41274A0490}" type="parTrans" cxnId="{15CA6DFD-60AD-4584-BD2F-631A438CEB87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1EF2153A-F4F4-489E-948D-F2CD5859DB84}" type="sibTrans" cxnId="{15CA6DFD-60AD-4584-BD2F-631A438CEB87}">
      <dgm:prSet/>
      <dgm:spPr/>
      <dgm:t>
        <a:bodyPr/>
        <a:lstStyle/>
        <a:p>
          <a:endParaRPr lang="en-IN">
            <a:solidFill>
              <a:srgbClr val="002060"/>
            </a:solidFill>
          </a:endParaRPr>
        </a:p>
      </dgm:t>
    </dgm:pt>
    <dgm:pt modelId="{F8EF151D-E3C7-479F-A731-8298E6582756}" type="pres">
      <dgm:prSet presAssocID="{13255095-311C-4F84-A37E-3B87F56296B1}" presName="Name0" presStyleCnt="0">
        <dgm:presLayoutVars>
          <dgm:dir/>
          <dgm:resizeHandles val="exact"/>
        </dgm:presLayoutVars>
      </dgm:prSet>
      <dgm:spPr/>
    </dgm:pt>
    <dgm:pt modelId="{9F85D645-6AA7-4211-9BA5-57A4D425E568}" type="pres">
      <dgm:prSet presAssocID="{13255095-311C-4F84-A37E-3B87F56296B1}" presName="vNodes" presStyleCnt="0"/>
      <dgm:spPr/>
    </dgm:pt>
    <dgm:pt modelId="{8588EFC2-4E5B-4DA8-8DAB-AA36BE6DA4A8}" type="pres">
      <dgm:prSet presAssocID="{AF863E38-7691-4A34-8AB8-B03AD9217EBC}" presName="node" presStyleLbl="node1" presStyleIdx="0" presStyleCnt="2" custScaleY="98809" custLinFactNeighborY="-445">
        <dgm:presLayoutVars>
          <dgm:bulletEnabled val="1"/>
        </dgm:presLayoutVars>
      </dgm:prSet>
      <dgm:spPr/>
    </dgm:pt>
    <dgm:pt modelId="{A6F43965-381F-4B09-AE46-279ED76D470E}" type="pres">
      <dgm:prSet presAssocID="{13255095-311C-4F84-A37E-3B87F56296B1}" presName="sibTransLast" presStyleLbl="sibTrans2D1" presStyleIdx="0" presStyleCnt="1" custScaleX="82645" custScaleY="32115" custLinFactNeighborX="6274" custLinFactNeighborY="-20277"/>
      <dgm:spPr/>
    </dgm:pt>
    <dgm:pt modelId="{42860BCD-E5B9-49C6-BBAD-12C15D7E1595}" type="pres">
      <dgm:prSet presAssocID="{13255095-311C-4F84-A37E-3B87F56296B1}" presName="connectorText" presStyleLbl="sibTrans2D1" presStyleIdx="0" presStyleCnt="1"/>
      <dgm:spPr/>
    </dgm:pt>
    <dgm:pt modelId="{191BF6E2-CC38-4835-AFE1-9FFF80767788}" type="pres">
      <dgm:prSet presAssocID="{13255095-311C-4F84-A37E-3B87F56296B1}" presName="lastNode" presStyleLbl="node1" presStyleIdx="1" presStyleCnt="2" custScaleY="97919" custLinFactNeighborX="186" custLinFactNeighborY="-829">
        <dgm:presLayoutVars>
          <dgm:bulletEnabled val="1"/>
        </dgm:presLayoutVars>
      </dgm:prSet>
      <dgm:spPr/>
    </dgm:pt>
  </dgm:ptLst>
  <dgm:cxnLst>
    <dgm:cxn modelId="{1D84E347-E2CC-5C45-B54F-D46D1CA103C2}" type="presOf" srcId="{AF863E38-7691-4A34-8AB8-B03AD9217EBC}" destId="{8588EFC2-4E5B-4DA8-8DAB-AA36BE6DA4A8}" srcOrd="0" destOrd="0" presId="urn:microsoft.com/office/officeart/2005/8/layout/equation2"/>
    <dgm:cxn modelId="{564C7972-E0F2-6A4C-BE32-CF72F51904E6}" type="presOf" srcId="{DB006338-8643-4C17-8679-7461F4184CD8}" destId="{42860BCD-E5B9-49C6-BBAD-12C15D7E1595}" srcOrd="1" destOrd="0" presId="urn:microsoft.com/office/officeart/2005/8/layout/equation2"/>
    <dgm:cxn modelId="{D3CB7985-E05E-EB49-A707-AC0CD1A740D0}" type="presOf" srcId="{7E10D445-BB0E-4341-B1DE-EF79251129F4}" destId="{191BF6E2-CC38-4835-AFE1-9FFF80767788}" srcOrd="0" destOrd="0" presId="urn:microsoft.com/office/officeart/2005/8/layout/equation2"/>
    <dgm:cxn modelId="{92DBFC92-21C8-6C44-BDDA-C7C22C859962}" type="presOf" srcId="{DB006338-8643-4C17-8679-7461F4184CD8}" destId="{A6F43965-381F-4B09-AE46-279ED76D470E}" srcOrd="0" destOrd="0" presId="urn:microsoft.com/office/officeart/2005/8/layout/equation2"/>
    <dgm:cxn modelId="{0F3738B0-1482-4A55-AC18-60878E7320C7}" srcId="{13255095-311C-4F84-A37E-3B87F56296B1}" destId="{AF863E38-7691-4A34-8AB8-B03AD9217EBC}" srcOrd="0" destOrd="0" parTransId="{4FACB865-5636-4CB9-9F5B-4F9D7D7D6D0D}" sibTransId="{DB006338-8643-4C17-8679-7461F4184CD8}"/>
    <dgm:cxn modelId="{22DC8BF4-C8F9-0A4F-8CFF-A56D1AF05124}" type="presOf" srcId="{13255095-311C-4F84-A37E-3B87F56296B1}" destId="{F8EF151D-E3C7-479F-A731-8298E6582756}" srcOrd="0" destOrd="0" presId="urn:microsoft.com/office/officeart/2005/8/layout/equation2"/>
    <dgm:cxn modelId="{15CA6DFD-60AD-4584-BD2F-631A438CEB87}" srcId="{13255095-311C-4F84-A37E-3B87F56296B1}" destId="{7E10D445-BB0E-4341-B1DE-EF79251129F4}" srcOrd="1" destOrd="0" parTransId="{968DD5BD-F087-45AA-A781-8D41274A0490}" sibTransId="{1EF2153A-F4F4-489E-948D-F2CD5859DB84}"/>
    <dgm:cxn modelId="{907937EA-4D64-614D-B3F6-8F46E68E0756}" type="presParOf" srcId="{F8EF151D-E3C7-479F-A731-8298E6582756}" destId="{9F85D645-6AA7-4211-9BA5-57A4D425E568}" srcOrd="0" destOrd="0" presId="urn:microsoft.com/office/officeart/2005/8/layout/equation2"/>
    <dgm:cxn modelId="{B3C9D98E-8D21-EE44-A8B3-769BB56E9657}" type="presParOf" srcId="{9F85D645-6AA7-4211-9BA5-57A4D425E568}" destId="{8588EFC2-4E5B-4DA8-8DAB-AA36BE6DA4A8}" srcOrd="0" destOrd="0" presId="urn:microsoft.com/office/officeart/2005/8/layout/equation2"/>
    <dgm:cxn modelId="{58F4FE78-16B7-9B44-AB40-44A41AE6B7A2}" type="presParOf" srcId="{F8EF151D-E3C7-479F-A731-8298E6582756}" destId="{A6F43965-381F-4B09-AE46-279ED76D470E}" srcOrd="1" destOrd="0" presId="urn:microsoft.com/office/officeart/2005/8/layout/equation2"/>
    <dgm:cxn modelId="{C17215C6-CE2A-154B-8008-FD93A6143EC9}" type="presParOf" srcId="{A6F43965-381F-4B09-AE46-279ED76D470E}" destId="{42860BCD-E5B9-49C6-BBAD-12C15D7E1595}" srcOrd="0" destOrd="0" presId="urn:microsoft.com/office/officeart/2005/8/layout/equation2"/>
    <dgm:cxn modelId="{3938168C-B2E9-3C43-9858-F46AA73DB099}" type="presParOf" srcId="{F8EF151D-E3C7-479F-A731-8298E6582756}" destId="{191BF6E2-CC38-4835-AFE1-9FFF8076778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A2496-8A81-4B86-8D61-29ACA8CD6935}">
      <dsp:nvSpPr>
        <dsp:cNvPr id="0" name=""/>
        <dsp:cNvSpPr/>
      </dsp:nvSpPr>
      <dsp:spPr>
        <a:xfrm>
          <a:off x="0" y="903"/>
          <a:ext cx="2019993" cy="73497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2060"/>
              </a:solidFill>
            </a:rPr>
            <a:t>Increase in data science jobs</a:t>
          </a:r>
          <a:endParaRPr lang="en-IN" sz="1400" kern="1200">
            <a:solidFill>
              <a:srgbClr val="002060"/>
            </a:solidFill>
          </a:endParaRPr>
        </a:p>
      </dsp:txBody>
      <dsp:txXfrm>
        <a:off x="35879" y="36782"/>
        <a:ext cx="1948235" cy="663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85369-AC28-4C26-BFA3-D3755B3AD672}">
      <dsp:nvSpPr>
        <dsp:cNvPr id="0" name=""/>
        <dsp:cNvSpPr/>
      </dsp:nvSpPr>
      <dsp:spPr>
        <a:xfrm>
          <a:off x="0" y="7377"/>
          <a:ext cx="2018192" cy="6713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2060"/>
              </a:solidFill>
            </a:rPr>
            <a:t>Increase in purchase of technology &amp; infrastructure</a:t>
          </a:r>
          <a:endParaRPr lang="en-IN" sz="1400" kern="1200">
            <a:solidFill>
              <a:srgbClr val="002060"/>
            </a:solidFill>
          </a:endParaRPr>
        </a:p>
      </dsp:txBody>
      <dsp:txXfrm>
        <a:off x="32775" y="40152"/>
        <a:ext cx="1952642" cy="605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C6FCC-EBC1-4349-8B36-79815B96F13A}">
      <dsp:nvSpPr>
        <dsp:cNvPr id="0" name=""/>
        <dsp:cNvSpPr/>
      </dsp:nvSpPr>
      <dsp:spPr>
        <a:xfrm>
          <a:off x="0" y="0"/>
          <a:ext cx="1957129" cy="673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002060"/>
              </a:solidFill>
            </a:rPr>
            <a:t>Increase in training budget</a:t>
          </a:r>
          <a:endParaRPr lang="en-IN" sz="1400" kern="1200">
            <a:solidFill>
              <a:srgbClr val="002060"/>
            </a:solidFill>
          </a:endParaRPr>
        </a:p>
      </dsp:txBody>
      <dsp:txXfrm>
        <a:off x="32898" y="32898"/>
        <a:ext cx="1891333" cy="608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4F093-CAC7-4F06-BAB6-DF34F27D3CEE}">
      <dsp:nvSpPr>
        <dsp:cNvPr id="0" name=""/>
        <dsp:cNvSpPr/>
      </dsp:nvSpPr>
      <dsp:spPr>
        <a:xfrm>
          <a:off x="0" y="6964"/>
          <a:ext cx="3195731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solidFill>
                <a:srgbClr val="002060"/>
              </a:solidFill>
            </a:rPr>
            <a:t>Education level</a:t>
          </a:r>
        </a:p>
      </dsp:txBody>
      <dsp:txXfrm>
        <a:off x="14850" y="21814"/>
        <a:ext cx="3166031" cy="274500"/>
      </dsp:txXfrm>
    </dsp:sp>
    <dsp:sp modelId="{EE06C1A9-6A6F-4E39-BAD1-00B5E0777E2C}">
      <dsp:nvSpPr>
        <dsp:cNvPr id="0" name=""/>
        <dsp:cNvSpPr/>
      </dsp:nvSpPr>
      <dsp:spPr>
        <a:xfrm>
          <a:off x="0" y="348604"/>
          <a:ext cx="3195731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solidFill>
                <a:srgbClr val="002060"/>
              </a:solidFill>
            </a:rPr>
            <a:t>Experience</a:t>
          </a:r>
        </a:p>
      </dsp:txBody>
      <dsp:txXfrm>
        <a:off x="14850" y="363454"/>
        <a:ext cx="3166031" cy="274500"/>
      </dsp:txXfrm>
    </dsp:sp>
    <dsp:sp modelId="{5090DFBC-BA5C-4757-AA9E-EB339AF713C5}">
      <dsp:nvSpPr>
        <dsp:cNvPr id="0" name=""/>
        <dsp:cNvSpPr/>
      </dsp:nvSpPr>
      <dsp:spPr>
        <a:xfrm>
          <a:off x="0" y="690244"/>
          <a:ext cx="3195731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solidFill>
                <a:srgbClr val="002060"/>
              </a:solidFill>
            </a:rPr>
            <a:t>Company size</a:t>
          </a:r>
        </a:p>
      </dsp:txBody>
      <dsp:txXfrm>
        <a:off x="14850" y="705094"/>
        <a:ext cx="3166031" cy="274500"/>
      </dsp:txXfrm>
    </dsp:sp>
    <dsp:sp modelId="{86F3A9AC-B0E5-49FA-B40A-D002BCE04932}">
      <dsp:nvSpPr>
        <dsp:cNvPr id="0" name=""/>
        <dsp:cNvSpPr/>
      </dsp:nvSpPr>
      <dsp:spPr>
        <a:xfrm>
          <a:off x="0" y="1031884"/>
          <a:ext cx="3195731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solidFill>
                <a:srgbClr val="002060"/>
              </a:solidFill>
            </a:rPr>
            <a:t>Company type</a:t>
          </a:r>
        </a:p>
      </dsp:txBody>
      <dsp:txXfrm>
        <a:off x="14850" y="1046734"/>
        <a:ext cx="3166031" cy="274500"/>
      </dsp:txXfrm>
    </dsp:sp>
    <dsp:sp modelId="{B719627E-6800-420C-86BE-D87E34009A7E}">
      <dsp:nvSpPr>
        <dsp:cNvPr id="0" name=""/>
        <dsp:cNvSpPr/>
      </dsp:nvSpPr>
      <dsp:spPr>
        <a:xfrm>
          <a:off x="0" y="1373524"/>
          <a:ext cx="3195731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solidFill>
                <a:srgbClr val="002060"/>
              </a:solidFill>
            </a:rPr>
            <a:t>Last new job</a:t>
          </a:r>
        </a:p>
      </dsp:txBody>
      <dsp:txXfrm>
        <a:off x="14850" y="1388374"/>
        <a:ext cx="3166031" cy="274500"/>
      </dsp:txXfrm>
    </dsp:sp>
    <dsp:sp modelId="{F0C6C1B8-0D27-47AA-9C8A-9536AA34201D}">
      <dsp:nvSpPr>
        <dsp:cNvPr id="0" name=""/>
        <dsp:cNvSpPr/>
      </dsp:nvSpPr>
      <dsp:spPr>
        <a:xfrm>
          <a:off x="0" y="1715164"/>
          <a:ext cx="3195731" cy="304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>
              <a:solidFill>
                <a:srgbClr val="002060"/>
              </a:solidFill>
            </a:rPr>
            <a:t>Training hours</a:t>
          </a:r>
        </a:p>
      </dsp:txBody>
      <dsp:txXfrm>
        <a:off x="14850" y="1730014"/>
        <a:ext cx="3166031" cy="274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DBE1D-F388-429A-98A1-F03799F20E22}">
      <dsp:nvSpPr>
        <dsp:cNvPr id="0" name=""/>
        <dsp:cNvSpPr/>
      </dsp:nvSpPr>
      <dsp:spPr>
        <a:xfrm>
          <a:off x="0" y="2156"/>
          <a:ext cx="8742486" cy="617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srgbClr val="002060"/>
              </a:solidFill>
            </a:rPr>
            <a:t>Target: 0 – Not looking for job change, 1 – Looking for a job change (~25% of total population)</a:t>
          </a:r>
        </a:p>
      </dsp:txBody>
      <dsp:txXfrm>
        <a:off x="30157" y="32313"/>
        <a:ext cx="8682172" cy="5574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C60D6-9D32-4C19-B5FA-2B00C73EDE65}">
      <dsp:nvSpPr>
        <dsp:cNvPr id="0" name=""/>
        <dsp:cNvSpPr/>
      </dsp:nvSpPr>
      <dsp:spPr>
        <a:xfrm>
          <a:off x="0" y="0"/>
          <a:ext cx="5438943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8C8889-1FE0-4CD5-9D5B-119B99205229}">
      <dsp:nvSpPr>
        <dsp:cNvPr id="0" name=""/>
        <dsp:cNvSpPr/>
      </dsp:nvSpPr>
      <dsp:spPr>
        <a:xfrm>
          <a:off x="0" y="0"/>
          <a:ext cx="1269448" cy="2260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solidFill>
              <a:srgbClr val="002060"/>
            </a:solidFill>
          </a:endParaRPr>
        </a:p>
      </dsp:txBody>
      <dsp:txXfrm>
        <a:off x="0" y="0"/>
        <a:ext cx="1269448" cy="2260511"/>
      </dsp:txXfrm>
    </dsp:sp>
    <dsp:sp modelId="{F8AAB4D6-1BFB-49F8-9499-5F8277D36517}">
      <dsp:nvSpPr>
        <dsp:cNvPr id="0" name=""/>
        <dsp:cNvSpPr/>
      </dsp:nvSpPr>
      <dsp:spPr>
        <a:xfrm>
          <a:off x="1324632" y="112452"/>
          <a:ext cx="2542582" cy="414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2060"/>
              </a:solidFill>
            </a:rPr>
            <a:t>Test sample size:</a:t>
          </a:r>
          <a:endParaRPr lang="en-IN" sz="1200" kern="1200">
            <a:solidFill>
              <a:srgbClr val="002060"/>
            </a:solidFill>
          </a:endParaRPr>
        </a:p>
      </dsp:txBody>
      <dsp:txXfrm>
        <a:off x="1324632" y="112452"/>
        <a:ext cx="2542582" cy="414684"/>
      </dsp:txXfrm>
    </dsp:sp>
    <dsp:sp modelId="{3B95A8ED-4ECD-4763-9BBB-1754C7084162}">
      <dsp:nvSpPr>
        <dsp:cNvPr id="0" name=""/>
        <dsp:cNvSpPr/>
      </dsp:nvSpPr>
      <dsp:spPr>
        <a:xfrm>
          <a:off x="3802258" y="35608"/>
          <a:ext cx="1435530" cy="5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2060"/>
              </a:solidFill>
            </a:rPr>
            <a:t>10,000</a:t>
          </a:r>
          <a:endParaRPr lang="en-IN" sz="1800" kern="1200">
            <a:solidFill>
              <a:srgbClr val="002060"/>
            </a:solidFill>
          </a:endParaRPr>
        </a:p>
      </dsp:txBody>
      <dsp:txXfrm>
        <a:off x="3802258" y="35608"/>
        <a:ext cx="1435530" cy="531462"/>
      </dsp:txXfrm>
    </dsp:sp>
    <dsp:sp modelId="{39659E40-2111-4C15-8038-A4A42E710337}">
      <dsp:nvSpPr>
        <dsp:cNvPr id="0" name=""/>
        <dsp:cNvSpPr/>
      </dsp:nvSpPr>
      <dsp:spPr>
        <a:xfrm>
          <a:off x="1269448" y="558036"/>
          <a:ext cx="3609333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FF42AF3-E08F-4BCF-AB3D-80E3AC6CD519}">
      <dsp:nvSpPr>
        <dsp:cNvPr id="0" name=""/>
        <dsp:cNvSpPr/>
      </dsp:nvSpPr>
      <dsp:spPr>
        <a:xfrm>
          <a:off x="1325378" y="584609"/>
          <a:ext cx="2424524" cy="5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2060"/>
              </a:solidFill>
            </a:rPr>
            <a:t>Normal training cost</a:t>
          </a:r>
          <a:endParaRPr lang="en-US" sz="1100" kern="1200">
            <a:solidFill>
              <a:srgbClr val="002060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rgbClr val="002060"/>
              </a:solidFill>
            </a:rPr>
            <a:t>(Without classification):</a:t>
          </a:r>
          <a:endParaRPr lang="en-IN" sz="1000" kern="1200">
            <a:solidFill>
              <a:srgbClr val="002060"/>
            </a:solidFill>
          </a:endParaRPr>
        </a:p>
      </dsp:txBody>
      <dsp:txXfrm>
        <a:off x="1325378" y="584609"/>
        <a:ext cx="2424524" cy="531462"/>
      </dsp:txXfrm>
    </dsp:sp>
    <dsp:sp modelId="{FB1FFC7D-B143-43BD-8BF4-927921395D62}">
      <dsp:nvSpPr>
        <dsp:cNvPr id="0" name=""/>
        <dsp:cNvSpPr/>
      </dsp:nvSpPr>
      <dsp:spPr>
        <a:xfrm>
          <a:off x="3861144" y="586421"/>
          <a:ext cx="1502167" cy="5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2060"/>
              </a:solidFill>
            </a:rPr>
            <a:t>$400</a:t>
          </a:r>
          <a:endParaRPr lang="en-IN" sz="1800" kern="1200">
            <a:solidFill>
              <a:srgbClr val="002060"/>
            </a:solidFill>
          </a:endParaRPr>
        </a:p>
      </dsp:txBody>
      <dsp:txXfrm>
        <a:off x="3861144" y="586421"/>
        <a:ext cx="1502167" cy="531462"/>
      </dsp:txXfrm>
    </dsp:sp>
    <dsp:sp modelId="{81A5C29B-DBDD-43F3-A338-FD0B682F1BF7}">
      <dsp:nvSpPr>
        <dsp:cNvPr id="0" name=""/>
        <dsp:cNvSpPr/>
      </dsp:nvSpPr>
      <dsp:spPr>
        <a:xfrm>
          <a:off x="1269448" y="1116072"/>
          <a:ext cx="3609333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C1D76A7-887A-426B-B0D7-411117C880F3}">
      <dsp:nvSpPr>
        <dsp:cNvPr id="0" name=""/>
        <dsp:cNvSpPr/>
      </dsp:nvSpPr>
      <dsp:spPr>
        <a:xfrm>
          <a:off x="1327526" y="1105682"/>
          <a:ext cx="2615378" cy="5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2060"/>
              </a:solidFill>
            </a:rPr>
            <a:t>Targeted training cost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rgbClr val="002060"/>
              </a:solidFill>
            </a:rPr>
            <a:t>(With Classification):</a:t>
          </a:r>
          <a:endParaRPr lang="en-IN" sz="1050" kern="1200">
            <a:solidFill>
              <a:srgbClr val="002060"/>
            </a:solidFill>
          </a:endParaRPr>
        </a:p>
      </dsp:txBody>
      <dsp:txXfrm>
        <a:off x="1327526" y="1105682"/>
        <a:ext cx="2615378" cy="531462"/>
      </dsp:txXfrm>
    </dsp:sp>
    <dsp:sp modelId="{D786B1BE-C100-4278-992D-315F4B732170}">
      <dsp:nvSpPr>
        <dsp:cNvPr id="0" name=""/>
        <dsp:cNvSpPr/>
      </dsp:nvSpPr>
      <dsp:spPr>
        <a:xfrm>
          <a:off x="3846128" y="1118931"/>
          <a:ext cx="1435530" cy="5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2060"/>
              </a:solidFill>
            </a:rPr>
            <a:t>$500</a:t>
          </a:r>
          <a:endParaRPr lang="en-IN" sz="1800" kern="1200">
            <a:solidFill>
              <a:srgbClr val="002060"/>
            </a:solidFill>
          </a:endParaRPr>
        </a:p>
      </dsp:txBody>
      <dsp:txXfrm>
        <a:off x="3846128" y="1118931"/>
        <a:ext cx="1435530" cy="531462"/>
      </dsp:txXfrm>
    </dsp:sp>
    <dsp:sp modelId="{9543DDCF-ED67-437F-B4ED-F3096A407BE8}">
      <dsp:nvSpPr>
        <dsp:cNvPr id="0" name=""/>
        <dsp:cNvSpPr/>
      </dsp:nvSpPr>
      <dsp:spPr>
        <a:xfrm>
          <a:off x="1269448" y="1674108"/>
          <a:ext cx="3609333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F3C718A-BFB8-48E1-B132-A749EF9A11A2}">
      <dsp:nvSpPr>
        <dsp:cNvPr id="0" name=""/>
        <dsp:cNvSpPr/>
      </dsp:nvSpPr>
      <dsp:spPr>
        <a:xfrm>
          <a:off x="1274057" y="1702621"/>
          <a:ext cx="2467978" cy="5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2060"/>
              </a:solidFill>
            </a:rPr>
            <a:t>Non-targeted training cost</a:t>
          </a:r>
          <a:endParaRPr lang="en-US" sz="1050" kern="1200">
            <a:solidFill>
              <a:srgbClr val="002060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rgbClr val="002060"/>
              </a:solidFill>
            </a:rPr>
            <a:t>(With Classification):</a:t>
          </a:r>
          <a:endParaRPr lang="en-IN" sz="1000" kern="1200">
            <a:solidFill>
              <a:srgbClr val="002060"/>
            </a:solidFill>
          </a:endParaRPr>
        </a:p>
      </dsp:txBody>
      <dsp:txXfrm>
        <a:off x="1274057" y="1702621"/>
        <a:ext cx="2467978" cy="531462"/>
      </dsp:txXfrm>
    </dsp:sp>
    <dsp:sp modelId="{24D86767-5219-429D-92D4-B351531FA252}">
      <dsp:nvSpPr>
        <dsp:cNvPr id="0" name=""/>
        <dsp:cNvSpPr/>
      </dsp:nvSpPr>
      <dsp:spPr>
        <a:xfrm>
          <a:off x="3827021" y="1698417"/>
          <a:ext cx="1435530" cy="531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rgbClr val="002060"/>
              </a:solidFill>
            </a:rPr>
            <a:t>$300 </a:t>
          </a:r>
          <a:endParaRPr lang="en-IN" sz="1800" kern="1200">
            <a:solidFill>
              <a:srgbClr val="002060"/>
            </a:solidFill>
          </a:endParaRPr>
        </a:p>
      </dsp:txBody>
      <dsp:txXfrm>
        <a:off x="3827021" y="1698417"/>
        <a:ext cx="1435530" cy="531462"/>
      </dsp:txXfrm>
    </dsp:sp>
    <dsp:sp modelId="{F257A831-CF73-4E9C-9DDF-E743F2759750}">
      <dsp:nvSpPr>
        <dsp:cNvPr id="0" name=""/>
        <dsp:cNvSpPr/>
      </dsp:nvSpPr>
      <dsp:spPr>
        <a:xfrm>
          <a:off x="1269448" y="2232144"/>
          <a:ext cx="3609333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8EFC2-4E5B-4DA8-8DAB-AA36BE6DA4A8}">
      <dsp:nvSpPr>
        <dsp:cNvPr id="0" name=""/>
        <dsp:cNvSpPr/>
      </dsp:nvSpPr>
      <dsp:spPr>
        <a:xfrm>
          <a:off x="2110" y="421443"/>
          <a:ext cx="1845746" cy="18237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2060"/>
              </a:solidFill>
            </a:rPr>
            <a:t>Potential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2060"/>
              </a:solidFill>
            </a:rPr>
            <a:t>Savings: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rgbClr val="002060"/>
              </a:solidFill>
            </a:rPr>
            <a:t>$500K</a:t>
          </a:r>
          <a:endParaRPr lang="en-IN" sz="2400" b="1" kern="1200">
            <a:solidFill>
              <a:srgbClr val="002060"/>
            </a:solidFill>
          </a:endParaRPr>
        </a:p>
      </dsp:txBody>
      <dsp:txXfrm>
        <a:off x="272413" y="688527"/>
        <a:ext cx="1305140" cy="1289595"/>
      </dsp:txXfrm>
    </dsp:sp>
    <dsp:sp modelId="{A6F43965-381F-4B09-AE46-279ED76D470E}">
      <dsp:nvSpPr>
        <dsp:cNvPr id="0" name=""/>
        <dsp:cNvSpPr/>
      </dsp:nvSpPr>
      <dsp:spPr>
        <a:xfrm rot="21591755">
          <a:off x="2213169" y="1080262"/>
          <a:ext cx="486010" cy="2205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solidFill>
              <a:srgbClr val="002060"/>
            </a:solidFill>
          </a:endParaRPr>
        </a:p>
      </dsp:txBody>
      <dsp:txXfrm>
        <a:off x="2213169" y="1124442"/>
        <a:ext cx="419858" cy="132305"/>
      </dsp:txXfrm>
    </dsp:sp>
    <dsp:sp modelId="{191BF6E2-CC38-4835-AFE1-9FFF80767788}">
      <dsp:nvSpPr>
        <dsp:cNvPr id="0" name=""/>
        <dsp:cNvSpPr/>
      </dsp:nvSpPr>
      <dsp:spPr>
        <a:xfrm>
          <a:off x="2957415" y="422569"/>
          <a:ext cx="1845746" cy="18073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2060"/>
              </a:solidFill>
            </a:rPr>
            <a:t>Actual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2060"/>
              </a:solidFill>
            </a:rPr>
            <a:t>Savings: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rgbClr val="002060"/>
              </a:solidFill>
            </a:rPr>
            <a:t>$400K</a:t>
          </a:r>
          <a:endParaRPr lang="en-IN" sz="2400" b="1" kern="1200">
            <a:solidFill>
              <a:srgbClr val="002060"/>
            </a:solidFill>
          </a:endParaRPr>
        </a:p>
      </dsp:txBody>
      <dsp:txXfrm>
        <a:off x="3227718" y="687247"/>
        <a:ext cx="1305140" cy="1277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DD10F-3887-A94C-862E-24EC3DF447B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74CB1-705E-DB45-BCFC-EAEA4ABD4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74CB1-705E-DB45-BCFC-EAEA4ABD4D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74CB1-705E-DB45-BCFC-EAEA4ABD4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74CB1-705E-DB45-BCFC-EAEA4ABD4D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D1D9C1-38FF-044D-9CDB-EB975C97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8" y="3602038"/>
            <a:ext cx="7896225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088BD-696F-9448-A791-DF641E41F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7E0525B-FB94-A842-8118-E288310D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72870"/>
            <a:ext cx="7886700" cy="921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30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1527C-AA8E-1044-95C1-92C3176F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2" y="609600"/>
            <a:ext cx="5256609" cy="62484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1FDE3D1-546D-6F4E-B309-EA008456B4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2E99E69-89EB-0041-B65F-813B5DFC320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9841" y="2226367"/>
            <a:ext cx="2949178" cy="416513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F007B-DB82-F740-B4EF-0F8566B9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172818"/>
            <a:ext cx="2949178" cy="1053549"/>
          </a:xfrm>
        </p:spPr>
        <p:txBody>
          <a:bodyPr anchor="t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92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088BD-696F-9448-A791-DF641E41F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61411AC-DFD0-0D4B-8E0F-59CB952D4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8" y="3602038"/>
            <a:ext cx="7896225" cy="1655762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FF60C01-A7C9-3C43-9583-728F659C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2666621"/>
            <a:ext cx="7886700" cy="921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58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683F0D9-A8BD-BE4E-B36F-2C868B5833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3128F4-F3FC-624B-8F22-F690A20A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22476"/>
            <a:ext cx="7886700" cy="965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14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8D623C6-2B51-FC40-BBAA-04D98978E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C158B5-5063-2B4C-BC27-26080F81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110068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ECE95AC-7E22-2F48-8B33-64F7F1BDA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146853"/>
            <a:ext cx="7886700" cy="40949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62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040412-D51C-8847-A5F9-D0BC84B57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777F2E-9443-2541-827A-6052A009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9217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FC43BF-164D-E847-B336-18AC984D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117037"/>
            <a:ext cx="3886200" cy="429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448972B-23ED-5240-97E7-D02EAC50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17037"/>
            <a:ext cx="3886200" cy="429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6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FB6E65A-DDE0-DB42-9578-E6A9B4093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8" y="3602038"/>
            <a:ext cx="7896225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E6EF81-32AE-3F41-BCD7-4F9927E0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27588"/>
            <a:ext cx="7886700" cy="974450"/>
          </a:xfrm>
        </p:spPr>
        <p:txBody>
          <a:bodyPr anchor="t">
            <a:normAutofit/>
          </a:bodyPr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1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BA8108-E023-344F-A712-8765192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8905"/>
            <a:ext cx="7886700" cy="110068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138229D-6F83-7444-8806-C1BEBD67E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699593"/>
            <a:ext cx="7886700" cy="40949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5069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A58236-A8D9-AF45-83F7-D85075D3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592"/>
            <a:ext cx="7886700" cy="430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51EF8A-7B9D-C34C-979A-F294AF60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8905"/>
            <a:ext cx="7886700" cy="110068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457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0BC13A-20E0-8D44-B144-362DBFD1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88026"/>
            <a:ext cx="7886700" cy="974450"/>
          </a:xfrm>
        </p:spPr>
        <p:txBody>
          <a:bodyPr anchor="t">
            <a:normAutofit/>
          </a:bodyPr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97C040-8197-1444-A64A-4A5B0706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rgbClr val="333F48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809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2FEBB4-75F4-5347-9F0D-A38DB364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8904"/>
            <a:ext cx="7886700" cy="9217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C17D2-EB50-FB42-8EC4-802EC012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69776"/>
            <a:ext cx="3886200" cy="429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DEBB15E-F32E-D645-86A9-05B354D1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69776"/>
            <a:ext cx="3886200" cy="429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5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BF89-6744-7741-A223-6BA208ED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110068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F59A5-03DB-354C-94DF-1BFC9AE14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146853"/>
            <a:ext cx="7886700" cy="40949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E93EA68-D537-8F42-9FD7-8C42E3022A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559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5E465EC-1709-574B-9E92-BF4B5940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94485"/>
            <a:ext cx="7886700" cy="965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29B0C8-47BF-274C-AA2C-AAFBC7A4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62043"/>
            <a:ext cx="3868340" cy="823912"/>
          </a:xfrm>
        </p:spPr>
        <p:txBody>
          <a:bodyPr anchor="t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16F6BA-82B5-3742-94EE-656066B99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485955"/>
            <a:ext cx="3868340" cy="3578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534C64-24B3-0C4A-90EE-F4E3643A2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62043"/>
            <a:ext cx="3887391" cy="823912"/>
          </a:xfrm>
        </p:spPr>
        <p:txBody>
          <a:bodyPr anchor="t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C2FE011-6E81-AD41-A867-49462A0CE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485955"/>
            <a:ext cx="3887391" cy="3578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76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0EC848-BA29-6C43-8714-E4CBF8BE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94484"/>
            <a:ext cx="7886700" cy="965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197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75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232499-7319-144D-8CC0-C61611A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192"/>
            <a:ext cx="2949178" cy="1053549"/>
          </a:xfrm>
        </p:spPr>
        <p:txBody>
          <a:bodyPr anchor="t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75619E-613E-0440-B1B4-FA055ADD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592089"/>
            <a:ext cx="4629150" cy="540385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DACB78F-E5DB-2647-AE32-6EC68285D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838740"/>
            <a:ext cx="2949178" cy="416513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456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144B389-37AD-C244-B837-43D1E1757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2" y="2"/>
            <a:ext cx="5256609" cy="604299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0A97E2E-EBB7-D047-A50E-D258DBF867C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9841" y="1838740"/>
            <a:ext cx="2949178" cy="416513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0629C1-8CB3-2345-8468-9FAAD533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192"/>
            <a:ext cx="2949178" cy="1053549"/>
          </a:xfrm>
        </p:spPr>
        <p:txBody>
          <a:bodyPr anchor="t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3501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088BD-696F-9448-A791-DF641E41F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61411AC-DFD0-0D4B-8E0F-59CB952D4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8" y="3602038"/>
            <a:ext cx="7896225" cy="1655762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FF60C01-A7C9-3C43-9583-728F659C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2666621"/>
            <a:ext cx="7886700" cy="921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5993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8D623C6-2B51-FC40-BBAA-04D98978E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C158B5-5063-2B4C-BC27-26080F81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110068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ECE95AC-7E22-2F48-8B33-64F7F1BDA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146853"/>
            <a:ext cx="7886700" cy="40949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6312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0BF288-E921-8E44-A04C-41862A23BD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C32A87-ECF2-1C46-9125-2DDF126D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6853"/>
            <a:ext cx="7886700" cy="4306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6639DAB-33A9-B244-9ECF-2F75BD8E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921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043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869A88-FA8C-8C46-B536-26E76A5DE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CADD2B-7E8B-6E45-979D-DCFAF4A4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88026"/>
            <a:ext cx="7886700" cy="974450"/>
          </a:xfrm>
        </p:spPr>
        <p:txBody>
          <a:bodyPr anchor="t">
            <a:normAutofit/>
          </a:bodyPr>
          <a:lstStyle>
            <a:lvl1pPr>
              <a:defRPr sz="247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9DB4D3-894F-6B44-B33C-ACECE444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142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040412-D51C-8847-A5F9-D0BC84B57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777F2E-9443-2541-827A-6052A009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9217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FC43BF-164D-E847-B336-18AC984D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117037"/>
            <a:ext cx="3886200" cy="429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448972B-23ED-5240-97E7-D02EAC50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17037"/>
            <a:ext cx="3886200" cy="429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4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354F-4698-E84F-81D3-43F53D86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6853"/>
            <a:ext cx="7886700" cy="430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0BF288-E921-8E44-A04C-41862A23BD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0C8A43-D5C7-4F4B-B59E-B8E131BA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110068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496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A860F9-F005-6740-95F3-FCB147AA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16C8F2-9A4E-7B4E-BEF2-22C47AE6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22476"/>
            <a:ext cx="7886700" cy="965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4D7011F-4BE6-5A4E-B0F0-0A72A43F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990034"/>
            <a:ext cx="3868340" cy="823912"/>
          </a:xfrm>
        </p:spPr>
        <p:txBody>
          <a:bodyPr anchor="t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99845AF-1F9C-E246-97A5-274B0163D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813946"/>
            <a:ext cx="3868340" cy="3578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1A5ECB1-0FFC-9D4D-B401-26851E9B5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990034"/>
            <a:ext cx="3887391" cy="823912"/>
          </a:xfrm>
        </p:spPr>
        <p:txBody>
          <a:bodyPr anchor="t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0F68D0A-AE87-1D4B-BF98-C07084F5B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813946"/>
            <a:ext cx="3887391" cy="3578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660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683F0D9-A8BD-BE4E-B36F-2C868B5833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3128F4-F3FC-624B-8F22-F690A20A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22476"/>
            <a:ext cx="7886700" cy="965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799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BEFF4F48-3162-5B43-AB32-056FB5BE76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920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6016FAE-8635-9A49-A420-12453B88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75EDC7-B887-774A-9B72-719E4193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172818"/>
            <a:ext cx="2949178" cy="1053549"/>
          </a:xfrm>
        </p:spPr>
        <p:txBody>
          <a:bodyPr anchor="t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49E0E4-14C4-9F4F-B4B4-7D4B0BD9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79715"/>
            <a:ext cx="4629150" cy="540385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7822D6-075F-304F-8DB4-6C027D5C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226367"/>
            <a:ext cx="2949178" cy="416513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905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142DF00-99DE-BE47-B4E4-76FDB3DF5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C542670-7D74-F147-912A-ECDD23762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2" y="609600"/>
            <a:ext cx="5256609" cy="6248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BC221D-8161-1D48-AADD-ABFE9B4A10F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9841" y="2226367"/>
            <a:ext cx="2949178" cy="4165137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0D8251-6381-E54E-A0B8-932F2337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172818"/>
            <a:ext cx="2949178" cy="1053549"/>
          </a:xfrm>
        </p:spPr>
        <p:txBody>
          <a:bodyPr anchor="t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6309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1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5"/>
            <a:ext cx="4129604" cy="3158347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25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range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A015816-BC17-1042-88FE-7B0898E03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789" y="4792336"/>
            <a:ext cx="5915025" cy="82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032FA2-FBF8-5444-9102-340A17383D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789" y="5706736"/>
            <a:ext cx="5915025" cy="82557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B3A919B-E14F-CF4F-9BC8-D617F8B85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7789" y="2468467"/>
            <a:ext cx="5915025" cy="1716959"/>
          </a:xfrm>
        </p:spPr>
        <p:txBody>
          <a:bodyPr/>
          <a:lstStyle>
            <a:lvl1pPr>
              <a:lnSpc>
                <a:spcPts val="2250"/>
              </a:lnSpc>
              <a:spcBef>
                <a:spcPts val="0"/>
              </a:spcBef>
              <a:defRPr sz="2700" b="1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CD78985-5C21-E146-999A-FA7BB16AE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788" y="597695"/>
            <a:ext cx="3373796" cy="914400"/>
          </a:xfrm>
        </p:spPr>
        <p:txBody>
          <a:bodyPr/>
          <a:lstStyle>
            <a:lvl1pPr>
              <a:defRPr sz="900" b="1"/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11778C-184F-C043-9ABD-A3268314ED17}"/>
              </a:ext>
            </a:extLst>
          </p:cNvPr>
          <p:cNvCxnSpPr/>
          <p:nvPr userDrawn="1"/>
        </p:nvCxnSpPr>
        <p:spPr>
          <a:xfrm>
            <a:off x="471488" y="4373465"/>
            <a:ext cx="42148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768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683F0D9-A8BD-BE4E-B36F-2C868B5833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3128F4-F3FC-624B-8F22-F690A20A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22476"/>
            <a:ext cx="7886700" cy="965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8241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869A88-FA8C-8C46-B536-26E76A5DE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CADD2B-7E8B-6E45-979D-DCFAF4A4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88026"/>
            <a:ext cx="7886700" cy="974450"/>
          </a:xfrm>
        </p:spPr>
        <p:txBody>
          <a:bodyPr anchor="t">
            <a:normAutofit/>
          </a:bodyPr>
          <a:lstStyle>
            <a:lvl1pPr>
              <a:defRPr sz="247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9DB4D3-894F-6B44-B33C-ACECE444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845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8D623C6-2B51-FC40-BBAA-04D98978E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C158B5-5063-2B4C-BC27-26080F81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110068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ECE95AC-7E22-2F48-8B33-64F7F1BDA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146853"/>
            <a:ext cx="7886700" cy="40949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043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278D-A0F2-E249-ACF8-F2611682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88026"/>
            <a:ext cx="7886700" cy="974450"/>
          </a:xfrm>
        </p:spPr>
        <p:txBody>
          <a:bodyPr anchor="t">
            <a:normAutofit/>
          </a:bodyPr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5D34-D9F2-1C4A-990A-587A789D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rgbClr val="333F48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869A88-FA8C-8C46-B536-26E76A5DE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8793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BEFF4F48-3162-5B43-AB32-056FB5BE76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5552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088BD-696F-9448-A791-DF641E41F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61411AC-DFD0-0D4B-8E0F-59CB952D4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8" y="3602038"/>
            <a:ext cx="7896225" cy="1655762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FF60C01-A7C9-3C43-9583-728F659C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2666621"/>
            <a:ext cx="7886700" cy="921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74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D7CA-435F-1F42-99A9-90E89D87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7F24-8B28-1643-B011-E865D0AAD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117037"/>
            <a:ext cx="3886200" cy="429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D8E05-5941-7C4D-B266-7C05CBB2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17037"/>
            <a:ext cx="3886200" cy="429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040412-D51C-8847-A5F9-D0BC84B57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6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CCA6-396C-2F4E-9EB7-6422A938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22476"/>
            <a:ext cx="7886700" cy="965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9464-72B1-6D4F-B86A-29A5389E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990034"/>
            <a:ext cx="3868340" cy="823912"/>
          </a:xfrm>
        </p:spPr>
        <p:txBody>
          <a:bodyPr anchor="t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A8205-C24D-E348-A38F-8A92AEC3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813946"/>
            <a:ext cx="3868340" cy="3578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DC9EE-D81A-6945-AEBA-B3432C0F0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990034"/>
            <a:ext cx="3887391" cy="823912"/>
          </a:xfrm>
        </p:spPr>
        <p:txBody>
          <a:bodyPr anchor="t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C843A-CDBF-7641-83A9-100B4CB75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813946"/>
            <a:ext cx="3887391" cy="3578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15E15A-EDD1-FD41-84B2-7B9C52D384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59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5471605-B6B3-E54D-955F-D0CE838C1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0AFA2C-C2CB-9A4C-908F-44D27534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22476"/>
            <a:ext cx="7886700" cy="965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0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1F58CFE-71A8-FB40-BFAE-07E223F39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6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CB9-0DB6-2F4E-AD90-0281F8F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172818"/>
            <a:ext cx="2949178" cy="1053549"/>
          </a:xfrm>
        </p:spPr>
        <p:txBody>
          <a:bodyPr anchor="t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10A6-53F5-464B-A375-B80CC28D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79715"/>
            <a:ext cx="4629150" cy="540385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6C67-C1A3-414B-BDA7-9DFCBD6A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226367"/>
            <a:ext cx="2949178" cy="416513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8724801-814B-904D-81A5-6A71600B2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82" y="1"/>
            <a:ext cx="4440431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4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921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67949"/>
            <a:ext cx="7886700" cy="448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E4D2-D2F9-D740-9725-D75C198D69AA}"/>
              </a:ext>
            </a:extLst>
          </p:cNvPr>
          <p:cNvSpPr/>
          <p:nvPr userDrawn="1"/>
        </p:nvSpPr>
        <p:spPr>
          <a:xfrm>
            <a:off x="0" y="0"/>
            <a:ext cx="9144000" cy="61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0026B-6145-344D-9715-D8D7D1C289A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3512" y="134748"/>
            <a:ext cx="2736850" cy="342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81A05-E4B4-45F6-9EC9-12154E1E8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6573-227C-4CE9-9F37-0E65F3B0C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3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8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740" r:id="rId11"/>
    <p:sldLayoutId id="2147483737" r:id="rId12"/>
    <p:sldLayoutId id="2147483738" r:id="rId13"/>
    <p:sldLayoutId id="2147483739" r:id="rId14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5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rgbClr val="333F48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rgbClr val="333F48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rgbClr val="333F48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rgbClr val="333F48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rgbClr val="333F48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32DAFB-D8BB-0A49-B0FB-8F21DD06046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175149" y="6339584"/>
            <a:ext cx="2736850" cy="34290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EFF4587-849E-8D44-8482-82337DBD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8904"/>
            <a:ext cx="7886700" cy="921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A84D99F-3638-EB49-88E2-F3B25707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688"/>
            <a:ext cx="7886700" cy="448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1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5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rgbClr val="333F48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rgbClr val="333F48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rgbClr val="333F48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rgbClr val="333F48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rgbClr val="333F48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87E4D2-D2F9-D740-9725-D75C198D69AA}"/>
              </a:ext>
            </a:extLst>
          </p:cNvPr>
          <p:cNvSpPr/>
          <p:nvPr userDrawn="1"/>
        </p:nvSpPr>
        <p:spPr>
          <a:xfrm>
            <a:off x="0" y="0"/>
            <a:ext cx="9144000" cy="61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EAFFE-3AB0-EB4D-AA4B-71A16AFDC29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3512" y="134748"/>
            <a:ext cx="2736850" cy="3429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CC18247-4B25-D847-9820-CDE22333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6165"/>
            <a:ext cx="7886700" cy="921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6F0661-AE63-6840-B873-1E750153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67949"/>
            <a:ext cx="7886700" cy="448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8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0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717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 cap="all" baseline="0">
          <a:solidFill>
            <a:schemeClr val="bg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5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bg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bg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bg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5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bg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s://www.analyticsinsight.net/analytics-insight-predicts-3-million-job-openings-in-data-science-in-2021/&#8203;%20%20https:/trainingmag.com/2020-training-industry-report/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ABBD83-44E1-4EBC-B4AC-9B7CF4AC5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8" y="2820842"/>
            <a:ext cx="7896225" cy="282055"/>
          </a:xfrm>
        </p:spPr>
        <p:txBody>
          <a:bodyPr anchor="ctr">
            <a:noAutofit/>
          </a:bodyPr>
          <a:lstStyle/>
          <a:p>
            <a:r>
              <a:rPr lang="en-US" sz="12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STA380: Introduction to Machine Learning</a:t>
            </a:r>
            <a:endParaRPr lang="en-IN" sz="1200">
              <a:latin typeface="+mn-lt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8B4BA-509F-45A0-9D71-F784F42D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09551"/>
            <a:ext cx="7886700" cy="691339"/>
          </a:xfrm>
        </p:spPr>
        <p:txBody>
          <a:bodyPr anchor="ctr">
            <a:noAutofit/>
          </a:bodyPr>
          <a:lstStyle/>
          <a:p>
            <a:r>
              <a:rPr lang="en-US" sz="2700" b="1">
                <a:solidFill>
                  <a:schemeClr val="tx1">
                    <a:lumMod val="95000"/>
                  </a:schemeClr>
                </a:solidFill>
                <a:latin typeface="+mn-lt"/>
              </a:rPr>
              <a:t>HR Analytics</a:t>
            </a:r>
            <a:br>
              <a:rPr lang="en-US" sz="2700" b="1">
                <a:solidFill>
                  <a:schemeClr val="tx1">
                    <a:lumMod val="95000"/>
                  </a:schemeClr>
                </a:solidFill>
                <a:latin typeface="+mn-lt"/>
              </a:rPr>
            </a:br>
            <a:br>
              <a:rPr lang="en-US" sz="2100">
                <a:solidFill>
                  <a:schemeClr val="tx1">
                    <a:lumMod val="95000"/>
                  </a:schemeClr>
                </a:solidFill>
                <a:latin typeface="+mn-lt"/>
              </a:rPr>
            </a:br>
            <a:r>
              <a:rPr lang="en-US" sz="1500">
                <a:solidFill>
                  <a:schemeClr val="tx1">
                    <a:lumMod val="95000"/>
                  </a:schemeClr>
                </a:solidFill>
                <a:latin typeface="+mn-lt"/>
              </a:rPr>
              <a:t>Job change propensity for data scientists</a:t>
            </a:r>
            <a:endParaRPr lang="en-IN" sz="150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B1A362C-F3B6-4FEF-96BE-C77D7C970E3E}"/>
              </a:ext>
            </a:extLst>
          </p:cNvPr>
          <p:cNvSpPr txBox="1">
            <a:spLocks/>
          </p:cNvSpPr>
          <p:nvPr/>
        </p:nvSpPr>
        <p:spPr>
          <a:xfrm>
            <a:off x="1418842" y="4257218"/>
            <a:ext cx="3682549" cy="61918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81808184-0C55-4F30-8A99-01A33B3BB556}"/>
              </a:ext>
            </a:extLst>
          </p:cNvPr>
          <p:cNvSpPr txBox="1">
            <a:spLocks/>
          </p:cNvSpPr>
          <p:nvPr/>
        </p:nvSpPr>
        <p:spPr>
          <a:xfrm>
            <a:off x="7772843" y="875459"/>
            <a:ext cx="2530347" cy="4450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>
                <a:latin typeface="+mj-lt"/>
              </a:rPr>
              <a:t>07/26/2021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32F1165-F771-4A3B-B2D3-10CD00AA06ED}"/>
              </a:ext>
            </a:extLst>
          </p:cNvPr>
          <p:cNvSpPr txBox="1">
            <a:spLocks/>
          </p:cNvSpPr>
          <p:nvPr/>
        </p:nvSpPr>
        <p:spPr>
          <a:xfrm>
            <a:off x="1371158" y="3180668"/>
            <a:ext cx="6401685" cy="198324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>
                <a:solidFill>
                  <a:schemeClr val="tx1">
                    <a:lumMod val="95000"/>
                  </a:schemeClr>
                </a:solidFill>
                <a:cs typeface="Segoe UI Semilight"/>
              </a:rPr>
              <a:t>GROUP 3</a:t>
            </a:r>
          </a:p>
          <a:p>
            <a:pPr marL="0" indent="0" algn="ctr">
              <a:buNone/>
            </a:pPr>
            <a:endParaRPr lang="en-US" sz="1200" b="1">
              <a:solidFill>
                <a:schemeClr val="tx1">
                  <a:lumMod val="95000"/>
                </a:schemeClr>
              </a:solidFill>
              <a:cs typeface="Segoe UI Semilight" panose="020B0402040204020203" pitchFamily="34" charset="0"/>
            </a:endParaRPr>
          </a:p>
          <a:p>
            <a:pPr marL="0" indent="0" algn="ctr">
              <a:buNone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  <a:cs typeface="Segoe UI Semilight"/>
              </a:rPr>
              <a:t>Rushiil Deshmukh</a:t>
            </a:r>
          </a:p>
          <a:p>
            <a:pPr marL="0" indent="0" algn="ctr">
              <a:buNone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  <a:cs typeface="Segoe UI Semilight"/>
              </a:rPr>
              <a:t>Ramya Madhuri </a:t>
            </a:r>
            <a:r>
              <a:rPr lang="en-US" sz="1200" err="1">
                <a:solidFill>
                  <a:schemeClr val="tx1">
                    <a:lumMod val="95000"/>
                  </a:schemeClr>
                </a:solidFill>
                <a:cs typeface="Segoe UI Semilight"/>
              </a:rPr>
              <a:t>Desineedi</a:t>
            </a:r>
            <a:endParaRPr lang="en-US" sz="1200">
              <a:solidFill>
                <a:schemeClr val="tx1">
                  <a:lumMod val="95000"/>
                </a:schemeClr>
              </a:solidFill>
              <a:cs typeface="Segoe UI Semilight"/>
            </a:endParaRPr>
          </a:p>
          <a:p>
            <a:pPr marL="0" indent="0" algn="ctr">
              <a:buNone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  <a:cs typeface="Segoe UI Semilight"/>
              </a:rPr>
              <a:t>Jackson Hittner</a:t>
            </a:r>
          </a:p>
          <a:p>
            <a:pPr marL="0" indent="0" algn="ctr">
              <a:buNone/>
            </a:pPr>
            <a:r>
              <a:rPr lang="en-US" sz="1200" err="1">
                <a:solidFill>
                  <a:schemeClr val="tx1">
                    <a:lumMod val="95000"/>
                  </a:schemeClr>
                </a:solidFill>
                <a:cs typeface="Segoe UI Semilight"/>
              </a:rPr>
              <a:t>Yashpreet</a:t>
            </a:r>
            <a:r>
              <a:rPr lang="en-US" sz="1200">
                <a:solidFill>
                  <a:schemeClr val="tx1">
                    <a:lumMod val="95000"/>
                  </a:schemeClr>
                </a:solidFill>
                <a:cs typeface="Segoe UI Semilight"/>
              </a:rPr>
              <a:t> Kaur</a:t>
            </a:r>
          </a:p>
          <a:p>
            <a:pPr marL="0" indent="0" algn="ctr">
              <a:buNone/>
            </a:pPr>
            <a:r>
              <a:rPr lang="en-US" sz="1200">
                <a:solidFill>
                  <a:schemeClr val="tx1">
                    <a:lumMod val="95000"/>
                  </a:schemeClr>
                </a:solidFill>
                <a:cs typeface="Segoe UI Semilight"/>
              </a:rPr>
              <a:t>Kaushik Kumaran</a:t>
            </a:r>
          </a:p>
          <a:p>
            <a:pPr marL="0" indent="0" algn="ctr">
              <a:buNone/>
            </a:pPr>
            <a:r>
              <a:rPr lang="en-US" sz="1200" err="1">
                <a:solidFill>
                  <a:schemeClr val="tx1">
                    <a:lumMod val="95000"/>
                  </a:schemeClr>
                </a:solidFill>
                <a:cs typeface="Segoe UI Semilight"/>
              </a:rPr>
              <a:t>Leyang</a:t>
            </a:r>
            <a:r>
              <a:rPr lang="en-US" sz="1200">
                <a:solidFill>
                  <a:schemeClr val="tx1">
                    <a:lumMod val="95000"/>
                  </a:schemeClr>
                </a:solidFill>
                <a:cs typeface="Segoe UI Semilight"/>
              </a:rPr>
              <a:t> Xu</a:t>
            </a:r>
          </a:p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151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AAD19-6E5C-C146-83BD-ABCC6445A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5C1852-7B9A-774B-B195-3166C3F3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32" y="3182440"/>
            <a:ext cx="7886700" cy="691339"/>
          </a:xfrm>
        </p:spPr>
        <p:txBody>
          <a:bodyPr>
            <a:normAutofit/>
          </a:bodyPr>
          <a:lstStyle/>
          <a:p>
            <a:r>
              <a:rPr lang="en-US" sz="3600" b="1"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0370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CE842B04-EC0B-4E53-BAE5-E65D38827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172D51-FEEE-DA48-9A86-0372A223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2" y="1720672"/>
            <a:ext cx="2997297" cy="229483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923F47-E580-9C49-8300-8AF0E79F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53" y="1719942"/>
            <a:ext cx="3003026" cy="229643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F9E5C8-DE48-9D4A-A93D-943E13E09F12}"/>
              </a:ext>
            </a:extLst>
          </p:cNvPr>
          <p:cNvSpPr/>
          <p:nvPr/>
        </p:nvSpPr>
        <p:spPr>
          <a:xfrm>
            <a:off x="714000" y="1211220"/>
            <a:ext cx="3003025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GBM - Variable Importance with </a:t>
            </a:r>
            <a:r>
              <a:rPr lang="en-US" sz="1200" b="1"/>
              <a:t>all</a:t>
            </a:r>
            <a:r>
              <a:rPr lang="en-US" sz="1200" b="1" i="1" u="sng"/>
              <a:t> </a:t>
            </a:r>
            <a:r>
              <a:rPr lang="en-US" sz="1200"/>
              <a:t>independent variables</a:t>
            </a:r>
            <a:endParaRPr lang="en-US" sz="1200"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3A49D2-8913-A144-9125-D632D867AB9B}"/>
              </a:ext>
            </a:extLst>
          </p:cNvPr>
          <p:cNvSpPr/>
          <p:nvPr/>
        </p:nvSpPr>
        <p:spPr>
          <a:xfrm>
            <a:off x="5280953" y="1212318"/>
            <a:ext cx="3066525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GBM - Variable Importance among most important independent variables</a:t>
            </a:r>
            <a:endParaRPr lang="en-US" sz="1200">
              <a:cs typeface="Arial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9224158-4B60-3249-BADC-872421D4970F}"/>
              </a:ext>
            </a:extLst>
          </p:cNvPr>
          <p:cNvSpPr/>
          <p:nvPr/>
        </p:nvSpPr>
        <p:spPr>
          <a:xfrm>
            <a:off x="4095486" y="2565004"/>
            <a:ext cx="707231" cy="3429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08D7C6-53FD-4553-87A4-7D7CA616EA96}"/>
              </a:ext>
            </a:extLst>
          </p:cNvPr>
          <p:cNvSpPr/>
          <p:nvPr/>
        </p:nvSpPr>
        <p:spPr>
          <a:xfrm>
            <a:off x="-2867687" y="2209442"/>
            <a:ext cx="1754504" cy="639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accent6">
                    <a:lumMod val="75000"/>
                  </a:schemeClr>
                </a:solidFill>
              </a:rPr>
              <a:t>Jackson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40192E-E601-4DDB-9FB9-93E6429EC2BC}"/>
              </a:ext>
            </a:extLst>
          </p:cNvPr>
          <p:cNvSpPr/>
          <p:nvPr/>
        </p:nvSpPr>
        <p:spPr>
          <a:xfrm>
            <a:off x="2158" y="637677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solidFill>
                  <a:srgbClr val="002060"/>
                </a:solidFill>
                <a:cs typeface="Arial"/>
              </a:rPr>
              <a:t>APPENDIX - Modeling</a:t>
            </a:r>
            <a:endParaRPr lang="en-IN" sz="1800">
              <a:solidFill>
                <a:srgbClr val="002060"/>
              </a:solidFill>
            </a:endParaRP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97959EEF-8162-473C-8F51-B41D3DF6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51964"/>
              </p:ext>
            </p:extLst>
          </p:nvPr>
        </p:nvGraphicFramePr>
        <p:xfrm>
          <a:off x="447968" y="5054831"/>
          <a:ext cx="2448620" cy="11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155">
                  <a:extLst>
                    <a:ext uri="{9D8B030D-6E8A-4147-A177-3AD203B41FA5}">
                      <a16:colId xmlns:a16="http://schemas.microsoft.com/office/drawing/2014/main" val="267475595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4052142799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1176354742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431668679"/>
                    </a:ext>
                  </a:extLst>
                </a:gridCol>
              </a:tblGrid>
              <a:tr h="29334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/>
                        <a:t>Actual 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r>
                        <a:rPr lang="en-US"/>
                        <a:t>Actuals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6050"/>
                  </a:ext>
                </a:extLst>
              </a:tr>
              <a:tr h="293341"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Prediction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2976317"/>
                  </a:ext>
                </a:extLst>
              </a:tr>
              <a:tr h="302803">
                <a:tc vMerge="1">
                  <a:txBody>
                    <a:bodyPr/>
                    <a:lstStyle/>
                    <a:p>
                      <a:pPr algn="ctr"/>
                      <a:r>
                        <a:rPr lang="en-US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3080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456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0049190"/>
                  </a:ext>
                </a:extLst>
              </a:tr>
              <a:tr h="302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479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775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153566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98B6C50-E2EB-4C49-83DA-31DDD1C39BE6}"/>
              </a:ext>
            </a:extLst>
          </p:cNvPr>
          <p:cNvSpPr/>
          <p:nvPr/>
        </p:nvSpPr>
        <p:spPr>
          <a:xfrm>
            <a:off x="447968" y="4563167"/>
            <a:ext cx="2425083" cy="3731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Confusion Matrix. - GBM</a:t>
            </a:r>
            <a:endParaRPr lang="en-US" sz="1200">
              <a:cs typeface="Arial"/>
            </a:endParaRP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AAE51115-5569-4607-B076-AC0FF60E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22308"/>
              </p:ext>
            </p:extLst>
          </p:nvPr>
        </p:nvGraphicFramePr>
        <p:xfrm>
          <a:off x="3383872" y="5049538"/>
          <a:ext cx="2448620" cy="11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155">
                  <a:extLst>
                    <a:ext uri="{9D8B030D-6E8A-4147-A177-3AD203B41FA5}">
                      <a16:colId xmlns:a16="http://schemas.microsoft.com/office/drawing/2014/main" val="267475595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4052142799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1176354742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431668679"/>
                    </a:ext>
                  </a:extLst>
                </a:gridCol>
              </a:tblGrid>
              <a:tr h="29334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/>
                        <a:t>Actual 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r>
                        <a:rPr lang="en-US"/>
                        <a:t>Actuals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6050"/>
                  </a:ext>
                </a:extLst>
              </a:tr>
              <a:tr h="293341"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Prediction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2976317"/>
                  </a:ext>
                </a:extLst>
              </a:tr>
              <a:tr h="302803">
                <a:tc vMerge="1">
                  <a:txBody>
                    <a:bodyPr/>
                    <a:lstStyle/>
                    <a:p>
                      <a:pPr algn="ctr"/>
                      <a:r>
                        <a:rPr lang="en-US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2986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400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0049190"/>
                  </a:ext>
                </a:extLst>
              </a:tr>
              <a:tr h="302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582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822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1535667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1043F26-B15A-40A6-ACD0-FFC7F3F2CA88}"/>
              </a:ext>
            </a:extLst>
          </p:cNvPr>
          <p:cNvSpPr/>
          <p:nvPr/>
        </p:nvSpPr>
        <p:spPr>
          <a:xfrm>
            <a:off x="3399429" y="4563166"/>
            <a:ext cx="2425084" cy="35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Confusion Matrix. - Logistic Regression</a:t>
            </a:r>
            <a:endParaRPr lang="en-US" sz="1200">
              <a:cs typeface="Arial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A93FA240-08D3-4E4D-81FA-A8EF2B943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54221"/>
              </p:ext>
            </p:extLst>
          </p:nvPr>
        </p:nvGraphicFramePr>
        <p:xfrm>
          <a:off x="6332218" y="5049538"/>
          <a:ext cx="2448620" cy="11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155">
                  <a:extLst>
                    <a:ext uri="{9D8B030D-6E8A-4147-A177-3AD203B41FA5}">
                      <a16:colId xmlns:a16="http://schemas.microsoft.com/office/drawing/2014/main" val="267475595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4052142799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1176354742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431668679"/>
                    </a:ext>
                  </a:extLst>
                </a:gridCol>
              </a:tblGrid>
              <a:tr h="29334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/>
                        <a:t>Actual 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r>
                        <a:rPr lang="en-US"/>
                        <a:t>Actuals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6050"/>
                  </a:ext>
                </a:extLst>
              </a:tr>
              <a:tr h="293341"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Prediction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2976317"/>
                  </a:ext>
                </a:extLst>
              </a:tr>
              <a:tr h="302803">
                <a:tc vMerge="1">
                  <a:txBody>
                    <a:bodyPr/>
                    <a:lstStyle/>
                    <a:p>
                      <a:pPr algn="ctr"/>
                      <a:r>
                        <a:rPr lang="en-US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3112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521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90049190"/>
                  </a:ext>
                </a:extLst>
              </a:tr>
              <a:tr h="302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447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002060"/>
                          </a:solidFill>
                        </a:rPr>
                        <a:t>710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153566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22EC70BD-F8C1-0441-BA58-102B50C4BE42}"/>
              </a:ext>
            </a:extLst>
          </p:cNvPr>
          <p:cNvSpPr/>
          <p:nvPr/>
        </p:nvSpPr>
        <p:spPr>
          <a:xfrm>
            <a:off x="6350890" y="4563166"/>
            <a:ext cx="2382779" cy="35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/>
              <a:t>Confusion Matrix. – Random Forest</a:t>
            </a:r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96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 descr="A picture containing text, bird, plant&#10;&#10;Description automatically generated">
            <a:extLst>
              <a:ext uri="{FF2B5EF4-FFF2-40B4-BE49-F238E27FC236}">
                <a16:creationId xmlns:a16="http://schemas.microsoft.com/office/drawing/2014/main" id="{A3572E2B-01A9-4D73-8A74-E3B2AD9C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741" y="2644670"/>
            <a:ext cx="3963924" cy="1072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CBA20F-F110-46BE-88A3-7C128F828458}"/>
              </a:ext>
            </a:extLst>
          </p:cNvPr>
          <p:cNvGrpSpPr/>
          <p:nvPr/>
        </p:nvGrpSpPr>
        <p:grpSpPr>
          <a:xfrm>
            <a:off x="251032" y="2541382"/>
            <a:ext cx="3963924" cy="1278755"/>
            <a:chOff x="334709" y="2245509"/>
            <a:chExt cx="5285232" cy="1705007"/>
          </a:xfrm>
        </p:grpSpPr>
        <p:pic>
          <p:nvPicPr>
            <p:cNvPr id="22" name="Picture 22">
              <a:extLst>
                <a:ext uri="{FF2B5EF4-FFF2-40B4-BE49-F238E27FC236}">
                  <a16:creationId xmlns:a16="http://schemas.microsoft.com/office/drawing/2014/main" id="{25D064A4-60F9-4591-A37F-D388FB6D0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09" y="3215350"/>
              <a:ext cx="5285232" cy="735166"/>
            </a:xfrm>
            <a:prstGeom prst="rect">
              <a:avLst/>
            </a:prstGeom>
          </p:spPr>
        </p:pic>
        <p:pic>
          <p:nvPicPr>
            <p:cNvPr id="23" name="Picture 25" descr="Text&#10;&#10;Description automatically generated">
              <a:extLst>
                <a:ext uri="{FF2B5EF4-FFF2-40B4-BE49-F238E27FC236}">
                  <a16:creationId xmlns:a16="http://schemas.microsoft.com/office/drawing/2014/main" id="{0593B55F-5533-4889-9DC8-933F8751B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709" y="2245509"/>
              <a:ext cx="5285232" cy="685383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4C83A20-9B06-452F-ADE9-7F488742F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41" y="3949255"/>
            <a:ext cx="3799937" cy="18107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291F5D-246E-4434-9A1F-F0422AA81E06}"/>
              </a:ext>
            </a:extLst>
          </p:cNvPr>
          <p:cNvSpPr/>
          <p:nvPr/>
        </p:nvSpPr>
        <p:spPr>
          <a:xfrm>
            <a:off x="252067" y="1974565"/>
            <a:ext cx="3963924" cy="35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Full Model (All Variables)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89EDE9-92FF-4D60-B955-A41E75B6CA73}"/>
              </a:ext>
            </a:extLst>
          </p:cNvPr>
          <p:cNvGrpSpPr/>
          <p:nvPr/>
        </p:nvGrpSpPr>
        <p:grpSpPr>
          <a:xfrm>
            <a:off x="251032" y="4327146"/>
            <a:ext cx="3963924" cy="1133092"/>
            <a:chOff x="334709" y="4234974"/>
            <a:chExt cx="5285232" cy="1510789"/>
          </a:xfrm>
        </p:grpSpPr>
        <p:pic>
          <p:nvPicPr>
            <p:cNvPr id="21" name="Picture 21" descr="Text&#10;&#10;Description automatically generated">
              <a:extLst>
                <a:ext uri="{FF2B5EF4-FFF2-40B4-BE49-F238E27FC236}">
                  <a16:creationId xmlns:a16="http://schemas.microsoft.com/office/drawing/2014/main" id="{C0307E11-CE1B-47F4-B452-5D55356E1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709" y="4990730"/>
              <a:ext cx="5285232" cy="75503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A7660-A6DC-48CC-8512-A66A8EFC98D3}"/>
                </a:ext>
              </a:extLst>
            </p:cNvPr>
            <p:cNvSpPr/>
            <p:nvPr/>
          </p:nvSpPr>
          <p:spPr>
            <a:xfrm>
              <a:off x="334709" y="4234974"/>
              <a:ext cx="5285232" cy="47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Null Model (No Variables)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3E019A1-C47D-4AA2-9FD8-04E26E94C113}"/>
              </a:ext>
            </a:extLst>
          </p:cNvPr>
          <p:cNvSpPr/>
          <p:nvPr/>
        </p:nvSpPr>
        <p:spPr>
          <a:xfrm>
            <a:off x="4804741" y="1918202"/>
            <a:ext cx="3963924" cy="35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Forward/Backward/Stepwise Selection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C7D7A1-BAFE-447C-B35A-F39D3EC161EC}"/>
              </a:ext>
            </a:extLst>
          </p:cNvPr>
          <p:cNvSpPr/>
          <p:nvPr/>
        </p:nvSpPr>
        <p:spPr>
          <a:xfrm>
            <a:off x="-13717" y="796427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2060"/>
                </a:solidFill>
              </a:rPr>
              <a:t>LOGISTIC REGRESSION</a:t>
            </a:r>
            <a:endParaRPr lang="en-IN" sz="1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8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5DB83-6743-FE4C-B74D-83524642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0D9C1D8-C201-614E-90FC-8F8F6E90E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41100" y="-1524000"/>
            <a:ext cx="77851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8D39F-18DF-B44A-800C-F27FCE642C81}"/>
              </a:ext>
            </a:extLst>
          </p:cNvPr>
          <p:cNvSpPr/>
          <p:nvPr/>
        </p:nvSpPr>
        <p:spPr>
          <a:xfrm>
            <a:off x="-13717" y="796427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2060"/>
                </a:solidFill>
              </a:rPr>
              <a:t>GBM</a:t>
            </a:r>
            <a:endParaRPr lang="en-IN" sz="1800">
              <a:solidFill>
                <a:srgbClr val="002060"/>
              </a:solidFill>
            </a:endParaRPr>
          </a:p>
        </p:txBody>
      </p: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D2CE8A87-CD49-D24C-A1E6-7B70156D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588" y="1441550"/>
            <a:ext cx="3705066" cy="50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8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5DB83-6743-FE4C-B74D-83524642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Text, table&#10;&#10;Description automatically generated">
            <a:extLst>
              <a:ext uri="{FF2B5EF4-FFF2-40B4-BE49-F238E27FC236}">
                <a16:creationId xmlns:a16="http://schemas.microsoft.com/office/drawing/2014/main" id="{D75D354F-86FE-824C-9D5D-1DE9BA74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350" y="2020388"/>
            <a:ext cx="3156857" cy="4492450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40D9C1D8-C201-614E-90FC-8F8F6E90E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41100" y="-1524000"/>
            <a:ext cx="77851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8D39F-18DF-B44A-800C-F27FCE642C81}"/>
              </a:ext>
            </a:extLst>
          </p:cNvPr>
          <p:cNvSpPr/>
          <p:nvPr/>
        </p:nvSpPr>
        <p:spPr>
          <a:xfrm>
            <a:off x="-13717" y="796427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2060"/>
                </a:solidFill>
              </a:rPr>
              <a:t>RANDOM FOREST</a:t>
            </a:r>
            <a:endParaRPr lang="en-IN" sz="1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5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5DB83-6743-FE4C-B74D-83524642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0D9C1D8-C201-614E-90FC-8F8F6E90E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41100" y="-1524000"/>
            <a:ext cx="77851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8D39F-18DF-B44A-800C-F27FCE642C81}"/>
              </a:ext>
            </a:extLst>
          </p:cNvPr>
          <p:cNvSpPr/>
          <p:nvPr/>
        </p:nvSpPr>
        <p:spPr>
          <a:xfrm>
            <a:off x="-13717" y="796427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solidFill>
                  <a:srgbClr val="002060"/>
                </a:solidFill>
              </a:rPr>
              <a:t>IMPACT</a:t>
            </a:r>
            <a:endParaRPr lang="en-IN" sz="1800">
              <a:solidFill>
                <a:srgbClr val="00206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609B7E-125C-4B48-A871-2142D7B5A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4918"/>
              </p:ext>
            </p:extLst>
          </p:nvPr>
        </p:nvGraphicFramePr>
        <p:xfrm>
          <a:off x="964237" y="1755127"/>
          <a:ext cx="7312996" cy="318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80">
                  <a:extLst>
                    <a:ext uri="{9D8B030D-6E8A-4147-A177-3AD203B41FA5}">
                      <a16:colId xmlns:a16="http://schemas.microsoft.com/office/drawing/2014/main" val="2823236064"/>
                    </a:ext>
                  </a:extLst>
                </a:gridCol>
                <a:gridCol w="1324080">
                  <a:extLst>
                    <a:ext uri="{9D8B030D-6E8A-4147-A177-3AD203B41FA5}">
                      <a16:colId xmlns:a16="http://schemas.microsoft.com/office/drawing/2014/main" val="848657317"/>
                    </a:ext>
                  </a:extLst>
                </a:gridCol>
                <a:gridCol w="1324080">
                  <a:extLst>
                    <a:ext uri="{9D8B030D-6E8A-4147-A177-3AD203B41FA5}">
                      <a16:colId xmlns:a16="http://schemas.microsoft.com/office/drawing/2014/main" val="2988347094"/>
                    </a:ext>
                  </a:extLst>
                </a:gridCol>
                <a:gridCol w="3340756">
                  <a:extLst>
                    <a:ext uri="{9D8B030D-6E8A-4147-A177-3AD203B41FA5}">
                      <a16:colId xmlns:a16="http://schemas.microsoft.com/office/drawing/2014/main" val="3349619252"/>
                    </a:ext>
                  </a:extLst>
                </a:gridCol>
              </a:tblGrid>
              <a:tr h="335857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Annual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027589478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Total test sample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10,000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508891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6416708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Per person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25%/ 75%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4855241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Expensive training cost for company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$500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$ 1,250,000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$ 1,496,625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5934877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Normal one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$300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$ 2,250,000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$ 2,693,925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1904100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$ 3,500,000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$ 4,190,550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1540717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8706631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417547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Average without clasfication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$400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$ 4,000,000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0942713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5321355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4258295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Potential saving</a:t>
                      </a:r>
                      <a:endParaRPr lang="en-US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$ 500,000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25669402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80%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$ 400,000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8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7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A09D0DA0-BDBF-44F1-A8DB-0AED346E60B7}"/>
              </a:ext>
            </a:extLst>
          </p:cNvPr>
          <p:cNvSpPr/>
          <p:nvPr/>
        </p:nvSpPr>
        <p:spPr>
          <a:xfrm>
            <a:off x="220355" y="1746817"/>
            <a:ext cx="1137455" cy="562860"/>
          </a:xfrm>
          <a:prstGeom prst="homePlate">
            <a:avLst/>
          </a:prstGeom>
          <a:solidFill>
            <a:srgbClr val="C1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cxnSp>
        <p:nvCxnSpPr>
          <p:cNvPr id="45" name="Google Shape;484;p27">
            <a:extLst>
              <a:ext uri="{FF2B5EF4-FFF2-40B4-BE49-F238E27FC236}">
                <a16:creationId xmlns:a16="http://schemas.microsoft.com/office/drawing/2014/main" id="{501E173C-951D-4841-80DD-EF17C2BADE6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622280" y="1973218"/>
            <a:ext cx="428" cy="719990"/>
          </a:xfrm>
          <a:prstGeom prst="bentConnector3">
            <a:avLst>
              <a:gd name="adj1" fmla="val -40105263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474;p27">
            <a:extLst>
              <a:ext uri="{FF2B5EF4-FFF2-40B4-BE49-F238E27FC236}">
                <a16:creationId xmlns:a16="http://schemas.microsoft.com/office/drawing/2014/main" id="{C99D8313-067D-46BF-B663-767CE3FB58A5}"/>
              </a:ext>
            </a:extLst>
          </p:cNvPr>
          <p:cNvSpPr txBox="1">
            <a:spLocks/>
          </p:cNvSpPr>
          <p:nvPr/>
        </p:nvSpPr>
        <p:spPr>
          <a:xfrm>
            <a:off x="4245518" y="2862372"/>
            <a:ext cx="1371600" cy="4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20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/>
            <a:r>
              <a:rPr lang="en-IN" sz="1200" kern="0">
                <a:solidFill>
                  <a:srgbClr val="002060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</a:p>
        </p:txBody>
      </p:sp>
      <p:sp>
        <p:nvSpPr>
          <p:cNvPr id="37" name="Google Shape;475;p27">
            <a:extLst>
              <a:ext uri="{FF2B5EF4-FFF2-40B4-BE49-F238E27FC236}">
                <a16:creationId xmlns:a16="http://schemas.microsoft.com/office/drawing/2014/main" id="{4995AA78-9059-42BF-AEBD-BB70996FF657}"/>
              </a:ext>
            </a:extLst>
          </p:cNvPr>
          <p:cNvSpPr txBox="1">
            <a:spLocks/>
          </p:cNvSpPr>
          <p:nvPr/>
        </p:nvSpPr>
        <p:spPr>
          <a:xfrm>
            <a:off x="4245518" y="3321612"/>
            <a:ext cx="1371600" cy="75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en-US" sz="1050" kern="0">
                <a:solidFill>
                  <a:srgbClr val="002060"/>
                </a:solidFill>
                <a:latin typeface="+mn-lt"/>
                <a:cs typeface="Segoe UI Semilight" panose="020B0402040204020203" pitchFamily="34" charset="0"/>
              </a:rPr>
              <a:t>Time and money investment for training new candidates</a:t>
            </a:r>
          </a:p>
        </p:txBody>
      </p:sp>
      <p:sp>
        <p:nvSpPr>
          <p:cNvPr id="38" name="Google Shape;476;p27">
            <a:extLst>
              <a:ext uri="{FF2B5EF4-FFF2-40B4-BE49-F238E27FC236}">
                <a16:creationId xmlns:a16="http://schemas.microsoft.com/office/drawing/2014/main" id="{B9975BA5-CB9A-4D37-AC20-D20A795186FA}"/>
              </a:ext>
            </a:extLst>
          </p:cNvPr>
          <p:cNvSpPr txBox="1">
            <a:spLocks/>
          </p:cNvSpPr>
          <p:nvPr/>
        </p:nvSpPr>
        <p:spPr>
          <a:xfrm>
            <a:off x="4622708" y="2476534"/>
            <a:ext cx="617220" cy="4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" sz="2100" kern="0">
                <a:solidFill>
                  <a:srgbClr val="00CFCC"/>
                </a:solidFill>
                <a:latin typeface="Georgia" panose="02040502050405020303" pitchFamily="18" charset="0"/>
              </a:rPr>
              <a:t>01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D9FCA4-5EDF-4BE2-8010-7AA0414313F4}"/>
              </a:ext>
            </a:extLst>
          </p:cNvPr>
          <p:cNvGrpSpPr/>
          <p:nvPr/>
        </p:nvGrpSpPr>
        <p:grpSpPr>
          <a:xfrm>
            <a:off x="4622280" y="1664181"/>
            <a:ext cx="618075" cy="618075"/>
            <a:chOff x="6413092" y="2348581"/>
            <a:chExt cx="824100" cy="824100"/>
          </a:xfrm>
        </p:grpSpPr>
        <p:sp>
          <p:nvSpPr>
            <p:cNvPr id="42" name="Google Shape;481;p27">
              <a:extLst>
                <a:ext uri="{FF2B5EF4-FFF2-40B4-BE49-F238E27FC236}">
                  <a16:creationId xmlns:a16="http://schemas.microsoft.com/office/drawing/2014/main" id="{2ECE1FB1-7336-46B8-B2B7-63127ACC5B7C}"/>
                </a:ext>
              </a:extLst>
            </p:cNvPr>
            <p:cNvSpPr/>
            <p:nvPr/>
          </p:nvSpPr>
          <p:spPr>
            <a:xfrm>
              <a:off x="6413092" y="2348581"/>
              <a:ext cx="824100" cy="824100"/>
            </a:xfrm>
            <a:prstGeom prst="rect">
              <a:avLst/>
            </a:pr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489;p27">
              <a:extLst>
                <a:ext uri="{FF2B5EF4-FFF2-40B4-BE49-F238E27FC236}">
                  <a16:creationId xmlns:a16="http://schemas.microsoft.com/office/drawing/2014/main" id="{49E47720-1FFF-47FB-9D6D-D3E25B7E1D80}"/>
                </a:ext>
              </a:extLst>
            </p:cNvPr>
            <p:cNvSpPr/>
            <p:nvPr/>
          </p:nvSpPr>
          <p:spPr>
            <a:xfrm>
              <a:off x="6536542" y="2455098"/>
              <a:ext cx="577195" cy="577814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" name="Google Shape;472;p27">
            <a:extLst>
              <a:ext uri="{FF2B5EF4-FFF2-40B4-BE49-F238E27FC236}">
                <a16:creationId xmlns:a16="http://schemas.microsoft.com/office/drawing/2014/main" id="{05660994-8CE8-4B7C-BE99-D56BC3616AC2}"/>
              </a:ext>
            </a:extLst>
          </p:cNvPr>
          <p:cNvSpPr txBox="1">
            <a:spLocks/>
          </p:cNvSpPr>
          <p:nvPr/>
        </p:nvSpPr>
        <p:spPr>
          <a:xfrm>
            <a:off x="7606065" y="3321612"/>
            <a:ext cx="1371600" cy="75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en-US" sz="1050" kern="0">
                <a:solidFill>
                  <a:srgbClr val="002060"/>
                </a:solidFill>
                <a:latin typeface="+mn-lt"/>
                <a:cs typeface="Segoe UI Semilight" panose="020B0402040204020203" pitchFamily="34" charset="0"/>
              </a:rPr>
              <a:t>To find which candidates could we provide a targeted training to?</a:t>
            </a:r>
          </a:p>
        </p:txBody>
      </p:sp>
      <p:sp>
        <p:nvSpPr>
          <p:cNvPr id="35" name="Google Shape;473;p27">
            <a:extLst>
              <a:ext uri="{FF2B5EF4-FFF2-40B4-BE49-F238E27FC236}">
                <a16:creationId xmlns:a16="http://schemas.microsoft.com/office/drawing/2014/main" id="{491E75E0-2B18-4194-B708-000F4F56C3F7}"/>
              </a:ext>
            </a:extLst>
          </p:cNvPr>
          <p:cNvSpPr txBox="1">
            <a:spLocks/>
          </p:cNvSpPr>
          <p:nvPr/>
        </p:nvSpPr>
        <p:spPr>
          <a:xfrm>
            <a:off x="7606065" y="2862372"/>
            <a:ext cx="1371600" cy="4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20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/>
            <a:r>
              <a:rPr lang="en-IN" sz="1200" kern="0">
                <a:solidFill>
                  <a:srgbClr val="002060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OBJECTIVE</a:t>
            </a:r>
          </a:p>
        </p:txBody>
      </p:sp>
      <p:sp>
        <p:nvSpPr>
          <p:cNvPr id="41" name="Google Shape;480;p27">
            <a:extLst>
              <a:ext uri="{FF2B5EF4-FFF2-40B4-BE49-F238E27FC236}">
                <a16:creationId xmlns:a16="http://schemas.microsoft.com/office/drawing/2014/main" id="{C7FE8B0D-E029-4B46-BA42-204E3C51801A}"/>
              </a:ext>
            </a:extLst>
          </p:cNvPr>
          <p:cNvSpPr txBox="1">
            <a:spLocks/>
          </p:cNvSpPr>
          <p:nvPr/>
        </p:nvSpPr>
        <p:spPr>
          <a:xfrm>
            <a:off x="7983255" y="2476534"/>
            <a:ext cx="617220" cy="4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" sz="2100" kern="0">
                <a:solidFill>
                  <a:srgbClr val="E898AC"/>
                </a:solidFill>
                <a:latin typeface="Georgia" panose="02040502050405020303" pitchFamily="18" charset="0"/>
              </a:rPr>
              <a:t>03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60E0EC-E96B-4A9D-AB24-0D9F46ADE7FF}"/>
              </a:ext>
            </a:extLst>
          </p:cNvPr>
          <p:cNvGrpSpPr/>
          <p:nvPr/>
        </p:nvGrpSpPr>
        <p:grpSpPr>
          <a:xfrm>
            <a:off x="7982827" y="1664181"/>
            <a:ext cx="618075" cy="618075"/>
            <a:chOff x="10679663" y="2348581"/>
            <a:chExt cx="824100" cy="824100"/>
          </a:xfrm>
        </p:grpSpPr>
        <p:sp>
          <p:nvSpPr>
            <p:cNvPr id="44" name="Google Shape;483;p27">
              <a:extLst>
                <a:ext uri="{FF2B5EF4-FFF2-40B4-BE49-F238E27FC236}">
                  <a16:creationId xmlns:a16="http://schemas.microsoft.com/office/drawing/2014/main" id="{72B99F22-EA47-4E74-8EC5-679CDAB3C621}"/>
                </a:ext>
              </a:extLst>
            </p:cNvPr>
            <p:cNvSpPr/>
            <p:nvPr/>
          </p:nvSpPr>
          <p:spPr>
            <a:xfrm>
              <a:off x="10679663" y="2348581"/>
              <a:ext cx="824100" cy="824100"/>
            </a:xfrm>
            <a:prstGeom prst="rect">
              <a:avLst/>
            </a:prstGeom>
            <a:solidFill>
              <a:srgbClr val="E898A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8" name="Google Shape;497;p27">
              <a:extLst>
                <a:ext uri="{FF2B5EF4-FFF2-40B4-BE49-F238E27FC236}">
                  <a16:creationId xmlns:a16="http://schemas.microsoft.com/office/drawing/2014/main" id="{A274C4EE-88FC-4B3B-88B6-98B7920D1A92}"/>
                </a:ext>
              </a:extLst>
            </p:cNvPr>
            <p:cNvGrpSpPr/>
            <p:nvPr/>
          </p:nvGrpSpPr>
          <p:grpSpPr>
            <a:xfrm>
              <a:off x="10803128" y="2470478"/>
              <a:ext cx="583817" cy="580314"/>
              <a:chOff x="3541011" y="3367320"/>
              <a:chExt cx="348257" cy="346188"/>
            </a:xfrm>
          </p:grpSpPr>
          <p:sp>
            <p:nvSpPr>
              <p:cNvPr id="59" name="Google Shape;498;p27">
                <a:extLst>
                  <a:ext uri="{FF2B5EF4-FFF2-40B4-BE49-F238E27FC236}">
                    <a16:creationId xmlns:a16="http://schemas.microsoft.com/office/drawing/2014/main" id="{491D7297-2A8C-4B6F-BBD4-350E79979FF6}"/>
                  </a:ext>
                </a:extLst>
              </p:cNvPr>
              <p:cNvSpPr/>
              <p:nvPr/>
            </p:nvSpPr>
            <p:spPr>
              <a:xfrm>
                <a:off x="3541011" y="3367320"/>
                <a:ext cx="347906" cy="346188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0877" extrusionOk="0">
                    <a:moveTo>
                      <a:pt x="4203" y="6323"/>
                    </a:moveTo>
                    <a:cubicBezTo>
                      <a:pt x="4322" y="6454"/>
                      <a:pt x="4465" y="6609"/>
                      <a:pt x="4620" y="6740"/>
                    </a:cubicBezTo>
                    <a:lnTo>
                      <a:pt x="4024" y="7335"/>
                    </a:lnTo>
                    <a:lnTo>
                      <a:pt x="3977" y="7287"/>
                    </a:lnTo>
                    <a:lnTo>
                      <a:pt x="3632" y="6942"/>
                    </a:lnTo>
                    <a:lnTo>
                      <a:pt x="3584" y="6906"/>
                    </a:lnTo>
                    <a:lnTo>
                      <a:pt x="4203" y="6323"/>
                    </a:lnTo>
                    <a:close/>
                    <a:moveTo>
                      <a:pt x="3239" y="7123"/>
                    </a:moveTo>
                    <a:cubicBezTo>
                      <a:pt x="3307" y="7123"/>
                      <a:pt x="3376" y="7150"/>
                      <a:pt x="3429" y="7204"/>
                    </a:cubicBezTo>
                    <a:lnTo>
                      <a:pt x="3763" y="7537"/>
                    </a:lnTo>
                    <a:cubicBezTo>
                      <a:pt x="3858" y="7632"/>
                      <a:pt x="3858" y="7799"/>
                      <a:pt x="3751" y="7894"/>
                    </a:cubicBezTo>
                    <a:lnTo>
                      <a:pt x="3560" y="8097"/>
                    </a:lnTo>
                    <a:lnTo>
                      <a:pt x="2858" y="7394"/>
                    </a:lnTo>
                    <a:lnTo>
                      <a:pt x="3048" y="7204"/>
                    </a:lnTo>
                    <a:cubicBezTo>
                      <a:pt x="3102" y="7150"/>
                      <a:pt x="3170" y="7123"/>
                      <a:pt x="3239" y="7123"/>
                    </a:cubicBezTo>
                    <a:close/>
                    <a:moveTo>
                      <a:pt x="2631" y="7597"/>
                    </a:moveTo>
                    <a:lnTo>
                      <a:pt x="3334" y="8299"/>
                    </a:lnTo>
                    <a:lnTo>
                      <a:pt x="1167" y="10478"/>
                    </a:lnTo>
                    <a:cubicBezTo>
                      <a:pt x="1113" y="10526"/>
                      <a:pt x="1045" y="10550"/>
                      <a:pt x="976" y="10550"/>
                    </a:cubicBezTo>
                    <a:cubicBezTo>
                      <a:pt x="908" y="10550"/>
                      <a:pt x="840" y="10526"/>
                      <a:pt x="786" y="10478"/>
                    </a:cubicBezTo>
                    <a:lnTo>
                      <a:pt x="453" y="10133"/>
                    </a:lnTo>
                    <a:cubicBezTo>
                      <a:pt x="357" y="10038"/>
                      <a:pt x="357" y="9883"/>
                      <a:pt x="465" y="9776"/>
                    </a:cubicBezTo>
                    <a:lnTo>
                      <a:pt x="2631" y="7597"/>
                    </a:lnTo>
                    <a:close/>
                    <a:moveTo>
                      <a:pt x="7120" y="1"/>
                    </a:moveTo>
                    <a:cubicBezTo>
                      <a:pt x="3989" y="1"/>
                      <a:pt x="2191" y="3537"/>
                      <a:pt x="4001" y="6073"/>
                    </a:cubicBezTo>
                    <a:lnTo>
                      <a:pt x="3274" y="6799"/>
                    </a:lnTo>
                    <a:cubicBezTo>
                      <a:pt x="3249" y="6796"/>
                      <a:pt x="3223" y="6794"/>
                      <a:pt x="3198" y="6794"/>
                    </a:cubicBezTo>
                    <a:cubicBezTo>
                      <a:pt x="3049" y="6794"/>
                      <a:pt x="2912" y="6854"/>
                      <a:pt x="2810" y="6966"/>
                    </a:cubicBezTo>
                    <a:lnTo>
                      <a:pt x="226" y="9549"/>
                    </a:lnTo>
                    <a:cubicBezTo>
                      <a:pt x="0" y="9776"/>
                      <a:pt x="0" y="10145"/>
                      <a:pt x="226" y="10371"/>
                    </a:cubicBezTo>
                    <a:lnTo>
                      <a:pt x="572" y="10716"/>
                    </a:lnTo>
                    <a:cubicBezTo>
                      <a:pt x="679" y="10823"/>
                      <a:pt x="828" y="10877"/>
                      <a:pt x="976" y="10877"/>
                    </a:cubicBezTo>
                    <a:cubicBezTo>
                      <a:pt x="1125" y="10877"/>
                      <a:pt x="1274" y="10823"/>
                      <a:pt x="1381" y="10716"/>
                    </a:cubicBezTo>
                    <a:lnTo>
                      <a:pt x="3655" y="8430"/>
                    </a:lnTo>
                    <a:lnTo>
                      <a:pt x="3977" y="8121"/>
                    </a:lnTo>
                    <a:cubicBezTo>
                      <a:pt x="4096" y="8002"/>
                      <a:pt x="4155" y="7835"/>
                      <a:pt x="4144" y="7656"/>
                    </a:cubicBezTo>
                    <a:lnTo>
                      <a:pt x="4870" y="6930"/>
                    </a:lnTo>
                    <a:cubicBezTo>
                      <a:pt x="5406" y="7323"/>
                      <a:pt x="6037" y="7573"/>
                      <a:pt x="6715" y="7632"/>
                    </a:cubicBezTo>
                    <a:lnTo>
                      <a:pt x="6727" y="7632"/>
                    </a:lnTo>
                    <a:cubicBezTo>
                      <a:pt x="6799" y="7632"/>
                      <a:pt x="6882" y="7573"/>
                      <a:pt x="6894" y="7478"/>
                    </a:cubicBezTo>
                    <a:cubicBezTo>
                      <a:pt x="6906" y="7394"/>
                      <a:pt x="6834" y="7323"/>
                      <a:pt x="6739" y="7299"/>
                    </a:cubicBezTo>
                    <a:cubicBezTo>
                      <a:pt x="6037" y="7228"/>
                      <a:pt x="5406" y="6966"/>
                      <a:pt x="4882" y="6549"/>
                    </a:cubicBezTo>
                    <a:cubicBezTo>
                      <a:pt x="2298" y="4465"/>
                      <a:pt x="3822" y="310"/>
                      <a:pt x="7096" y="310"/>
                    </a:cubicBezTo>
                    <a:cubicBezTo>
                      <a:pt x="8942" y="310"/>
                      <a:pt x="10418" y="1703"/>
                      <a:pt x="10597" y="3465"/>
                    </a:cubicBezTo>
                    <a:cubicBezTo>
                      <a:pt x="10609" y="3549"/>
                      <a:pt x="10692" y="3608"/>
                      <a:pt x="10775" y="3608"/>
                    </a:cubicBezTo>
                    <a:cubicBezTo>
                      <a:pt x="10871" y="3596"/>
                      <a:pt x="10930" y="3525"/>
                      <a:pt x="10930" y="3430"/>
                    </a:cubicBezTo>
                    <a:cubicBezTo>
                      <a:pt x="10728" y="1525"/>
                      <a:pt x="9120" y="1"/>
                      <a:pt x="7120" y="1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0" name="Google Shape;499;p27">
                <a:extLst>
                  <a:ext uri="{FF2B5EF4-FFF2-40B4-BE49-F238E27FC236}">
                    <a16:creationId xmlns:a16="http://schemas.microsoft.com/office/drawing/2014/main" id="{EBBBA051-3925-4470-BE22-6713CD1810B9}"/>
                  </a:ext>
                </a:extLst>
              </p:cNvPr>
              <p:cNvSpPr/>
              <p:nvPr/>
            </p:nvSpPr>
            <p:spPr>
              <a:xfrm>
                <a:off x="3658105" y="3389599"/>
                <a:ext cx="208820" cy="19943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6266" extrusionOk="0">
                    <a:moveTo>
                      <a:pt x="3441" y="336"/>
                    </a:moveTo>
                    <a:cubicBezTo>
                      <a:pt x="4989" y="336"/>
                      <a:pt x="6251" y="1587"/>
                      <a:pt x="6251" y="3146"/>
                    </a:cubicBezTo>
                    <a:cubicBezTo>
                      <a:pt x="6251" y="4694"/>
                      <a:pt x="4989" y="5944"/>
                      <a:pt x="3441" y="5944"/>
                    </a:cubicBezTo>
                    <a:cubicBezTo>
                      <a:pt x="2727" y="5944"/>
                      <a:pt x="1989" y="5682"/>
                      <a:pt x="1441" y="5135"/>
                    </a:cubicBezTo>
                    <a:cubicBezTo>
                      <a:pt x="345" y="4027"/>
                      <a:pt x="345" y="2241"/>
                      <a:pt x="1441" y="1158"/>
                    </a:cubicBezTo>
                    <a:cubicBezTo>
                      <a:pt x="1989" y="598"/>
                      <a:pt x="2703" y="336"/>
                      <a:pt x="3441" y="336"/>
                    </a:cubicBezTo>
                    <a:close/>
                    <a:moveTo>
                      <a:pt x="3428" y="0"/>
                    </a:moveTo>
                    <a:cubicBezTo>
                      <a:pt x="2628" y="0"/>
                      <a:pt x="1828" y="307"/>
                      <a:pt x="1215" y="920"/>
                    </a:cubicBezTo>
                    <a:cubicBezTo>
                      <a:pt x="0" y="2134"/>
                      <a:pt x="0" y="4123"/>
                      <a:pt x="1215" y="5337"/>
                    </a:cubicBezTo>
                    <a:cubicBezTo>
                      <a:pt x="1822" y="5944"/>
                      <a:pt x="2631" y="6266"/>
                      <a:pt x="3429" y="6266"/>
                    </a:cubicBezTo>
                    <a:cubicBezTo>
                      <a:pt x="5144" y="6266"/>
                      <a:pt x="6561" y="4873"/>
                      <a:pt x="6561" y="3134"/>
                    </a:cubicBezTo>
                    <a:cubicBezTo>
                      <a:pt x="6561" y="2301"/>
                      <a:pt x="6227" y="1515"/>
                      <a:pt x="5632" y="920"/>
                    </a:cubicBezTo>
                    <a:cubicBezTo>
                      <a:pt x="5025" y="307"/>
                      <a:pt x="4227" y="0"/>
                      <a:pt x="3428" y="0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1" name="Google Shape;500;p27">
                <a:extLst>
                  <a:ext uri="{FF2B5EF4-FFF2-40B4-BE49-F238E27FC236}">
                    <a16:creationId xmlns:a16="http://schemas.microsoft.com/office/drawing/2014/main" id="{0385DD48-0781-4729-8586-F272C7C48C5B}"/>
                  </a:ext>
                </a:extLst>
              </p:cNvPr>
              <p:cNvSpPr/>
              <p:nvPr/>
            </p:nvSpPr>
            <p:spPr>
              <a:xfrm>
                <a:off x="3720614" y="3426805"/>
                <a:ext cx="95164" cy="116011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645" extrusionOk="0">
                    <a:moveTo>
                      <a:pt x="1477" y="334"/>
                    </a:moveTo>
                    <a:cubicBezTo>
                      <a:pt x="1834" y="334"/>
                      <a:pt x="2132" y="632"/>
                      <a:pt x="2132" y="989"/>
                    </a:cubicBezTo>
                    <a:cubicBezTo>
                      <a:pt x="2132" y="1334"/>
                      <a:pt x="1834" y="1632"/>
                      <a:pt x="1477" y="1632"/>
                    </a:cubicBezTo>
                    <a:cubicBezTo>
                      <a:pt x="1120" y="1632"/>
                      <a:pt x="822" y="1334"/>
                      <a:pt x="822" y="989"/>
                    </a:cubicBezTo>
                    <a:cubicBezTo>
                      <a:pt x="822" y="608"/>
                      <a:pt x="1120" y="334"/>
                      <a:pt x="1477" y="334"/>
                    </a:cubicBezTo>
                    <a:close/>
                    <a:moveTo>
                      <a:pt x="1906" y="1953"/>
                    </a:moveTo>
                    <a:cubicBezTo>
                      <a:pt x="2287" y="1953"/>
                      <a:pt x="2620" y="2263"/>
                      <a:pt x="2620" y="2668"/>
                    </a:cubicBezTo>
                    <a:lnTo>
                      <a:pt x="2620" y="3335"/>
                    </a:lnTo>
                    <a:lnTo>
                      <a:pt x="2275" y="3335"/>
                    </a:lnTo>
                    <a:lnTo>
                      <a:pt x="2275" y="2632"/>
                    </a:lnTo>
                    <a:cubicBezTo>
                      <a:pt x="2275" y="2549"/>
                      <a:pt x="2203" y="2477"/>
                      <a:pt x="2108" y="2477"/>
                    </a:cubicBezTo>
                    <a:cubicBezTo>
                      <a:pt x="2025" y="2477"/>
                      <a:pt x="1953" y="2549"/>
                      <a:pt x="1953" y="2632"/>
                    </a:cubicBezTo>
                    <a:lnTo>
                      <a:pt x="1953" y="3335"/>
                    </a:lnTo>
                    <a:lnTo>
                      <a:pt x="953" y="3335"/>
                    </a:lnTo>
                    <a:lnTo>
                      <a:pt x="953" y="2632"/>
                    </a:lnTo>
                    <a:cubicBezTo>
                      <a:pt x="953" y="2549"/>
                      <a:pt x="882" y="2477"/>
                      <a:pt x="787" y="2477"/>
                    </a:cubicBezTo>
                    <a:cubicBezTo>
                      <a:pt x="691" y="2477"/>
                      <a:pt x="620" y="2549"/>
                      <a:pt x="620" y="2632"/>
                    </a:cubicBezTo>
                    <a:lnTo>
                      <a:pt x="620" y="3335"/>
                    </a:lnTo>
                    <a:lnTo>
                      <a:pt x="263" y="3335"/>
                    </a:lnTo>
                    <a:lnTo>
                      <a:pt x="263" y="2668"/>
                    </a:lnTo>
                    <a:cubicBezTo>
                      <a:pt x="263" y="2275"/>
                      <a:pt x="584" y="1953"/>
                      <a:pt x="977" y="1953"/>
                    </a:cubicBezTo>
                    <a:close/>
                    <a:moveTo>
                      <a:pt x="1477" y="1"/>
                    </a:moveTo>
                    <a:cubicBezTo>
                      <a:pt x="941" y="1"/>
                      <a:pt x="501" y="429"/>
                      <a:pt x="501" y="965"/>
                    </a:cubicBezTo>
                    <a:cubicBezTo>
                      <a:pt x="501" y="1239"/>
                      <a:pt x="608" y="1477"/>
                      <a:pt x="787" y="1656"/>
                    </a:cubicBezTo>
                    <a:cubicBezTo>
                      <a:pt x="322" y="1763"/>
                      <a:pt x="1" y="2180"/>
                      <a:pt x="1" y="2656"/>
                    </a:cubicBezTo>
                    <a:lnTo>
                      <a:pt x="1" y="3335"/>
                    </a:lnTo>
                    <a:cubicBezTo>
                      <a:pt x="1" y="3501"/>
                      <a:pt x="132" y="3644"/>
                      <a:pt x="310" y="3644"/>
                    </a:cubicBezTo>
                    <a:lnTo>
                      <a:pt x="2680" y="3644"/>
                    </a:lnTo>
                    <a:cubicBezTo>
                      <a:pt x="2846" y="3644"/>
                      <a:pt x="2989" y="3513"/>
                      <a:pt x="2989" y="3335"/>
                    </a:cubicBezTo>
                    <a:lnTo>
                      <a:pt x="2989" y="2656"/>
                    </a:lnTo>
                    <a:cubicBezTo>
                      <a:pt x="2965" y="2180"/>
                      <a:pt x="2620" y="1763"/>
                      <a:pt x="2156" y="1656"/>
                    </a:cubicBezTo>
                    <a:cubicBezTo>
                      <a:pt x="2334" y="1477"/>
                      <a:pt x="2442" y="1239"/>
                      <a:pt x="2442" y="965"/>
                    </a:cubicBezTo>
                    <a:cubicBezTo>
                      <a:pt x="2442" y="429"/>
                      <a:pt x="2013" y="1"/>
                      <a:pt x="1477" y="1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Google Shape;501;p27">
                <a:extLst>
                  <a:ext uri="{FF2B5EF4-FFF2-40B4-BE49-F238E27FC236}">
                    <a16:creationId xmlns:a16="http://schemas.microsoft.com/office/drawing/2014/main" id="{BF023870-AD53-4AC9-A499-470DB8BCD343}"/>
                  </a:ext>
                </a:extLst>
              </p:cNvPr>
              <p:cNvSpPr/>
              <p:nvPr/>
            </p:nvSpPr>
            <p:spPr>
              <a:xfrm>
                <a:off x="3773671" y="3496030"/>
                <a:ext cx="115597" cy="1149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613" extrusionOk="0">
                    <a:moveTo>
                      <a:pt x="3433" y="0"/>
                    </a:moveTo>
                    <a:cubicBezTo>
                      <a:pt x="3361" y="0"/>
                      <a:pt x="3297" y="65"/>
                      <a:pt x="3287" y="148"/>
                    </a:cubicBezTo>
                    <a:cubicBezTo>
                      <a:pt x="3120" y="1803"/>
                      <a:pt x="1810" y="3112"/>
                      <a:pt x="143" y="3291"/>
                    </a:cubicBezTo>
                    <a:cubicBezTo>
                      <a:pt x="60" y="3303"/>
                      <a:pt x="1" y="3374"/>
                      <a:pt x="1" y="3469"/>
                    </a:cubicBezTo>
                    <a:cubicBezTo>
                      <a:pt x="13" y="3553"/>
                      <a:pt x="72" y="3612"/>
                      <a:pt x="167" y="3612"/>
                    </a:cubicBezTo>
                    <a:lnTo>
                      <a:pt x="179" y="3612"/>
                    </a:lnTo>
                    <a:cubicBezTo>
                      <a:pt x="1989" y="3422"/>
                      <a:pt x="3442" y="1993"/>
                      <a:pt x="3620" y="183"/>
                    </a:cubicBezTo>
                    <a:cubicBezTo>
                      <a:pt x="3632" y="88"/>
                      <a:pt x="3561" y="17"/>
                      <a:pt x="3465" y="5"/>
                    </a:cubicBezTo>
                    <a:cubicBezTo>
                      <a:pt x="3454" y="2"/>
                      <a:pt x="3443" y="0"/>
                      <a:pt x="3433" y="0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Google Shape;477;p27">
            <a:extLst>
              <a:ext uri="{FF2B5EF4-FFF2-40B4-BE49-F238E27FC236}">
                <a16:creationId xmlns:a16="http://schemas.microsoft.com/office/drawing/2014/main" id="{A7C0EF1F-0042-4933-952B-3901921DF837}"/>
              </a:ext>
            </a:extLst>
          </p:cNvPr>
          <p:cNvSpPr txBox="1">
            <a:spLocks/>
          </p:cNvSpPr>
          <p:nvPr/>
        </p:nvSpPr>
        <p:spPr>
          <a:xfrm>
            <a:off x="5925791" y="3321612"/>
            <a:ext cx="1371600" cy="75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en-US" sz="1050" kern="0">
                <a:solidFill>
                  <a:srgbClr val="002060"/>
                </a:solidFill>
                <a:latin typeface="+mn-lt"/>
                <a:cs typeface="Segoe UI Semilight" panose="020B0402040204020203" pitchFamily="34" charset="0"/>
              </a:rPr>
              <a:t>To plan the budget and course categorization to optimize training</a:t>
            </a:r>
          </a:p>
          <a:p>
            <a:pPr marL="0" indent="0"/>
            <a:endParaRPr lang="en-US" sz="1050" ker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0" name="Google Shape;478;p27">
            <a:extLst>
              <a:ext uri="{FF2B5EF4-FFF2-40B4-BE49-F238E27FC236}">
                <a16:creationId xmlns:a16="http://schemas.microsoft.com/office/drawing/2014/main" id="{F86DF5E7-E21B-476B-9C5B-FA9FFB3E1640}"/>
              </a:ext>
            </a:extLst>
          </p:cNvPr>
          <p:cNvSpPr txBox="1">
            <a:spLocks/>
          </p:cNvSpPr>
          <p:nvPr/>
        </p:nvSpPr>
        <p:spPr>
          <a:xfrm>
            <a:off x="6302982" y="2476534"/>
            <a:ext cx="617220" cy="4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" sz="2100" kern="0">
                <a:solidFill>
                  <a:srgbClr val="FF9973"/>
                </a:solidFill>
                <a:latin typeface="Georgia" panose="02040502050405020303" pitchFamily="18" charset="0"/>
              </a:rPr>
              <a:t>02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808C58-C59A-472E-93D9-15233A2629F3}"/>
              </a:ext>
            </a:extLst>
          </p:cNvPr>
          <p:cNvGrpSpPr/>
          <p:nvPr/>
        </p:nvGrpSpPr>
        <p:grpSpPr>
          <a:xfrm>
            <a:off x="6302554" y="1664181"/>
            <a:ext cx="618075" cy="618075"/>
            <a:chOff x="8473263" y="2348581"/>
            <a:chExt cx="824100" cy="824100"/>
          </a:xfrm>
        </p:grpSpPr>
        <p:sp>
          <p:nvSpPr>
            <p:cNvPr id="43" name="Google Shape;482;p27">
              <a:extLst>
                <a:ext uri="{FF2B5EF4-FFF2-40B4-BE49-F238E27FC236}">
                  <a16:creationId xmlns:a16="http://schemas.microsoft.com/office/drawing/2014/main" id="{F16FD391-5AFE-445A-997E-99E754069F31}"/>
                </a:ext>
              </a:extLst>
            </p:cNvPr>
            <p:cNvSpPr/>
            <p:nvPr/>
          </p:nvSpPr>
          <p:spPr>
            <a:xfrm>
              <a:off x="8473263" y="2348581"/>
              <a:ext cx="824100" cy="824100"/>
            </a:xfrm>
            <a:prstGeom prst="rect">
              <a:avLst/>
            </a:pr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1" name="Google Shape;490;p27">
              <a:extLst>
                <a:ext uri="{FF2B5EF4-FFF2-40B4-BE49-F238E27FC236}">
                  <a16:creationId xmlns:a16="http://schemas.microsoft.com/office/drawing/2014/main" id="{0886246A-091A-4A8C-94E4-A7A614240A67}"/>
                </a:ext>
              </a:extLst>
            </p:cNvPr>
            <p:cNvGrpSpPr/>
            <p:nvPr/>
          </p:nvGrpSpPr>
          <p:grpSpPr>
            <a:xfrm>
              <a:off x="8598391" y="2470484"/>
              <a:ext cx="585216" cy="580283"/>
              <a:chOff x="3095745" y="3805393"/>
              <a:chExt cx="352840" cy="354718"/>
            </a:xfrm>
          </p:grpSpPr>
          <p:sp>
            <p:nvSpPr>
              <p:cNvPr id="52" name="Google Shape;491;p27">
                <a:extLst>
                  <a:ext uri="{FF2B5EF4-FFF2-40B4-BE49-F238E27FC236}">
                    <a16:creationId xmlns:a16="http://schemas.microsoft.com/office/drawing/2014/main" id="{5267DFD6-6B3C-44D7-BAD3-E94829540BC6}"/>
                  </a:ext>
                </a:extLst>
              </p:cNvPr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3" name="Google Shape;492;p27">
                <a:extLst>
                  <a:ext uri="{FF2B5EF4-FFF2-40B4-BE49-F238E27FC236}">
                    <a16:creationId xmlns:a16="http://schemas.microsoft.com/office/drawing/2014/main" id="{E936F250-ED93-4543-9182-03B5B9A1A27F}"/>
                  </a:ext>
                </a:extLst>
              </p:cNvPr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4" name="Google Shape;493;p27">
                <a:extLst>
                  <a:ext uri="{FF2B5EF4-FFF2-40B4-BE49-F238E27FC236}">
                    <a16:creationId xmlns:a16="http://schemas.microsoft.com/office/drawing/2014/main" id="{600A1946-BDA5-4AC3-8931-299D6D191932}"/>
                  </a:ext>
                </a:extLst>
              </p:cNvPr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5" name="Google Shape;494;p27">
                <a:extLst>
                  <a:ext uri="{FF2B5EF4-FFF2-40B4-BE49-F238E27FC236}">
                    <a16:creationId xmlns:a16="http://schemas.microsoft.com/office/drawing/2014/main" id="{810281D5-F312-4AA3-8342-08702050B726}"/>
                  </a:ext>
                </a:extLst>
              </p:cNvPr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Google Shape;495;p27">
                <a:extLst>
                  <a:ext uri="{FF2B5EF4-FFF2-40B4-BE49-F238E27FC236}">
                    <a16:creationId xmlns:a16="http://schemas.microsoft.com/office/drawing/2014/main" id="{37BB8F61-8B55-4D31-A7C3-85D98CEA253E}"/>
                  </a:ext>
                </a:extLst>
              </p:cNvPr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7" name="Google Shape;496;p27">
                <a:extLst>
                  <a:ext uri="{FF2B5EF4-FFF2-40B4-BE49-F238E27FC236}">
                    <a16:creationId xmlns:a16="http://schemas.microsoft.com/office/drawing/2014/main" id="{18B5FAC3-4BBC-4FDC-A5A6-D43BF2C87236}"/>
                  </a:ext>
                </a:extLst>
              </p:cNvPr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rgbClr val="002845"/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05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63" name="Google Shape;473;p27">
            <a:extLst>
              <a:ext uri="{FF2B5EF4-FFF2-40B4-BE49-F238E27FC236}">
                <a16:creationId xmlns:a16="http://schemas.microsoft.com/office/drawing/2014/main" id="{EA6E9729-132A-4C2A-B8FA-BDD193DCF218}"/>
              </a:ext>
            </a:extLst>
          </p:cNvPr>
          <p:cNvSpPr txBox="1">
            <a:spLocks/>
          </p:cNvSpPr>
          <p:nvPr/>
        </p:nvSpPr>
        <p:spPr>
          <a:xfrm>
            <a:off x="5925792" y="2862372"/>
            <a:ext cx="1371600" cy="4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20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 b="0" i="0" u="none" strike="noStrike" cap="none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/>
            <a:r>
              <a:rPr lang="en-IN" sz="1200" kern="0">
                <a:solidFill>
                  <a:srgbClr val="002060"/>
                </a:solidFill>
                <a:latin typeface="+mn-lt"/>
                <a:ea typeface="Segoe UI Historic" panose="020B0502040204020203" pitchFamily="34" charset="0"/>
                <a:cs typeface="Segoe UI Historic" panose="020B0502040204020203" pitchFamily="34" charset="0"/>
              </a:rPr>
              <a:t>STRATEGY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9393B37-EBF5-4477-968C-75512BEEF9C7}"/>
              </a:ext>
            </a:extLst>
          </p:cNvPr>
          <p:cNvSpPr/>
          <p:nvPr/>
        </p:nvSpPr>
        <p:spPr>
          <a:xfrm>
            <a:off x="81767" y="1358620"/>
            <a:ext cx="4076759" cy="31943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9A4297-F90A-4D20-86A3-BB2E87DB337A}"/>
              </a:ext>
            </a:extLst>
          </p:cNvPr>
          <p:cNvGrpSpPr/>
          <p:nvPr/>
        </p:nvGrpSpPr>
        <p:grpSpPr>
          <a:xfrm>
            <a:off x="218500" y="3467025"/>
            <a:ext cx="3803293" cy="791210"/>
            <a:chOff x="307195" y="4752373"/>
            <a:chExt cx="5071057" cy="1054946"/>
          </a:xfrm>
        </p:grpSpPr>
        <p:sp>
          <p:nvSpPr>
            <p:cNvPr id="88" name="Right Triangle 87">
              <a:extLst>
                <a:ext uri="{FF2B5EF4-FFF2-40B4-BE49-F238E27FC236}">
                  <a16:creationId xmlns:a16="http://schemas.microsoft.com/office/drawing/2014/main" id="{3EC5F676-3C86-41A6-A36F-7617938E228D}"/>
                </a:ext>
              </a:extLst>
            </p:cNvPr>
            <p:cNvSpPr/>
            <p:nvPr/>
          </p:nvSpPr>
          <p:spPr>
            <a:xfrm flipH="1">
              <a:off x="307195" y="4752373"/>
              <a:ext cx="1142950" cy="304466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ED3DC1F-E340-4201-B704-EA969CB4820A}"/>
                </a:ext>
              </a:extLst>
            </p:cNvPr>
            <p:cNvSpPr/>
            <p:nvPr/>
          </p:nvSpPr>
          <p:spPr>
            <a:xfrm>
              <a:off x="1455640" y="5163251"/>
              <a:ext cx="3922612" cy="537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96" name="Arrow: Pentagon 95">
              <a:extLst>
                <a:ext uri="{FF2B5EF4-FFF2-40B4-BE49-F238E27FC236}">
                  <a16:creationId xmlns:a16="http://schemas.microsoft.com/office/drawing/2014/main" id="{6CFAD472-7371-4367-8F30-41C97758E570}"/>
                </a:ext>
              </a:extLst>
            </p:cNvPr>
            <p:cNvSpPr/>
            <p:nvPr/>
          </p:nvSpPr>
          <p:spPr>
            <a:xfrm>
              <a:off x="307195" y="5056839"/>
              <a:ext cx="1516607" cy="750480"/>
            </a:xfrm>
            <a:prstGeom prst="homePlate">
              <a:avLst/>
            </a:prstGeom>
            <a:solidFill>
              <a:srgbClr val="C15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E37653B-BF54-491B-B08B-E79234D41059}"/>
                </a:ext>
              </a:extLst>
            </p:cNvPr>
            <p:cNvSpPr txBox="1"/>
            <p:nvPr/>
          </p:nvSpPr>
          <p:spPr>
            <a:xfrm>
              <a:off x="558187" y="5170469"/>
              <a:ext cx="47064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Cambria" panose="02040503050406030204" pitchFamily="18" charset="0"/>
                </a:rPr>
                <a:t>3</a:t>
              </a:r>
              <a:endParaRPr lang="en-IN"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397B4A1-87E5-48D0-B6FC-83E1344B1B43}"/>
                </a:ext>
              </a:extLst>
            </p:cNvPr>
            <p:cNvSpPr txBox="1"/>
            <p:nvPr/>
          </p:nvSpPr>
          <p:spPr>
            <a:xfrm>
              <a:off x="1818411" y="5201246"/>
              <a:ext cx="277977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002060"/>
                  </a:solidFill>
                  <a:cs typeface="Segoe UI Semilight" panose="020B0402040204020203" pitchFamily="34" charset="0"/>
                </a:rPr>
                <a:t>Hiring data scientists from candidates who pass the training</a:t>
              </a:r>
              <a:endParaRPr lang="en-IN" sz="788">
                <a:solidFill>
                  <a:srgbClr val="002060"/>
                </a:solidFill>
                <a:ea typeface="Cambria" panose="02040503050406030204" pitchFamily="18" charset="0"/>
                <a:cs typeface="Segoe UI Semilight" panose="020B0402040204020203" pitchFamily="34" charset="0"/>
              </a:endParaRPr>
            </a:p>
          </p:txBody>
        </p:sp>
        <p:pic>
          <p:nvPicPr>
            <p:cNvPr id="103" name="Graphic 102" descr="Target Audience">
              <a:extLst>
                <a:ext uri="{FF2B5EF4-FFF2-40B4-BE49-F238E27FC236}">
                  <a16:creationId xmlns:a16="http://schemas.microsoft.com/office/drawing/2014/main" id="{42D96997-6267-4BBF-AAE2-D8B2FBD2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0962" y="5232795"/>
              <a:ext cx="539496" cy="39856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A5EB2B-5777-4417-992F-6CC188006037}"/>
              </a:ext>
            </a:extLst>
          </p:cNvPr>
          <p:cNvGrpSpPr/>
          <p:nvPr/>
        </p:nvGrpSpPr>
        <p:grpSpPr>
          <a:xfrm>
            <a:off x="205176" y="2488735"/>
            <a:ext cx="3829938" cy="791210"/>
            <a:chOff x="289431" y="3447987"/>
            <a:chExt cx="5106584" cy="1054946"/>
          </a:xfrm>
        </p:grpSpPr>
        <p:sp>
          <p:nvSpPr>
            <p:cNvPr id="90" name="Right Triangle 89">
              <a:extLst>
                <a:ext uri="{FF2B5EF4-FFF2-40B4-BE49-F238E27FC236}">
                  <a16:creationId xmlns:a16="http://schemas.microsoft.com/office/drawing/2014/main" id="{CCBC015D-8C31-41B7-8560-6C4E05941C74}"/>
                </a:ext>
              </a:extLst>
            </p:cNvPr>
            <p:cNvSpPr/>
            <p:nvPr/>
          </p:nvSpPr>
          <p:spPr>
            <a:xfrm flipH="1">
              <a:off x="289431" y="3447987"/>
              <a:ext cx="1142951" cy="304466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D04EEC-7312-451C-BAFE-AC7FBF84A445}"/>
                </a:ext>
              </a:extLst>
            </p:cNvPr>
            <p:cNvSpPr/>
            <p:nvPr/>
          </p:nvSpPr>
          <p:spPr>
            <a:xfrm>
              <a:off x="1473403" y="3850403"/>
              <a:ext cx="3922612" cy="5545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id="{E3565FC4-314D-442C-BEF2-B953139F1DEF}"/>
                </a:ext>
              </a:extLst>
            </p:cNvPr>
            <p:cNvSpPr/>
            <p:nvPr/>
          </p:nvSpPr>
          <p:spPr>
            <a:xfrm>
              <a:off x="289431" y="3752453"/>
              <a:ext cx="1516607" cy="750480"/>
            </a:xfrm>
            <a:prstGeom prst="homePlate">
              <a:avLst/>
            </a:prstGeom>
            <a:solidFill>
              <a:srgbClr val="C15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BB9F18-D522-4F49-9449-88A054674041}"/>
                </a:ext>
              </a:extLst>
            </p:cNvPr>
            <p:cNvSpPr txBox="1"/>
            <p:nvPr/>
          </p:nvSpPr>
          <p:spPr>
            <a:xfrm>
              <a:off x="558187" y="3866083"/>
              <a:ext cx="47064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Cambria" panose="02040503050406030204" pitchFamily="18" charset="0"/>
                </a:rPr>
                <a:t>2</a:t>
              </a:r>
              <a:endParaRPr lang="en-IN"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26FCE55-9CEB-4910-8F7D-A19937C2629F}"/>
                </a:ext>
              </a:extLst>
            </p:cNvPr>
            <p:cNvSpPr txBox="1"/>
            <p:nvPr/>
          </p:nvSpPr>
          <p:spPr>
            <a:xfrm>
              <a:off x="1818411" y="3896861"/>
              <a:ext cx="277977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002060"/>
                  </a:solidFill>
                  <a:cs typeface="Segoe UI Semilight" panose="020B0402040204020203" pitchFamily="34" charset="0"/>
                </a:rPr>
                <a:t>Offering Data Science training to candidates</a:t>
              </a:r>
              <a:endParaRPr lang="en-IN" sz="900">
                <a:solidFill>
                  <a:srgbClr val="002060"/>
                </a:solidFill>
                <a:ea typeface="Cambria" panose="02040503050406030204" pitchFamily="18" charset="0"/>
                <a:cs typeface="Segoe UI Semilight" panose="020B0402040204020203" pitchFamily="34" charset="0"/>
              </a:endParaRPr>
            </a:p>
          </p:txBody>
        </p:sp>
        <p:pic>
          <p:nvPicPr>
            <p:cNvPr id="104" name="Graphic 103" descr="Research">
              <a:extLst>
                <a:ext uri="{FF2B5EF4-FFF2-40B4-BE49-F238E27FC236}">
                  <a16:creationId xmlns:a16="http://schemas.microsoft.com/office/drawing/2014/main" id="{0B709446-B534-4422-B816-694F1FFF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00962" y="3928410"/>
              <a:ext cx="539496" cy="39856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1BEB4E-E6E7-44B7-BE92-01CF99245EE5}"/>
              </a:ext>
            </a:extLst>
          </p:cNvPr>
          <p:cNvGrpSpPr/>
          <p:nvPr/>
        </p:nvGrpSpPr>
        <p:grpSpPr>
          <a:xfrm>
            <a:off x="220355" y="1510445"/>
            <a:ext cx="3799582" cy="729070"/>
            <a:chOff x="309669" y="2143601"/>
            <a:chExt cx="5066109" cy="97209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3CE0AE9-9AFC-477A-A555-E14C06DD9A8B}"/>
                </a:ext>
              </a:extLst>
            </p:cNvPr>
            <p:cNvSpPr/>
            <p:nvPr/>
          </p:nvSpPr>
          <p:spPr>
            <a:xfrm>
              <a:off x="1453166" y="2546018"/>
              <a:ext cx="3922612" cy="5545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89" name="Right Triangle 88">
              <a:extLst>
                <a:ext uri="{FF2B5EF4-FFF2-40B4-BE49-F238E27FC236}">
                  <a16:creationId xmlns:a16="http://schemas.microsoft.com/office/drawing/2014/main" id="{FF740FDB-97E0-4D89-9616-B82391445EBC}"/>
                </a:ext>
              </a:extLst>
            </p:cNvPr>
            <p:cNvSpPr/>
            <p:nvPr/>
          </p:nvSpPr>
          <p:spPr>
            <a:xfrm flipH="1">
              <a:off x="309669" y="2143601"/>
              <a:ext cx="1142950" cy="304466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BE5098-F0CB-4770-BFD6-55FE95EF8C7A}"/>
                </a:ext>
              </a:extLst>
            </p:cNvPr>
            <p:cNvSpPr txBox="1"/>
            <p:nvPr/>
          </p:nvSpPr>
          <p:spPr>
            <a:xfrm>
              <a:off x="1818412" y="2684809"/>
              <a:ext cx="277977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002060"/>
                  </a:solidFill>
                  <a:cs typeface="Segoe UI Semilight" panose="020B0402040204020203" pitchFamily="34" charset="0"/>
                </a:rPr>
                <a:t>Big Data and Data Science firm</a:t>
              </a:r>
              <a:endParaRPr lang="en-IN" sz="900">
                <a:solidFill>
                  <a:srgbClr val="002060"/>
                </a:solidFill>
                <a:ea typeface="Cambria" panose="02040503050406030204" pitchFamily="18" charset="0"/>
                <a:cs typeface="Segoe UI Semilight" panose="020B0402040204020203" pitchFamily="34" charset="0"/>
              </a:endParaRPr>
            </a:p>
          </p:txBody>
        </p:sp>
        <p:pic>
          <p:nvPicPr>
            <p:cNvPr id="105" name="Graphic 104" descr="Eye">
              <a:extLst>
                <a:ext uri="{FF2B5EF4-FFF2-40B4-BE49-F238E27FC236}">
                  <a16:creationId xmlns:a16="http://schemas.microsoft.com/office/drawing/2014/main" id="{672199F8-A09C-423D-A9D9-8BB541BEB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01756" y="2624611"/>
              <a:ext cx="537908" cy="39739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17F848-9C61-453A-BC9A-8BEECAFA7672}"/>
                </a:ext>
              </a:extLst>
            </p:cNvPr>
            <p:cNvSpPr txBox="1"/>
            <p:nvPr/>
          </p:nvSpPr>
          <p:spPr>
            <a:xfrm>
              <a:off x="606277" y="2561697"/>
              <a:ext cx="421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Cambria" panose="02040503050406030204" pitchFamily="18" charset="0"/>
                </a:rPr>
                <a:t>1</a:t>
              </a:r>
              <a:endParaRPr lang="en-IN"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1B6E85-53C2-43A4-97BC-09365A011119}"/>
              </a:ext>
            </a:extLst>
          </p:cNvPr>
          <p:cNvSpPr/>
          <p:nvPr/>
        </p:nvSpPr>
        <p:spPr>
          <a:xfrm>
            <a:off x="4213202" y="1358620"/>
            <a:ext cx="4808319" cy="31943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A06F3F-ADB5-E942-943A-22BE90A02A2F}"/>
              </a:ext>
            </a:extLst>
          </p:cNvPr>
          <p:cNvSpPr/>
          <p:nvPr/>
        </p:nvSpPr>
        <p:spPr>
          <a:xfrm>
            <a:off x="-2407980" y="1979099"/>
            <a:ext cx="1754504" cy="639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err="1">
                <a:solidFill>
                  <a:schemeClr val="accent6">
                    <a:lumMod val="75000"/>
                  </a:schemeClr>
                </a:solidFill>
              </a:rPr>
              <a:t>Leyang</a:t>
            </a:r>
            <a:endParaRPr 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D4A0FE-945A-4665-8ACA-7FE5C7A95CDB}"/>
              </a:ext>
            </a:extLst>
          </p:cNvPr>
          <p:cNvSpPr/>
          <p:nvPr/>
        </p:nvSpPr>
        <p:spPr>
          <a:xfrm>
            <a:off x="0" y="801809"/>
            <a:ext cx="4240294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2060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BUSINESS CONTEXT</a:t>
            </a:r>
            <a:endParaRPr lang="en-IN">
              <a:solidFill>
                <a:srgbClr val="00206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345F3C-4AF4-4F98-AE93-25BF58941B3D}"/>
              </a:ext>
            </a:extLst>
          </p:cNvPr>
          <p:cNvSpPr/>
          <p:nvPr/>
        </p:nvSpPr>
        <p:spPr>
          <a:xfrm>
            <a:off x="4213202" y="803349"/>
            <a:ext cx="4915603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2060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PROBLEM STATEMENT &amp; IMPACT</a:t>
            </a:r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0A06F3F-ADB5-E942-943A-22BE90A02A2F}"/>
              </a:ext>
            </a:extLst>
          </p:cNvPr>
          <p:cNvSpPr/>
          <p:nvPr/>
        </p:nvSpPr>
        <p:spPr>
          <a:xfrm>
            <a:off x="-2407980" y="1979099"/>
            <a:ext cx="1754504" cy="639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err="1">
                <a:solidFill>
                  <a:schemeClr val="accent6">
                    <a:lumMod val="75000"/>
                  </a:schemeClr>
                </a:solidFill>
              </a:rPr>
              <a:t>Leyang</a:t>
            </a:r>
            <a:endParaRPr 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17A611-632F-FC40-B44C-F8E75AB3649B}"/>
              </a:ext>
            </a:extLst>
          </p:cNvPr>
          <p:cNvSpPr/>
          <p:nvPr/>
        </p:nvSpPr>
        <p:spPr>
          <a:xfrm>
            <a:off x="-13717" y="796427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>
                <a:solidFill>
                  <a:srgbClr val="002060"/>
                </a:solidFill>
              </a:rPr>
              <a:t>Calculating Job Change propensity for Data Scientists</a:t>
            </a:r>
          </a:p>
        </p:txBody>
      </p:sp>
      <p:sp>
        <p:nvSpPr>
          <p:cNvPr id="74" name="Arrow: Pentagon 91">
            <a:extLst>
              <a:ext uri="{FF2B5EF4-FFF2-40B4-BE49-F238E27FC236}">
                <a16:creationId xmlns:a16="http://schemas.microsoft.com/office/drawing/2014/main" id="{48B3F0AF-8F8C-274B-921E-5E8E578DD7C4}"/>
              </a:ext>
            </a:extLst>
          </p:cNvPr>
          <p:cNvSpPr/>
          <p:nvPr/>
        </p:nvSpPr>
        <p:spPr>
          <a:xfrm>
            <a:off x="388798" y="2147870"/>
            <a:ext cx="1388950" cy="562860"/>
          </a:xfrm>
          <a:prstGeom prst="homePlate">
            <a:avLst/>
          </a:prstGeom>
          <a:solidFill>
            <a:srgbClr val="C1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5089F27-D05D-2544-8FB3-64646490B2CB}"/>
              </a:ext>
            </a:extLst>
          </p:cNvPr>
          <p:cNvGrpSpPr/>
          <p:nvPr/>
        </p:nvGrpSpPr>
        <p:grpSpPr>
          <a:xfrm>
            <a:off x="388797" y="1919520"/>
            <a:ext cx="4858359" cy="791213"/>
            <a:chOff x="309669" y="2143601"/>
            <a:chExt cx="5130532" cy="105494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223A7D-F548-0A4D-991B-C6ED3BE51BFE}"/>
                </a:ext>
              </a:extLst>
            </p:cNvPr>
            <p:cNvSpPr/>
            <p:nvPr/>
          </p:nvSpPr>
          <p:spPr>
            <a:xfrm>
              <a:off x="1391104" y="2474207"/>
              <a:ext cx="4049097" cy="7243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77" name="Right Triangle 76">
              <a:extLst>
                <a:ext uri="{FF2B5EF4-FFF2-40B4-BE49-F238E27FC236}">
                  <a16:creationId xmlns:a16="http://schemas.microsoft.com/office/drawing/2014/main" id="{0EB0FFDA-505C-F345-AA81-0122C7B38ADE}"/>
                </a:ext>
              </a:extLst>
            </p:cNvPr>
            <p:cNvSpPr/>
            <p:nvPr/>
          </p:nvSpPr>
          <p:spPr>
            <a:xfrm flipH="1">
              <a:off x="309669" y="2143601"/>
              <a:ext cx="1142950" cy="304466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8E9C23E-CCBB-034D-9E39-839FE8F0754A}"/>
                </a:ext>
              </a:extLst>
            </p:cNvPr>
            <p:cNvSpPr txBox="1"/>
            <p:nvPr/>
          </p:nvSpPr>
          <p:spPr>
            <a:xfrm>
              <a:off x="1575561" y="2567800"/>
              <a:ext cx="2980647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200">
                  <a:solidFill>
                    <a:srgbClr val="002060"/>
                  </a:solidFill>
                  <a:ea typeface="Cambria" panose="02040503050406030204" pitchFamily="18" charset="0"/>
                  <a:cs typeface="Segoe UI Semilight" panose="020B0402040204020203" pitchFamily="34" charset="0"/>
                </a:rPr>
                <a:t>A Data Science firm rolled out a technical training program</a:t>
              </a:r>
            </a:p>
          </p:txBody>
        </p:sp>
        <p:pic>
          <p:nvPicPr>
            <p:cNvPr id="79" name="Graphic 78" descr="Eye">
              <a:extLst>
                <a:ext uri="{FF2B5EF4-FFF2-40B4-BE49-F238E27FC236}">
                  <a16:creationId xmlns:a16="http://schemas.microsoft.com/office/drawing/2014/main" id="{F1C2FF27-751B-6241-8E1C-99A0D0815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79369" y="2673587"/>
              <a:ext cx="537908" cy="39739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519E46-DFEC-2047-81A6-68E38DAB593D}"/>
                </a:ext>
              </a:extLst>
            </p:cNvPr>
            <p:cNvSpPr txBox="1"/>
            <p:nvPr/>
          </p:nvSpPr>
          <p:spPr>
            <a:xfrm>
              <a:off x="606277" y="2561697"/>
              <a:ext cx="421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Cambria" panose="02040503050406030204" pitchFamily="18" charset="0"/>
                </a:rPr>
                <a:t>1</a:t>
              </a:r>
              <a:endParaRPr lang="en-IN"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81" name="Arrow: Pentagon 91">
            <a:extLst>
              <a:ext uri="{FF2B5EF4-FFF2-40B4-BE49-F238E27FC236}">
                <a16:creationId xmlns:a16="http://schemas.microsoft.com/office/drawing/2014/main" id="{AB398376-168C-3D40-B7C9-B966AF2AC568}"/>
              </a:ext>
            </a:extLst>
          </p:cNvPr>
          <p:cNvSpPr/>
          <p:nvPr/>
        </p:nvSpPr>
        <p:spPr>
          <a:xfrm>
            <a:off x="388798" y="3105394"/>
            <a:ext cx="1388950" cy="562860"/>
          </a:xfrm>
          <a:prstGeom prst="homePlate">
            <a:avLst/>
          </a:prstGeom>
          <a:solidFill>
            <a:srgbClr val="C1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E612480-DD35-B342-B881-1F94DD328062}"/>
              </a:ext>
            </a:extLst>
          </p:cNvPr>
          <p:cNvGrpSpPr/>
          <p:nvPr/>
        </p:nvGrpSpPr>
        <p:grpSpPr>
          <a:xfrm>
            <a:off x="388798" y="2877043"/>
            <a:ext cx="4917128" cy="946659"/>
            <a:chOff x="309669" y="2143601"/>
            <a:chExt cx="4688298" cy="12622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D2AB5CD-4428-894D-8319-4A1F9351ACB3}"/>
                </a:ext>
              </a:extLst>
            </p:cNvPr>
            <p:cNvSpPr/>
            <p:nvPr/>
          </p:nvSpPr>
          <p:spPr>
            <a:xfrm>
              <a:off x="1257050" y="2464110"/>
              <a:ext cx="3740917" cy="7504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84" name="Right Triangle 83">
              <a:extLst>
                <a:ext uri="{FF2B5EF4-FFF2-40B4-BE49-F238E27FC236}">
                  <a16:creationId xmlns:a16="http://schemas.microsoft.com/office/drawing/2014/main" id="{B07B26FD-C72B-CE44-B899-64FB02834A71}"/>
                </a:ext>
              </a:extLst>
            </p:cNvPr>
            <p:cNvSpPr/>
            <p:nvPr/>
          </p:nvSpPr>
          <p:spPr>
            <a:xfrm flipH="1">
              <a:off x="309669" y="2143601"/>
              <a:ext cx="1142950" cy="304466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59106A5-FB27-754B-886F-A9615557FF0C}"/>
                </a:ext>
              </a:extLst>
            </p:cNvPr>
            <p:cNvSpPr txBox="1"/>
            <p:nvPr/>
          </p:nvSpPr>
          <p:spPr>
            <a:xfrm>
              <a:off x="1424601" y="2544038"/>
              <a:ext cx="29653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>
                  <a:solidFill>
                    <a:srgbClr val="002060"/>
                  </a:solidFill>
                  <a:ea typeface="Cambria" panose="02040503050406030204" pitchFamily="18" charset="0"/>
                  <a:cs typeface="Segoe UI Semilight" panose="020B0402040204020203" pitchFamily="34" charset="0"/>
                </a:rPr>
                <a:t>Wants to identify applicants (targets) who would join the firm after training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70282A-5CBF-FA48-8A87-97EFF0E2935C}"/>
                </a:ext>
              </a:extLst>
            </p:cNvPr>
            <p:cNvSpPr txBox="1"/>
            <p:nvPr/>
          </p:nvSpPr>
          <p:spPr>
            <a:xfrm>
              <a:off x="606277" y="2561697"/>
              <a:ext cx="47064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Cambria" panose="02040503050406030204" pitchFamily="18" charset="0"/>
                </a:rPr>
                <a:t>2</a:t>
              </a:r>
              <a:endParaRPr lang="en-IN"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108" name="Graphic 107" descr="Research">
            <a:extLst>
              <a:ext uri="{FF2B5EF4-FFF2-40B4-BE49-F238E27FC236}">
                <a16:creationId xmlns:a16="http://schemas.microsoft.com/office/drawing/2014/main" id="{1B764D8B-4E9C-9248-9019-48B5B2561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3101" y="3308319"/>
            <a:ext cx="494085" cy="284405"/>
          </a:xfrm>
          <a:prstGeom prst="rect">
            <a:avLst/>
          </a:prstGeom>
        </p:spPr>
      </p:pic>
      <p:sp>
        <p:nvSpPr>
          <p:cNvPr id="114" name="Arrow: Pentagon 91">
            <a:extLst>
              <a:ext uri="{FF2B5EF4-FFF2-40B4-BE49-F238E27FC236}">
                <a16:creationId xmlns:a16="http://schemas.microsoft.com/office/drawing/2014/main" id="{2795C07D-2067-AF46-B644-1644B9430DC1}"/>
              </a:ext>
            </a:extLst>
          </p:cNvPr>
          <p:cNvSpPr/>
          <p:nvPr/>
        </p:nvSpPr>
        <p:spPr>
          <a:xfrm>
            <a:off x="388798" y="4114935"/>
            <a:ext cx="1388950" cy="562860"/>
          </a:xfrm>
          <a:prstGeom prst="homePlate">
            <a:avLst/>
          </a:prstGeom>
          <a:solidFill>
            <a:srgbClr val="C1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4587886-D63B-7845-B2E0-1D3C2FA281D0}"/>
              </a:ext>
            </a:extLst>
          </p:cNvPr>
          <p:cNvGrpSpPr/>
          <p:nvPr/>
        </p:nvGrpSpPr>
        <p:grpSpPr>
          <a:xfrm>
            <a:off x="388798" y="3886584"/>
            <a:ext cx="4917128" cy="947871"/>
            <a:chOff x="309669" y="2143601"/>
            <a:chExt cx="4688298" cy="126382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BC0232D-45DB-6843-B22B-BADF856D05ED}"/>
                </a:ext>
              </a:extLst>
            </p:cNvPr>
            <p:cNvSpPr/>
            <p:nvPr/>
          </p:nvSpPr>
          <p:spPr>
            <a:xfrm>
              <a:off x="1257050" y="2464110"/>
              <a:ext cx="3740917" cy="7504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117" name="Right Triangle 116">
              <a:extLst>
                <a:ext uri="{FF2B5EF4-FFF2-40B4-BE49-F238E27FC236}">
                  <a16:creationId xmlns:a16="http://schemas.microsoft.com/office/drawing/2014/main" id="{40701C91-DD63-7E4E-96E2-09EFBFA7F90B}"/>
                </a:ext>
              </a:extLst>
            </p:cNvPr>
            <p:cNvSpPr/>
            <p:nvPr/>
          </p:nvSpPr>
          <p:spPr>
            <a:xfrm flipH="1">
              <a:off x="309669" y="2143601"/>
              <a:ext cx="1142950" cy="304466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E2A5D0-227A-7845-97E9-A3A7AC809722}"/>
                </a:ext>
              </a:extLst>
            </p:cNvPr>
            <p:cNvSpPr txBox="1"/>
            <p:nvPr/>
          </p:nvSpPr>
          <p:spPr>
            <a:xfrm>
              <a:off x="1426570" y="2545654"/>
              <a:ext cx="28815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>
                  <a:solidFill>
                    <a:srgbClr val="002060"/>
                  </a:solidFill>
                  <a:ea typeface="Cambria" panose="02040503050406030204" pitchFamily="18" charset="0"/>
                  <a:cs typeface="Segoe UI Semilight" panose="020B0402040204020203" pitchFamily="34" charset="0"/>
                </a:rPr>
                <a:t>Focussed training (better quality, costlier) to be provided to the targets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D42CC7-14F8-AC4D-BF5F-CD6D19ACA938}"/>
                </a:ext>
              </a:extLst>
            </p:cNvPr>
            <p:cNvSpPr txBox="1"/>
            <p:nvPr/>
          </p:nvSpPr>
          <p:spPr>
            <a:xfrm>
              <a:off x="606277" y="2561697"/>
              <a:ext cx="41096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Cambria" panose="02040503050406030204" pitchFamily="18" charset="0"/>
                </a:rPr>
                <a:t>3</a:t>
              </a:r>
              <a:endParaRPr lang="en-IN"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120" name="Graphic 119" descr="Target Audience">
            <a:extLst>
              <a:ext uri="{FF2B5EF4-FFF2-40B4-BE49-F238E27FC236}">
                <a16:creationId xmlns:a16="http://schemas.microsoft.com/office/drawing/2014/main" id="{D1035106-960F-7848-9C6C-65BF0E507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0892" y="4239701"/>
            <a:ext cx="494085" cy="336405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7AB2CE6-D7E2-2944-A119-45569DD56214}"/>
              </a:ext>
            </a:extLst>
          </p:cNvPr>
          <p:cNvGrpSpPr/>
          <p:nvPr/>
        </p:nvGrpSpPr>
        <p:grpSpPr>
          <a:xfrm>
            <a:off x="6239222" y="2168486"/>
            <a:ext cx="2296989" cy="2564069"/>
            <a:chOff x="2110" y="596568"/>
            <a:chExt cx="1845746" cy="1822065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4A440BB-2839-EF45-87EB-CBCE55F256E2}"/>
                </a:ext>
              </a:extLst>
            </p:cNvPr>
            <p:cNvSpPr/>
            <p:nvPr/>
          </p:nvSpPr>
          <p:spPr>
            <a:xfrm>
              <a:off x="2110" y="596568"/>
              <a:ext cx="1845746" cy="1822065"/>
            </a:xfrm>
            <a:prstGeom prst="ellipse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2" name="Oval 4">
              <a:extLst>
                <a:ext uri="{FF2B5EF4-FFF2-40B4-BE49-F238E27FC236}">
                  <a16:creationId xmlns:a16="http://schemas.microsoft.com/office/drawing/2014/main" id="{CEBDCAE1-6601-6F4B-8AF9-CCFEE163A9AD}"/>
                </a:ext>
              </a:extLst>
            </p:cNvPr>
            <p:cNvSpPr txBox="1"/>
            <p:nvPr/>
          </p:nvSpPr>
          <p:spPr>
            <a:xfrm>
              <a:off x="272413" y="863403"/>
              <a:ext cx="1305140" cy="1288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/>
              <a:r>
                <a:rPr lang="en-IN">
                  <a:solidFill>
                    <a:srgbClr val="002060"/>
                  </a:solidFill>
                  <a:ea typeface="Cambria"/>
                  <a:cs typeface="Segoe UI Semilight"/>
                </a:rPr>
                <a:t>Calculate propensity of an applicant to join the firm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1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1" grpId="0" animBg="1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0411EDE1-EB6D-4AC9-AAAC-A66BB0760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771665"/>
              </p:ext>
            </p:extLst>
          </p:nvPr>
        </p:nvGraphicFramePr>
        <p:xfrm>
          <a:off x="546806" y="3144735"/>
          <a:ext cx="2019993" cy="735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id="{A43BF19C-249F-4C26-BAED-F9EAEFED2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543728"/>
              </p:ext>
            </p:extLst>
          </p:nvPr>
        </p:nvGraphicFramePr>
        <p:xfrm>
          <a:off x="3495532" y="3216445"/>
          <a:ext cx="2018192" cy="680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382C96B-03D1-4A13-AD73-1B6F752EB11E}"/>
              </a:ext>
            </a:extLst>
          </p:cNvPr>
          <p:cNvGrpSpPr/>
          <p:nvPr/>
        </p:nvGrpSpPr>
        <p:grpSpPr>
          <a:xfrm>
            <a:off x="1045942" y="1727904"/>
            <a:ext cx="7077150" cy="415609"/>
            <a:chOff x="1053348" y="2037830"/>
            <a:chExt cx="10379823" cy="554144"/>
          </a:xfrm>
        </p:grpSpPr>
        <p:sp>
          <p:nvSpPr>
            <p:cNvPr id="8" name="Google Shape;1255;p45">
              <a:extLst>
                <a:ext uri="{FF2B5EF4-FFF2-40B4-BE49-F238E27FC236}">
                  <a16:creationId xmlns:a16="http://schemas.microsoft.com/office/drawing/2014/main" id="{94B8A7A4-2CDE-455E-8465-1344E12DF5AE}"/>
                </a:ext>
              </a:extLst>
            </p:cNvPr>
            <p:cNvSpPr txBox="1">
              <a:spLocks/>
            </p:cNvSpPr>
            <p:nvPr/>
          </p:nvSpPr>
          <p:spPr>
            <a:xfrm>
              <a:off x="5578899" y="2040871"/>
              <a:ext cx="1499616" cy="466344"/>
            </a:xfrm>
            <a:prstGeom prst="rect">
              <a:avLst/>
            </a:prstGeom>
          </p:spPr>
          <p:txBody>
            <a:bodyPr spcFirstLastPara="1" wrap="square" lIns="68569" tIns="68569" rIns="68569" bIns="68569" anchor="t" anchorCtr="0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 cap="all" baseline="0">
                  <a:solidFill>
                    <a:schemeClr val="bg1"/>
                  </a:solidFill>
                  <a:latin typeface="Arial Black" panose="020B0604020202020204" pitchFamily="34" charset="0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IN" sz="2000">
                  <a:solidFill>
                    <a:srgbClr val="002060"/>
                  </a:solidFill>
                  <a:latin typeface="Georgia" panose="02040502050405020303" pitchFamily="18" charset="0"/>
                </a:rPr>
                <a:t>53%</a:t>
              </a:r>
            </a:p>
          </p:txBody>
        </p:sp>
        <p:sp>
          <p:nvSpPr>
            <p:cNvPr id="9" name="Google Shape;1256;p45">
              <a:extLst>
                <a:ext uri="{FF2B5EF4-FFF2-40B4-BE49-F238E27FC236}">
                  <a16:creationId xmlns:a16="http://schemas.microsoft.com/office/drawing/2014/main" id="{FA02DD01-D0DA-4F49-BA95-F247DF2657EE}"/>
                </a:ext>
              </a:extLst>
            </p:cNvPr>
            <p:cNvSpPr txBox="1">
              <a:spLocks/>
            </p:cNvSpPr>
            <p:nvPr/>
          </p:nvSpPr>
          <p:spPr>
            <a:xfrm>
              <a:off x="1053348" y="2126723"/>
              <a:ext cx="1498522" cy="465251"/>
            </a:xfrm>
            <a:prstGeom prst="rect">
              <a:avLst/>
            </a:prstGeom>
          </p:spPr>
          <p:txBody>
            <a:bodyPr spcFirstLastPara="1" vert="horz" wrap="square" lIns="68569" tIns="68569" rIns="68569" bIns="68569" rtlCol="0" anchor="t" anchorCtr="0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 cap="all" baseline="0">
                  <a:solidFill>
                    <a:schemeClr val="bg1"/>
                  </a:solidFill>
                  <a:latin typeface="Arial Black" panose="020B0604020202020204" pitchFamily="34" charset="0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IN" sz="2000">
                  <a:solidFill>
                    <a:srgbClr val="002060"/>
                  </a:solidFill>
                  <a:latin typeface="Georgia" panose="02040502050405020303" pitchFamily="18" charset="0"/>
                </a:rPr>
                <a:t>28%</a:t>
              </a:r>
            </a:p>
          </p:txBody>
        </p:sp>
        <p:sp>
          <p:nvSpPr>
            <p:cNvPr id="12" name="Google Shape;1259;p45">
              <a:extLst>
                <a:ext uri="{FF2B5EF4-FFF2-40B4-BE49-F238E27FC236}">
                  <a16:creationId xmlns:a16="http://schemas.microsoft.com/office/drawing/2014/main" id="{20DAC477-33FA-4CA0-8E83-AFF9C14A1D38}"/>
                </a:ext>
              </a:extLst>
            </p:cNvPr>
            <p:cNvSpPr txBox="1">
              <a:spLocks/>
            </p:cNvSpPr>
            <p:nvPr/>
          </p:nvSpPr>
          <p:spPr>
            <a:xfrm>
              <a:off x="9933555" y="2037830"/>
              <a:ext cx="1499616" cy="466344"/>
            </a:xfrm>
            <a:prstGeom prst="rect">
              <a:avLst/>
            </a:prstGeom>
          </p:spPr>
          <p:txBody>
            <a:bodyPr spcFirstLastPara="1" wrap="square" lIns="68569" tIns="68569" rIns="68569" bIns="68569" anchor="t" anchorCtr="0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 cap="all" baseline="0">
                  <a:solidFill>
                    <a:schemeClr val="bg1"/>
                  </a:solidFill>
                  <a:latin typeface="Arial Black" panose="020B0604020202020204" pitchFamily="34" charset="0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IN" sz="2000">
                  <a:solidFill>
                    <a:srgbClr val="002060"/>
                  </a:solidFill>
                  <a:latin typeface="Georgia" panose="02040502050405020303" pitchFamily="18" charset="0"/>
                </a:rPr>
                <a:t>64%</a:t>
              </a:r>
            </a:p>
          </p:txBody>
        </p:sp>
      </p:grp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DF6FC68B-6CC6-47E0-A6FE-C2269E2D4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250641"/>
              </p:ext>
            </p:extLst>
          </p:nvPr>
        </p:nvGraphicFramePr>
        <p:xfrm>
          <a:off x="6501587" y="3221945"/>
          <a:ext cx="1957129" cy="675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4" name="Google Shape;1261;p45">
            <a:extLst>
              <a:ext uri="{FF2B5EF4-FFF2-40B4-BE49-F238E27FC236}">
                <a16:creationId xmlns:a16="http://schemas.microsoft.com/office/drawing/2014/main" id="{AC607E36-3DFD-46B5-A3EB-C152DB483089}"/>
              </a:ext>
            </a:extLst>
          </p:cNvPr>
          <p:cNvGrpSpPr/>
          <p:nvPr/>
        </p:nvGrpSpPr>
        <p:grpSpPr>
          <a:xfrm>
            <a:off x="3820178" y="2283851"/>
            <a:ext cx="1477110" cy="720401"/>
            <a:chOff x="2534925" y="2231825"/>
            <a:chExt cx="889350" cy="488475"/>
          </a:xfrm>
        </p:grpSpPr>
        <p:sp>
          <p:nvSpPr>
            <p:cNvPr id="15" name="Google Shape;1262;p45">
              <a:extLst>
                <a:ext uri="{FF2B5EF4-FFF2-40B4-BE49-F238E27FC236}">
                  <a16:creationId xmlns:a16="http://schemas.microsoft.com/office/drawing/2014/main" id="{05DB4055-2490-4A2C-9ED7-B7A1BD8B4661}"/>
                </a:ext>
              </a:extLst>
            </p:cNvPr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6" name="Google Shape;1263;p45">
              <a:extLst>
                <a:ext uri="{FF2B5EF4-FFF2-40B4-BE49-F238E27FC236}">
                  <a16:creationId xmlns:a16="http://schemas.microsoft.com/office/drawing/2014/main" id="{52605131-E841-420E-88B2-E692D02EF275}"/>
                </a:ext>
              </a:extLst>
            </p:cNvPr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7" name="Google Shape;1264;p45">
              <a:extLst>
                <a:ext uri="{FF2B5EF4-FFF2-40B4-BE49-F238E27FC236}">
                  <a16:creationId xmlns:a16="http://schemas.microsoft.com/office/drawing/2014/main" id="{36D6D4CD-1712-45D3-9FD7-F66AE2D31D42}"/>
                </a:ext>
              </a:extLst>
            </p:cNvPr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8" name="Google Shape;1265;p45">
              <a:extLst>
                <a:ext uri="{FF2B5EF4-FFF2-40B4-BE49-F238E27FC236}">
                  <a16:creationId xmlns:a16="http://schemas.microsoft.com/office/drawing/2014/main" id="{18965817-2AEF-46F4-B504-F46677DD731B}"/>
                </a:ext>
              </a:extLst>
            </p:cNvPr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9" name="Google Shape;1266;p45">
              <a:extLst>
                <a:ext uri="{FF2B5EF4-FFF2-40B4-BE49-F238E27FC236}">
                  <a16:creationId xmlns:a16="http://schemas.microsoft.com/office/drawing/2014/main" id="{5A4384D8-28FA-4B4D-B9C9-8251D3198DD1}"/>
                </a:ext>
              </a:extLst>
            </p:cNvPr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0" name="Google Shape;1267;p45">
              <a:extLst>
                <a:ext uri="{FF2B5EF4-FFF2-40B4-BE49-F238E27FC236}">
                  <a16:creationId xmlns:a16="http://schemas.microsoft.com/office/drawing/2014/main" id="{4C50ECA8-A662-4EFF-B592-731CC32CA961}"/>
                </a:ext>
              </a:extLst>
            </p:cNvPr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1" name="Google Shape;1268;p45">
              <a:extLst>
                <a:ext uri="{FF2B5EF4-FFF2-40B4-BE49-F238E27FC236}">
                  <a16:creationId xmlns:a16="http://schemas.microsoft.com/office/drawing/2014/main" id="{5E02FD2B-F873-4B24-BFA3-B69272F77327}"/>
                </a:ext>
              </a:extLst>
            </p:cNvPr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2" name="Google Shape;1269;p45">
              <a:extLst>
                <a:ext uri="{FF2B5EF4-FFF2-40B4-BE49-F238E27FC236}">
                  <a16:creationId xmlns:a16="http://schemas.microsoft.com/office/drawing/2014/main" id="{3B5FAB47-A9BB-4864-8020-17AECE6668B4}"/>
                </a:ext>
              </a:extLst>
            </p:cNvPr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3" name="Google Shape;1270;p45">
              <a:extLst>
                <a:ext uri="{FF2B5EF4-FFF2-40B4-BE49-F238E27FC236}">
                  <a16:creationId xmlns:a16="http://schemas.microsoft.com/office/drawing/2014/main" id="{9EB0CD36-15BB-4A49-8717-B98EB7FB5ECD}"/>
                </a:ext>
              </a:extLst>
            </p:cNvPr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4" name="Google Shape;1271;p45">
              <a:extLst>
                <a:ext uri="{FF2B5EF4-FFF2-40B4-BE49-F238E27FC236}">
                  <a16:creationId xmlns:a16="http://schemas.microsoft.com/office/drawing/2014/main" id="{CD1A0E8C-073D-4CA5-9050-CA4F2A999F8C}"/>
                </a:ext>
              </a:extLst>
            </p:cNvPr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5" name="Google Shape;1272;p45">
              <a:extLst>
                <a:ext uri="{FF2B5EF4-FFF2-40B4-BE49-F238E27FC236}">
                  <a16:creationId xmlns:a16="http://schemas.microsoft.com/office/drawing/2014/main" id="{866CEA22-DA90-48D6-A3EC-24B2A877EAD7}"/>
                </a:ext>
              </a:extLst>
            </p:cNvPr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6" name="Google Shape;1273;p45">
              <a:extLst>
                <a:ext uri="{FF2B5EF4-FFF2-40B4-BE49-F238E27FC236}">
                  <a16:creationId xmlns:a16="http://schemas.microsoft.com/office/drawing/2014/main" id="{5DCF5D20-B38D-48BB-B436-2664DE66EF3A}"/>
                </a:ext>
              </a:extLst>
            </p:cNvPr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7" name="Google Shape;1274;p45">
              <a:extLst>
                <a:ext uri="{FF2B5EF4-FFF2-40B4-BE49-F238E27FC236}">
                  <a16:creationId xmlns:a16="http://schemas.microsoft.com/office/drawing/2014/main" id="{C19FFC7C-3207-43A1-B827-A7C28FDE3BAE}"/>
                </a:ext>
              </a:extLst>
            </p:cNvPr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8" name="Google Shape;1275;p45">
              <a:extLst>
                <a:ext uri="{FF2B5EF4-FFF2-40B4-BE49-F238E27FC236}">
                  <a16:creationId xmlns:a16="http://schemas.microsoft.com/office/drawing/2014/main" id="{98711B83-A00F-474C-8FB0-F00C50C2AC1F}"/>
                </a:ext>
              </a:extLst>
            </p:cNvPr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29" name="Google Shape;1276;p45">
              <a:extLst>
                <a:ext uri="{FF2B5EF4-FFF2-40B4-BE49-F238E27FC236}">
                  <a16:creationId xmlns:a16="http://schemas.microsoft.com/office/drawing/2014/main" id="{B663F96A-70C6-4637-8EEF-08496149F048}"/>
                </a:ext>
              </a:extLst>
            </p:cNvPr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0" name="Google Shape;1277;p45">
              <a:extLst>
                <a:ext uri="{FF2B5EF4-FFF2-40B4-BE49-F238E27FC236}">
                  <a16:creationId xmlns:a16="http://schemas.microsoft.com/office/drawing/2014/main" id="{D30CF582-09ED-4AE7-BA29-62D2D263B0FB}"/>
                </a:ext>
              </a:extLst>
            </p:cNvPr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1" name="Google Shape;1278;p45">
              <a:extLst>
                <a:ext uri="{FF2B5EF4-FFF2-40B4-BE49-F238E27FC236}">
                  <a16:creationId xmlns:a16="http://schemas.microsoft.com/office/drawing/2014/main" id="{6ACC85D6-F9A6-4535-8D57-C19BB9E76C13}"/>
                </a:ext>
              </a:extLst>
            </p:cNvPr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2" name="Google Shape;1279;p45">
              <a:extLst>
                <a:ext uri="{FF2B5EF4-FFF2-40B4-BE49-F238E27FC236}">
                  <a16:creationId xmlns:a16="http://schemas.microsoft.com/office/drawing/2014/main" id="{EC271F09-70D9-42FF-8B8E-9151BABA5C26}"/>
                </a:ext>
              </a:extLst>
            </p:cNvPr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3" name="Google Shape;1280;p45">
              <a:extLst>
                <a:ext uri="{FF2B5EF4-FFF2-40B4-BE49-F238E27FC236}">
                  <a16:creationId xmlns:a16="http://schemas.microsoft.com/office/drawing/2014/main" id="{F185F3C3-CF77-4029-82A8-B16D76827A87}"/>
                </a:ext>
              </a:extLst>
            </p:cNvPr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</p:grpSp>
      <p:grpSp>
        <p:nvGrpSpPr>
          <p:cNvPr id="34" name="Google Shape;1281;p45">
            <a:extLst>
              <a:ext uri="{FF2B5EF4-FFF2-40B4-BE49-F238E27FC236}">
                <a16:creationId xmlns:a16="http://schemas.microsoft.com/office/drawing/2014/main" id="{88554BAC-0D84-4864-AFD4-4950AA8EB981}"/>
              </a:ext>
            </a:extLst>
          </p:cNvPr>
          <p:cNvGrpSpPr/>
          <p:nvPr/>
        </p:nvGrpSpPr>
        <p:grpSpPr>
          <a:xfrm>
            <a:off x="6796520" y="2283861"/>
            <a:ext cx="1475080" cy="720092"/>
            <a:chOff x="3672800" y="2231525"/>
            <a:chExt cx="891225" cy="491150"/>
          </a:xfrm>
        </p:grpSpPr>
        <p:sp>
          <p:nvSpPr>
            <p:cNvPr id="35" name="Google Shape;1282;p45">
              <a:extLst>
                <a:ext uri="{FF2B5EF4-FFF2-40B4-BE49-F238E27FC236}">
                  <a16:creationId xmlns:a16="http://schemas.microsoft.com/office/drawing/2014/main" id="{5A39081B-588C-41CD-8A75-6D71637E8323}"/>
                </a:ext>
              </a:extLst>
            </p:cNvPr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6" name="Google Shape;1283;p45">
              <a:extLst>
                <a:ext uri="{FF2B5EF4-FFF2-40B4-BE49-F238E27FC236}">
                  <a16:creationId xmlns:a16="http://schemas.microsoft.com/office/drawing/2014/main" id="{C6F7A9CE-08E5-4250-A467-2050BBB9FC16}"/>
                </a:ext>
              </a:extLst>
            </p:cNvPr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7" name="Google Shape;1284;p45">
              <a:extLst>
                <a:ext uri="{FF2B5EF4-FFF2-40B4-BE49-F238E27FC236}">
                  <a16:creationId xmlns:a16="http://schemas.microsoft.com/office/drawing/2014/main" id="{80763F76-F2BE-4B1A-82C6-988308A68A7C}"/>
                </a:ext>
              </a:extLst>
            </p:cNvPr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8" name="Google Shape;1285;p45">
              <a:extLst>
                <a:ext uri="{FF2B5EF4-FFF2-40B4-BE49-F238E27FC236}">
                  <a16:creationId xmlns:a16="http://schemas.microsoft.com/office/drawing/2014/main" id="{505B5BE4-FCC7-4B8A-8207-246DDE474C87}"/>
                </a:ext>
              </a:extLst>
            </p:cNvPr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39" name="Google Shape;1286;p45">
              <a:extLst>
                <a:ext uri="{FF2B5EF4-FFF2-40B4-BE49-F238E27FC236}">
                  <a16:creationId xmlns:a16="http://schemas.microsoft.com/office/drawing/2014/main" id="{E009F990-E1C9-431E-8338-70E3406E03DA}"/>
                </a:ext>
              </a:extLst>
            </p:cNvPr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0" name="Google Shape;1287;p45">
              <a:extLst>
                <a:ext uri="{FF2B5EF4-FFF2-40B4-BE49-F238E27FC236}">
                  <a16:creationId xmlns:a16="http://schemas.microsoft.com/office/drawing/2014/main" id="{CBF405F9-9D5F-47EF-A1F1-6E253E9EDA7F}"/>
                </a:ext>
              </a:extLst>
            </p:cNvPr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1" name="Google Shape;1288;p45">
              <a:extLst>
                <a:ext uri="{FF2B5EF4-FFF2-40B4-BE49-F238E27FC236}">
                  <a16:creationId xmlns:a16="http://schemas.microsoft.com/office/drawing/2014/main" id="{2B5489FD-5DDE-435B-AA8C-E4E835CB8F95}"/>
                </a:ext>
              </a:extLst>
            </p:cNvPr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2" name="Google Shape;1289;p45">
              <a:extLst>
                <a:ext uri="{FF2B5EF4-FFF2-40B4-BE49-F238E27FC236}">
                  <a16:creationId xmlns:a16="http://schemas.microsoft.com/office/drawing/2014/main" id="{8B5929C6-9C41-47B0-9CF7-9D40899BB967}"/>
                </a:ext>
              </a:extLst>
            </p:cNvPr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3" name="Google Shape;1290;p45">
              <a:extLst>
                <a:ext uri="{FF2B5EF4-FFF2-40B4-BE49-F238E27FC236}">
                  <a16:creationId xmlns:a16="http://schemas.microsoft.com/office/drawing/2014/main" id="{E470EC2B-C214-49F6-90A8-3A65EA5FB114}"/>
                </a:ext>
              </a:extLst>
            </p:cNvPr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4" name="Google Shape;1291;p45">
              <a:extLst>
                <a:ext uri="{FF2B5EF4-FFF2-40B4-BE49-F238E27FC236}">
                  <a16:creationId xmlns:a16="http://schemas.microsoft.com/office/drawing/2014/main" id="{B10587AE-1897-444B-95C0-88EE688B8489}"/>
                </a:ext>
              </a:extLst>
            </p:cNvPr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5" name="Google Shape;1292;p45">
              <a:extLst>
                <a:ext uri="{FF2B5EF4-FFF2-40B4-BE49-F238E27FC236}">
                  <a16:creationId xmlns:a16="http://schemas.microsoft.com/office/drawing/2014/main" id="{333FF013-05CD-4E61-9A68-56915062B15E}"/>
                </a:ext>
              </a:extLst>
            </p:cNvPr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6" name="Google Shape;1293;p45">
              <a:extLst>
                <a:ext uri="{FF2B5EF4-FFF2-40B4-BE49-F238E27FC236}">
                  <a16:creationId xmlns:a16="http://schemas.microsoft.com/office/drawing/2014/main" id="{24792FB6-54FD-4C86-9EC7-E7C460C3B2F0}"/>
                </a:ext>
              </a:extLst>
            </p:cNvPr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7" name="Google Shape;1294;p45">
              <a:extLst>
                <a:ext uri="{FF2B5EF4-FFF2-40B4-BE49-F238E27FC236}">
                  <a16:creationId xmlns:a16="http://schemas.microsoft.com/office/drawing/2014/main" id="{0FFEB705-7D5F-4A0B-ACB8-A3FDE860BF18}"/>
                </a:ext>
              </a:extLst>
            </p:cNvPr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8" name="Google Shape;1295;p45">
              <a:extLst>
                <a:ext uri="{FF2B5EF4-FFF2-40B4-BE49-F238E27FC236}">
                  <a16:creationId xmlns:a16="http://schemas.microsoft.com/office/drawing/2014/main" id="{240752D9-ED1C-4ED0-818A-D02BF72EBC17}"/>
                </a:ext>
              </a:extLst>
            </p:cNvPr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49" name="Google Shape;1296;p45">
              <a:extLst>
                <a:ext uri="{FF2B5EF4-FFF2-40B4-BE49-F238E27FC236}">
                  <a16:creationId xmlns:a16="http://schemas.microsoft.com/office/drawing/2014/main" id="{D0AB8971-30D9-43C0-B5AF-B614B7AB9CBF}"/>
                </a:ext>
              </a:extLst>
            </p:cNvPr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0" name="Google Shape;1297;p45">
              <a:extLst>
                <a:ext uri="{FF2B5EF4-FFF2-40B4-BE49-F238E27FC236}">
                  <a16:creationId xmlns:a16="http://schemas.microsoft.com/office/drawing/2014/main" id="{81751053-C052-409D-9E3A-EB33E2B825E6}"/>
                </a:ext>
              </a:extLst>
            </p:cNvPr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1" name="Google Shape;1298;p45">
              <a:extLst>
                <a:ext uri="{FF2B5EF4-FFF2-40B4-BE49-F238E27FC236}">
                  <a16:creationId xmlns:a16="http://schemas.microsoft.com/office/drawing/2014/main" id="{726E0601-4902-4BF4-9286-AA30AC2E5EEE}"/>
                </a:ext>
              </a:extLst>
            </p:cNvPr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2" name="Google Shape;1299;p45">
              <a:extLst>
                <a:ext uri="{FF2B5EF4-FFF2-40B4-BE49-F238E27FC236}">
                  <a16:creationId xmlns:a16="http://schemas.microsoft.com/office/drawing/2014/main" id="{AB201E17-D5DF-4C27-96F9-7B90C0A51988}"/>
                </a:ext>
              </a:extLst>
            </p:cNvPr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3" name="Google Shape;1300;p45">
              <a:extLst>
                <a:ext uri="{FF2B5EF4-FFF2-40B4-BE49-F238E27FC236}">
                  <a16:creationId xmlns:a16="http://schemas.microsoft.com/office/drawing/2014/main" id="{81D06F73-E55A-42A5-94B8-485F9778D314}"/>
                </a:ext>
              </a:extLst>
            </p:cNvPr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</p:grpSp>
      <p:grpSp>
        <p:nvGrpSpPr>
          <p:cNvPr id="54" name="Google Shape;1301;p45">
            <a:extLst>
              <a:ext uri="{FF2B5EF4-FFF2-40B4-BE49-F238E27FC236}">
                <a16:creationId xmlns:a16="http://schemas.microsoft.com/office/drawing/2014/main" id="{F42149D0-29BD-428C-A80C-23561E39F870}"/>
              </a:ext>
            </a:extLst>
          </p:cNvPr>
          <p:cNvGrpSpPr/>
          <p:nvPr/>
        </p:nvGrpSpPr>
        <p:grpSpPr>
          <a:xfrm>
            <a:off x="810919" y="2283868"/>
            <a:ext cx="1475082" cy="720094"/>
            <a:chOff x="4811600" y="2231525"/>
            <a:chExt cx="890600" cy="495450"/>
          </a:xfrm>
        </p:grpSpPr>
        <p:sp>
          <p:nvSpPr>
            <p:cNvPr id="55" name="Google Shape;1302;p45">
              <a:extLst>
                <a:ext uri="{FF2B5EF4-FFF2-40B4-BE49-F238E27FC236}">
                  <a16:creationId xmlns:a16="http://schemas.microsoft.com/office/drawing/2014/main" id="{B3A0F054-B87E-47DE-B27A-FF39A6890174}"/>
                </a:ext>
              </a:extLst>
            </p:cNvPr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6" name="Google Shape;1303;p45">
              <a:extLst>
                <a:ext uri="{FF2B5EF4-FFF2-40B4-BE49-F238E27FC236}">
                  <a16:creationId xmlns:a16="http://schemas.microsoft.com/office/drawing/2014/main" id="{B132449F-4E05-48DC-8FCF-4D076C03CAFB}"/>
                </a:ext>
              </a:extLst>
            </p:cNvPr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7" name="Google Shape;1304;p45">
              <a:extLst>
                <a:ext uri="{FF2B5EF4-FFF2-40B4-BE49-F238E27FC236}">
                  <a16:creationId xmlns:a16="http://schemas.microsoft.com/office/drawing/2014/main" id="{A1397015-F21E-4710-A82E-E4D688367184}"/>
                </a:ext>
              </a:extLst>
            </p:cNvPr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8" name="Google Shape;1305;p45">
              <a:extLst>
                <a:ext uri="{FF2B5EF4-FFF2-40B4-BE49-F238E27FC236}">
                  <a16:creationId xmlns:a16="http://schemas.microsoft.com/office/drawing/2014/main" id="{AE725A21-9929-41BD-A71F-41C6E6875C6D}"/>
                </a:ext>
              </a:extLst>
            </p:cNvPr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59" name="Google Shape;1306;p45">
              <a:extLst>
                <a:ext uri="{FF2B5EF4-FFF2-40B4-BE49-F238E27FC236}">
                  <a16:creationId xmlns:a16="http://schemas.microsoft.com/office/drawing/2014/main" id="{5585A79A-FD63-41BC-BC2E-FE2905E077E5}"/>
                </a:ext>
              </a:extLst>
            </p:cNvPr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0" name="Google Shape;1307;p45">
              <a:extLst>
                <a:ext uri="{FF2B5EF4-FFF2-40B4-BE49-F238E27FC236}">
                  <a16:creationId xmlns:a16="http://schemas.microsoft.com/office/drawing/2014/main" id="{C9FAFC27-BF39-4B74-87DE-03B0CDC14DAC}"/>
                </a:ext>
              </a:extLst>
            </p:cNvPr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1" name="Google Shape;1308;p45">
              <a:extLst>
                <a:ext uri="{FF2B5EF4-FFF2-40B4-BE49-F238E27FC236}">
                  <a16:creationId xmlns:a16="http://schemas.microsoft.com/office/drawing/2014/main" id="{4F577EB1-F8C1-4F0B-B9FF-3F0AB7C0BBB0}"/>
                </a:ext>
              </a:extLst>
            </p:cNvPr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2" name="Google Shape;1309;p45">
              <a:extLst>
                <a:ext uri="{FF2B5EF4-FFF2-40B4-BE49-F238E27FC236}">
                  <a16:creationId xmlns:a16="http://schemas.microsoft.com/office/drawing/2014/main" id="{EB21B4A6-3955-4488-B440-055CBEC641B4}"/>
                </a:ext>
              </a:extLst>
            </p:cNvPr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3" name="Google Shape;1310;p45">
              <a:extLst>
                <a:ext uri="{FF2B5EF4-FFF2-40B4-BE49-F238E27FC236}">
                  <a16:creationId xmlns:a16="http://schemas.microsoft.com/office/drawing/2014/main" id="{6D7475E4-0B49-40BE-B18B-A0AE82E0AA8A}"/>
                </a:ext>
              </a:extLst>
            </p:cNvPr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4" name="Google Shape;1311;p45">
              <a:extLst>
                <a:ext uri="{FF2B5EF4-FFF2-40B4-BE49-F238E27FC236}">
                  <a16:creationId xmlns:a16="http://schemas.microsoft.com/office/drawing/2014/main" id="{74DF8F1A-E913-444D-B61C-197B8C9DC6AD}"/>
                </a:ext>
              </a:extLst>
            </p:cNvPr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5" name="Google Shape;1312;p45">
              <a:extLst>
                <a:ext uri="{FF2B5EF4-FFF2-40B4-BE49-F238E27FC236}">
                  <a16:creationId xmlns:a16="http://schemas.microsoft.com/office/drawing/2014/main" id="{862AAD35-7B84-485D-A702-A0754839CB21}"/>
                </a:ext>
              </a:extLst>
            </p:cNvPr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6" name="Google Shape;1313;p45">
              <a:extLst>
                <a:ext uri="{FF2B5EF4-FFF2-40B4-BE49-F238E27FC236}">
                  <a16:creationId xmlns:a16="http://schemas.microsoft.com/office/drawing/2014/main" id="{69FF5B8A-3B20-4745-98FD-103AC1706E3D}"/>
                </a:ext>
              </a:extLst>
            </p:cNvPr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7" name="Google Shape;1314;p45">
              <a:extLst>
                <a:ext uri="{FF2B5EF4-FFF2-40B4-BE49-F238E27FC236}">
                  <a16:creationId xmlns:a16="http://schemas.microsoft.com/office/drawing/2014/main" id="{31684A5C-94B8-4EBA-BBE2-E8545EE6BE7B}"/>
                </a:ext>
              </a:extLst>
            </p:cNvPr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8" name="Google Shape;1315;p45">
              <a:extLst>
                <a:ext uri="{FF2B5EF4-FFF2-40B4-BE49-F238E27FC236}">
                  <a16:creationId xmlns:a16="http://schemas.microsoft.com/office/drawing/2014/main" id="{B800B961-0487-4924-AA65-166854E0C3FC}"/>
                </a:ext>
              </a:extLst>
            </p:cNvPr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69" name="Google Shape;1316;p45">
              <a:extLst>
                <a:ext uri="{FF2B5EF4-FFF2-40B4-BE49-F238E27FC236}">
                  <a16:creationId xmlns:a16="http://schemas.microsoft.com/office/drawing/2014/main" id="{46CBE761-1BFF-4647-AE6A-EC91457FC9BE}"/>
                </a:ext>
              </a:extLst>
            </p:cNvPr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0" name="Google Shape;1317;p45">
              <a:extLst>
                <a:ext uri="{FF2B5EF4-FFF2-40B4-BE49-F238E27FC236}">
                  <a16:creationId xmlns:a16="http://schemas.microsoft.com/office/drawing/2014/main" id="{C3A6D30E-202C-44E6-B619-72D67AAA974C}"/>
                </a:ext>
              </a:extLst>
            </p:cNvPr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1" name="Google Shape;1318;p45">
              <a:extLst>
                <a:ext uri="{FF2B5EF4-FFF2-40B4-BE49-F238E27FC236}">
                  <a16:creationId xmlns:a16="http://schemas.microsoft.com/office/drawing/2014/main" id="{EF0C47B2-4B66-42F8-84B0-52DFC3D4F4A6}"/>
                </a:ext>
              </a:extLst>
            </p:cNvPr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2" name="Google Shape;1319;p45">
              <a:extLst>
                <a:ext uri="{FF2B5EF4-FFF2-40B4-BE49-F238E27FC236}">
                  <a16:creationId xmlns:a16="http://schemas.microsoft.com/office/drawing/2014/main" id="{E8443035-FCF9-469D-8293-6B444188AAC4}"/>
                </a:ext>
              </a:extLst>
            </p:cNvPr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73" name="Google Shape;1320;p45">
              <a:extLst>
                <a:ext uri="{FF2B5EF4-FFF2-40B4-BE49-F238E27FC236}">
                  <a16:creationId xmlns:a16="http://schemas.microsoft.com/office/drawing/2014/main" id="{07A62C0F-F244-472C-A5F5-175153E155D3}"/>
                </a:ext>
              </a:extLst>
            </p:cNvPr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ED1B89CE-7FCC-48B1-99C2-FA11782285AE}"/>
              </a:ext>
            </a:extLst>
          </p:cNvPr>
          <p:cNvSpPr/>
          <p:nvPr/>
        </p:nvSpPr>
        <p:spPr>
          <a:xfrm>
            <a:off x="-13717" y="796427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solidFill>
                  <a:srgbClr val="002060"/>
                </a:solidFill>
              </a:rPr>
              <a:t>Data Science Industry is seeing steep growth since </a:t>
            </a:r>
            <a:r>
              <a:rPr lang="en-IN" dirty="0">
                <a:solidFill>
                  <a:srgbClr val="002060"/>
                </a:solidFill>
              </a:rPr>
              <a:t>2020</a:t>
            </a:r>
            <a:endParaRPr lang="en-US">
              <a:cs typeface="Arial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36DC39-EA07-49EA-B07C-1E4E0E4FBD25}"/>
              </a:ext>
            </a:extLst>
          </p:cNvPr>
          <p:cNvSpPr/>
          <p:nvPr/>
        </p:nvSpPr>
        <p:spPr>
          <a:xfrm>
            <a:off x="754195" y="4206630"/>
            <a:ext cx="7430036" cy="114521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>
                <a:solidFill>
                  <a:srgbClr val="002060"/>
                </a:solidFill>
              </a:rPr>
              <a:t>Global Big Data Market CAGR</a:t>
            </a:r>
            <a:r>
              <a:rPr lang="en-IN" sz="1350" b="1">
                <a:solidFill>
                  <a:srgbClr val="002060"/>
                </a:solidFill>
              </a:rPr>
              <a:t>: 10.9%</a:t>
            </a:r>
          </a:p>
          <a:p>
            <a:pPr algn="ctr"/>
            <a:endParaRPr lang="en-IN" sz="1350">
              <a:solidFill>
                <a:srgbClr val="002060"/>
              </a:solidFill>
            </a:endParaRPr>
          </a:p>
          <a:p>
            <a:pPr algn="ctr"/>
            <a:r>
              <a:rPr lang="en-US" sz="1350" b="1">
                <a:solidFill>
                  <a:srgbClr val="002060"/>
                </a:solidFill>
              </a:rPr>
              <a:t>US $179.6 billion (2019) -&gt; US $301.5 billion (2023)</a:t>
            </a:r>
            <a:endParaRPr lang="en-IN" sz="1350" b="1">
              <a:solidFill>
                <a:srgbClr val="002060"/>
              </a:solidFill>
            </a:endParaRPr>
          </a:p>
          <a:p>
            <a:pPr algn="ctr"/>
            <a:endParaRPr lang="en-IN" sz="1350">
              <a:solidFill>
                <a:srgbClr val="00206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A3711A-64D3-4662-9B59-A2622189F0E7}"/>
              </a:ext>
            </a:extLst>
          </p:cNvPr>
          <p:cNvSpPr/>
          <p:nvPr/>
        </p:nvSpPr>
        <p:spPr>
          <a:xfrm>
            <a:off x="-2407980" y="1979099"/>
            <a:ext cx="1754504" cy="639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accent6">
                    <a:lumMod val="75000"/>
                  </a:schemeClr>
                </a:solidFill>
              </a:rPr>
              <a:t>Rushiil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B2DCE54-EAEE-424F-8348-8F9546338940}"/>
              </a:ext>
            </a:extLst>
          </p:cNvPr>
          <p:cNvSpPr/>
          <p:nvPr/>
        </p:nvSpPr>
        <p:spPr>
          <a:xfrm>
            <a:off x="6764280" y="6144036"/>
            <a:ext cx="2302412" cy="4467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IN" sz="1350" b="1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IN" sz="1350" b="1">
                <a:solidFill>
                  <a:schemeClr val="bg1">
                    <a:lumMod val="65000"/>
                  </a:schemeClr>
                </a:solidFill>
              </a:rPr>
              <a:t>Source: </a:t>
            </a:r>
            <a:r>
              <a:rPr lang="en-IN" sz="1000">
                <a:solidFill>
                  <a:schemeClr val="bg1">
                    <a:lumMod val="6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 Insight</a:t>
            </a:r>
            <a:endParaRPr lang="en-IN" sz="1000">
              <a:solidFill>
                <a:schemeClr val="bg1">
                  <a:lumMod val="65000"/>
                </a:schemeClr>
              </a:solidFill>
              <a:cs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IN" sz="135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7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0" name="Content Placeholder 1589">
            <a:extLst>
              <a:ext uri="{FF2B5EF4-FFF2-40B4-BE49-F238E27FC236}">
                <a16:creationId xmlns:a16="http://schemas.microsoft.com/office/drawing/2014/main" id="{3A99A331-35B4-4BE7-9D15-F7F768025F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1003559"/>
              </p:ext>
            </p:extLst>
          </p:nvPr>
        </p:nvGraphicFramePr>
        <p:xfrm>
          <a:off x="5677237" y="1754364"/>
          <a:ext cx="3195731" cy="202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84" name="Content Placeholder 4">
            <a:extLst>
              <a:ext uri="{FF2B5EF4-FFF2-40B4-BE49-F238E27FC236}">
                <a16:creationId xmlns:a16="http://schemas.microsoft.com/office/drawing/2014/main" id="{3FEE7537-3786-6C42-891D-805E5F738352}"/>
              </a:ext>
            </a:extLst>
          </p:cNvPr>
          <p:cNvSpPr txBox="1">
            <a:spLocks/>
          </p:cNvSpPr>
          <p:nvPr/>
        </p:nvSpPr>
        <p:spPr>
          <a:xfrm>
            <a:off x="4932897" y="2634484"/>
            <a:ext cx="3886200" cy="24598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/>
          </a:p>
        </p:txBody>
      </p:sp>
      <p:sp>
        <p:nvSpPr>
          <p:cNvPr id="1585" name="Content Placeholder 4">
            <a:extLst>
              <a:ext uri="{FF2B5EF4-FFF2-40B4-BE49-F238E27FC236}">
                <a16:creationId xmlns:a16="http://schemas.microsoft.com/office/drawing/2014/main" id="{A32FC8CB-D9A4-924E-8AF8-DED560BBAC0F}"/>
              </a:ext>
            </a:extLst>
          </p:cNvPr>
          <p:cNvSpPr txBox="1">
            <a:spLocks/>
          </p:cNvSpPr>
          <p:nvPr/>
        </p:nvSpPr>
        <p:spPr>
          <a:xfrm>
            <a:off x="4616246" y="1765072"/>
            <a:ext cx="4514850" cy="37330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IN" sz="1875">
              <a:solidFill>
                <a:srgbClr val="00206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 fontAlgn="base">
              <a:buNone/>
            </a:pPr>
            <a:endParaRPr lang="en-IN" sz="1875">
              <a:solidFill>
                <a:srgbClr val="00206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 fontAlgn="base">
              <a:buNone/>
            </a:pPr>
            <a:endParaRPr lang="en-IN" sz="1875">
              <a:solidFill>
                <a:srgbClr val="00206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 fontAlgn="base">
              <a:buNone/>
            </a:pPr>
            <a:endParaRPr lang="en-IN" sz="1875">
              <a:solidFill>
                <a:srgbClr val="00206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 fontAlgn="base">
              <a:buNone/>
            </a:pPr>
            <a:endParaRPr lang="en-IN" sz="1875">
              <a:solidFill>
                <a:srgbClr val="00206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fontAlgn="base"/>
            <a:endParaRPr lang="en-IN" sz="120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sz="120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809393-23AB-4089-854F-F316B01CFFE2}"/>
              </a:ext>
            </a:extLst>
          </p:cNvPr>
          <p:cNvGrpSpPr/>
          <p:nvPr/>
        </p:nvGrpSpPr>
        <p:grpSpPr>
          <a:xfrm>
            <a:off x="408613" y="1755972"/>
            <a:ext cx="3058148" cy="1984283"/>
            <a:chOff x="65040" y="1212407"/>
            <a:chExt cx="4557308" cy="26316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8B879CF-F1E9-481F-B46C-49124C20A1B0}"/>
                </a:ext>
              </a:extLst>
            </p:cNvPr>
            <p:cNvSpPr/>
            <p:nvPr/>
          </p:nvSpPr>
          <p:spPr>
            <a:xfrm>
              <a:off x="65040" y="1212407"/>
              <a:ext cx="4557308" cy="397800"/>
            </a:xfrm>
            <a:custGeom>
              <a:avLst/>
              <a:gdLst>
                <a:gd name="connsiteX0" fmla="*/ 0 w 4557308"/>
                <a:gd name="connsiteY0" fmla="*/ 66301 h 397800"/>
                <a:gd name="connsiteX1" fmla="*/ 66301 w 4557308"/>
                <a:gd name="connsiteY1" fmla="*/ 0 h 397800"/>
                <a:gd name="connsiteX2" fmla="*/ 4491007 w 4557308"/>
                <a:gd name="connsiteY2" fmla="*/ 0 h 397800"/>
                <a:gd name="connsiteX3" fmla="*/ 4557308 w 4557308"/>
                <a:gd name="connsiteY3" fmla="*/ 66301 h 397800"/>
                <a:gd name="connsiteX4" fmla="*/ 4557308 w 4557308"/>
                <a:gd name="connsiteY4" fmla="*/ 331499 h 397800"/>
                <a:gd name="connsiteX5" fmla="*/ 4491007 w 4557308"/>
                <a:gd name="connsiteY5" fmla="*/ 397800 h 397800"/>
                <a:gd name="connsiteX6" fmla="*/ 66301 w 4557308"/>
                <a:gd name="connsiteY6" fmla="*/ 397800 h 397800"/>
                <a:gd name="connsiteX7" fmla="*/ 0 w 4557308"/>
                <a:gd name="connsiteY7" fmla="*/ 331499 h 397800"/>
                <a:gd name="connsiteX8" fmla="*/ 0 w 4557308"/>
                <a:gd name="connsiteY8" fmla="*/ 66301 h 39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7308" h="397800">
                  <a:moveTo>
                    <a:pt x="0" y="66301"/>
                  </a:moveTo>
                  <a:cubicBezTo>
                    <a:pt x="0" y="29684"/>
                    <a:pt x="29684" y="0"/>
                    <a:pt x="66301" y="0"/>
                  </a:cubicBezTo>
                  <a:lnTo>
                    <a:pt x="4491007" y="0"/>
                  </a:lnTo>
                  <a:cubicBezTo>
                    <a:pt x="4527624" y="0"/>
                    <a:pt x="4557308" y="29684"/>
                    <a:pt x="4557308" y="66301"/>
                  </a:cubicBezTo>
                  <a:lnTo>
                    <a:pt x="4557308" y="331499"/>
                  </a:lnTo>
                  <a:cubicBezTo>
                    <a:pt x="4557308" y="368116"/>
                    <a:pt x="4527624" y="397800"/>
                    <a:pt x="4491007" y="397800"/>
                  </a:cubicBezTo>
                  <a:lnTo>
                    <a:pt x="66301" y="397800"/>
                  </a:lnTo>
                  <a:cubicBezTo>
                    <a:pt x="29684" y="397800"/>
                    <a:pt x="0" y="368116"/>
                    <a:pt x="0" y="331499"/>
                  </a:cubicBezTo>
                  <a:lnTo>
                    <a:pt x="0" y="663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142" tIns="63142" rIns="63142" bIns="63142" numCol="1" spcCol="1270" anchor="ctr" anchorCtr="0">
              <a:noAutofit/>
            </a:bodyPr>
            <a:lstStyle/>
            <a:p>
              <a:pPr algn="ctr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err="1">
                  <a:solidFill>
                    <a:srgbClr val="002060"/>
                  </a:solidFill>
                </a:rPr>
                <a:t>Enrollee_ID</a:t>
              </a:r>
              <a:endParaRPr lang="en-IN" sz="1200">
                <a:solidFill>
                  <a:srgbClr val="00206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0529BB-3285-49CD-8755-13292576D50D}"/>
                </a:ext>
              </a:extLst>
            </p:cNvPr>
            <p:cNvSpPr/>
            <p:nvPr/>
          </p:nvSpPr>
          <p:spPr>
            <a:xfrm>
              <a:off x="65040" y="1659167"/>
              <a:ext cx="4557308" cy="397800"/>
            </a:xfrm>
            <a:custGeom>
              <a:avLst/>
              <a:gdLst>
                <a:gd name="connsiteX0" fmla="*/ 0 w 4557308"/>
                <a:gd name="connsiteY0" fmla="*/ 66301 h 397800"/>
                <a:gd name="connsiteX1" fmla="*/ 66301 w 4557308"/>
                <a:gd name="connsiteY1" fmla="*/ 0 h 397800"/>
                <a:gd name="connsiteX2" fmla="*/ 4491007 w 4557308"/>
                <a:gd name="connsiteY2" fmla="*/ 0 h 397800"/>
                <a:gd name="connsiteX3" fmla="*/ 4557308 w 4557308"/>
                <a:gd name="connsiteY3" fmla="*/ 66301 h 397800"/>
                <a:gd name="connsiteX4" fmla="*/ 4557308 w 4557308"/>
                <a:gd name="connsiteY4" fmla="*/ 331499 h 397800"/>
                <a:gd name="connsiteX5" fmla="*/ 4491007 w 4557308"/>
                <a:gd name="connsiteY5" fmla="*/ 397800 h 397800"/>
                <a:gd name="connsiteX6" fmla="*/ 66301 w 4557308"/>
                <a:gd name="connsiteY6" fmla="*/ 397800 h 397800"/>
                <a:gd name="connsiteX7" fmla="*/ 0 w 4557308"/>
                <a:gd name="connsiteY7" fmla="*/ 331499 h 397800"/>
                <a:gd name="connsiteX8" fmla="*/ 0 w 4557308"/>
                <a:gd name="connsiteY8" fmla="*/ 66301 h 39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7308" h="397800">
                  <a:moveTo>
                    <a:pt x="0" y="66301"/>
                  </a:moveTo>
                  <a:cubicBezTo>
                    <a:pt x="0" y="29684"/>
                    <a:pt x="29684" y="0"/>
                    <a:pt x="66301" y="0"/>
                  </a:cubicBezTo>
                  <a:lnTo>
                    <a:pt x="4491007" y="0"/>
                  </a:lnTo>
                  <a:cubicBezTo>
                    <a:pt x="4527624" y="0"/>
                    <a:pt x="4557308" y="29684"/>
                    <a:pt x="4557308" y="66301"/>
                  </a:cubicBezTo>
                  <a:lnTo>
                    <a:pt x="4557308" y="331499"/>
                  </a:lnTo>
                  <a:cubicBezTo>
                    <a:pt x="4557308" y="368116"/>
                    <a:pt x="4527624" y="397800"/>
                    <a:pt x="4491007" y="397800"/>
                  </a:cubicBezTo>
                  <a:lnTo>
                    <a:pt x="66301" y="397800"/>
                  </a:lnTo>
                  <a:cubicBezTo>
                    <a:pt x="29684" y="397800"/>
                    <a:pt x="0" y="368116"/>
                    <a:pt x="0" y="331499"/>
                  </a:cubicBezTo>
                  <a:lnTo>
                    <a:pt x="0" y="663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142" tIns="63142" rIns="63142" bIns="63142" numCol="1" spcCol="1270" anchor="ctr" anchorCtr="0">
              <a:noAutofit/>
            </a:bodyPr>
            <a:lstStyle/>
            <a:p>
              <a:pPr algn="ctr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>
                  <a:solidFill>
                    <a:srgbClr val="002060"/>
                  </a:solidFill>
                </a:rPr>
                <a:t>City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DE5827-8B0B-49B5-B6D9-D4B2914D4DEE}"/>
                </a:ext>
              </a:extLst>
            </p:cNvPr>
            <p:cNvSpPr/>
            <p:nvPr/>
          </p:nvSpPr>
          <p:spPr>
            <a:xfrm>
              <a:off x="65040" y="2105927"/>
              <a:ext cx="4557308" cy="397800"/>
            </a:xfrm>
            <a:custGeom>
              <a:avLst/>
              <a:gdLst>
                <a:gd name="connsiteX0" fmla="*/ 0 w 4557308"/>
                <a:gd name="connsiteY0" fmla="*/ 66301 h 397800"/>
                <a:gd name="connsiteX1" fmla="*/ 66301 w 4557308"/>
                <a:gd name="connsiteY1" fmla="*/ 0 h 397800"/>
                <a:gd name="connsiteX2" fmla="*/ 4491007 w 4557308"/>
                <a:gd name="connsiteY2" fmla="*/ 0 h 397800"/>
                <a:gd name="connsiteX3" fmla="*/ 4557308 w 4557308"/>
                <a:gd name="connsiteY3" fmla="*/ 66301 h 397800"/>
                <a:gd name="connsiteX4" fmla="*/ 4557308 w 4557308"/>
                <a:gd name="connsiteY4" fmla="*/ 331499 h 397800"/>
                <a:gd name="connsiteX5" fmla="*/ 4491007 w 4557308"/>
                <a:gd name="connsiteY5" fmla="*/ 397800 h 397800"/>
                <a:gd name="connsiteX6" fmla="*/ 66301 w 4557308"/>
                <a:gd name="connsiteY6" fmla="*/ 397800 h 397800"/>
                <a:gd name="connsiteX7" fmla="*/ 0 w 4557308"/>
                <a:gd name="connsiteY7" fmla="*/ 331499 h 397800"/>
                <a:gd name="connsiteX8" fmla="*/ 0 w 4557308"/>
                <a:gd name="connsiteY8" fmla="*/ 66301 h 39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7308" h="397800">
                  <a:moveTo>
                    <a:pt x="0" y="66301"/>
                  </a:moveTo>
                  <a:cubicBezTo>
                    <a:pt x="0" y="29684"/>
                    <a:pt x="29684" y="0"/>
                    <a:pt x="66301" y="0"/>
                  </a:cubicBezTo>
                  <a:lnTo>
                    <a:pt x="4491007" y="0"/>
                  </a:lnTo>
                  <a:cubicBezTo>
                    <a:pt x="4527624" y="0"/>
                    <a:pt x="4557308" y="29684"/>
                    <a:pt x="4557308" y="66301"/>
                  </a:cubicBezTo>
                  <a:lnTo>
                    <a:pt x="4557308" y="331499"/>
                  </a:lnTo>
                  <a:cubicBezTo>
                    <a:pt x="4557308" y="368116"/>
                    <a:pt x="4527624" y="397800"/>
                    <a:pt x="4491007" y="397800"/>
                  </a:cubicBezTo>
                  <a:lnTo>
                    <a:pt x="66301" y="397800"/>
                  </a:lnTo>
                  <a:cubicBezTo>
                    <a:pt x="29684" y="397800"/>
                    <a:pt x="0" y="368116"/>
                    <a:pt x="0" y="331499"/>
                  </a:cubicBezTo>
                  <a:lnTo>
                    <a:pt x="0" y="663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142" tIns="63142" rIns="63142" bIns="63142" numCol="1" spcCol="1270" anchor="ctr" anchorCtr="0">
              <a:noAutofit/>
            </a:bodyPr>
            <a:lstStyle/>
            <a:p>
              <a:pPr algn="ctr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>
                  <a:solidFill>
                    <a:srgbClr val="002060"/>
                  </a:solidFill>
                </a:rPr>
                <a:t>City_ development _index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75D6D0-B7B6-4191-B63F-87E955F60F85}"/>
                </a:ext>
              </a:extLst>
            </p:cNvPr>
            <p:cNvSpPr/>
            <p:nvPr/>
          </p:nvSpPr>
          <p:spPr>
            <a:xfrm>
              <a:off x="65040" y="2552687"/>
              <a:ext cx="4557308" cy="397800"/>
            </a:xfrm>
            <a:custGeom>
              <a:avLst/>
              <a:gdLst>
                <a:gd name="connsiteX0" fmla="*/ 0 w 4557308"/>
                <a:gd name="connsiteY0" fmla="*/ 66301 h 397800"/>
                <a:gd name="connsiteX1" fmla="*/ 66301 w 4557308"/>
                <a:gd name="connsiteY1" fmla="*/ 0 h 397800"/>
                <a:gd name="connsiteX2" fmla="*/ 4491007 w 4557308"/>
                <a:gd name="connsiteY2" fmla="*/ 0 h 397800"/>
                <a:gd name="connsiteX3" fmla="*/ 4557308 w 4557308"/>
                <a:gd name="connsiteY3" fmla="*/ 66301 h 397800"/>
                <a:gd name="connsiteX4" fmla="*/ 4557308 w 4557308"/>
                <a:gd name="connsiteY4" fmla="*/ 331499 h 397800"/>
                <a:gd name="connsiteX5" fmla="*/ 4491007 w 4557308"/>
                <a:gd name="connsiteY5" fmla="*/ 397800 h 397800"/>
                <a:gd name="connsiteX6" fmla="*/ 66301 w 4557308"/>
                <a:gd name="connsiteY6" fmla="*/ 397800 h 397800"/>
                <a:gd name="connsiteX7" fmla="*/ 0 w 4557308"/>
                <a:gd name="connsiteY7" fmla="*/ 331499 h 397800"/>
                <a:gd name="connsiteX8" fmla="*/ 0 w 4557308"/>
                <a:gd name="connsiteY8" fmla="*/ 66301 h 39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7308" h="397800">
                  <a:moveTo>
                    <a:pt x="0" y="66301"/>
                  </a:moveTo>
                  <a:cubicBezTo>
                    <a:pt x="0" y="29684"/>
                    <a:pt x="29684" y="0"/>
                    <a:pt x="66301" y="0"/>
                  </a:cubicBezTo>
                  <a:lnTo>
                    <a:pt x="4491007" y="0"/>
                  </a:lnTo>
                  <a:cubicBezTo>
                    <a:pt x="4527624" y="0"/>
                    <a:pt x="4557308" y="29684"/>
                    <a:pt x="4557308" y="66301"/>
                  </a:cubicBezTo>
                  <a:lnTo>
                    <a:pt x="4557308" y="331499"/>
                  </a:lnTo>
                  <a:cubicBezTo>
                    <a:pt x="4557308" y="368116"/>
                    <a:pt x="4527624" y="397800"/>
                    <a:pt x="4491007" y="397800"/>
                  </a:cubicBezTo>
                  <a:lnTo>
                    <a:pt x="66301" y="397800"/>
                  </a:lnTo>
                  <a:cubicBezTo>
                    <a:pt x="29684" y="397800"/>
                    <a:pt x="0" y="368116"/>
                    <a:pt x="0" y="331499"/>
                  </a:cubicBezTo>
                  <a:lnTo>
                    <a:pt x="0" y="663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142" tIns="63142" rIns="63142" bIns="63142" numCol="1" spcCol="1270" anchor="ctr" anchorCtr="0">
              <a:noAutofit/>
            </a:bodyPr>
            <a:lstStyle/>
            <a:p>
              <a:pPr algn="ctr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>
                  <a:solidFill>
                    <a:srgbClr val="002060"/>
                  </a:solidFill>
                </a:rPr>
                <a:t>Gender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89596C-1E53-436F-816A-703C40777508}"/>
                </a:ext>
              </a:extLst>
            </p:cNvPr>
            <p:cNvSpPr/>
            <p:nvPr/>
          </p:nvSpPr>
          <p:spPr>
            <a:xfrm>
              <a:off x="65040" y="2999447"/>
              <a:ext cx="4557308" cy="397800"/>
            </a:xfrm>
            <a:custGeom>
              <a:avLst/>
              <a:gdLst>
                <a:gd name="connsiteX0" fmla="*/ 0 w 4557308"/>
                <a:gd name="connsiteY0" fmla="*/ 66301 h 397800"/>
                <a:gd name="connsiteX1" fmla="*/ 66301 w 4557308"/>
                <a:gd name="connsiteY1" fmla="*/ 0 h 397800"/>
                <a:gd name="connsiteX2" fmla="*/ 4491007 w 4557308"/>
                <a:gd name="connsiteY2" fmla="*/ 0 h 397800"/>
                <a:gd name="connsiteX3" fmla="*/ 4557308 w 4557308"/>
                <a:gd name="connsiteY3" fmla="*/ 66301 h 397800"/>
                <a:gd name="connsiteX4" fmla="*/ 4557308 w 4557308"/>
                <a:gd name="connsiteY4" fmla="*/ 331499 h 397800"/>
                <a:gd name="connsiteX5" fmla="*/ 4491007 w 4557308"/>
                <a:gd name="connsiteY5" fmla="*/ 397800 h 397800"/>
                <a:gd name="connsiteX6" fmla="*/ 66301 w 4557308"/>
                <a:gd name="connsiteY6" fmla="*/ 397800 h 397800"/>
                <a:gd name="connsiteX7" fmla="*/ 0 w 4557308"/>
                <a:gd name="connsiteY7" fmla="*/ 331499 h 397800"/>
                <a:gd name="connsiteX8" fmla="*/ 0 w 4557308"/>
                <a:gd name="connsiteY8" fmla="*/ 66301 h 39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7308" h="397800">
                  <a:moveTo>
                    <a:pt x="0" y="66301"/>
                  </a:moveTo>
                  <a:cubicBezTo>
                    <a:pt x="0" y="29684"/>
                    <a:pt x="29684" y="0"/>
                    <a:pt x="66301" y="0"/>
                  </a:cubicBezTo>
                  <a:lnTo>
                    <a:pt x="4491007" y="0"/>
                  </a:lnTo>
                  <a:cubicBezTo>
                    <a:pt x="4527624" y="0"/>
                    <a:pt x="4557308" y="29684"/>
                    <a:pt x="4557308" y="66301"/>
                  </a:cubicBezTo>
                  <a:lnTo>
                    <a:pt x="4557308" y="331499"/>
                  </a:lnTo>
                  <a:cubicBezTo>
                    <a:pt x="4557308" y="368116"/>
                    <a:pt x="4527624" y="397800"/>
                    <a:pt x="4491007" y="397800"/>
                  </a:cubicBezTo>
                  <a:lnTo>
                    <a:pt x="66301" y="397800"/>
                  </a:lnTo>
                  <a:cubicBezTo>
                    <a:pt x="29684" y="397800"/>
                    <a:pt x="0" y="368116"/>
                    <a:pt x="0" y="331499"/>
                  </a:cubicBezTo>
                  <a:lnTo>
                    <a:pt x="0" y="663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142" tIns="63142" rIns="63142" bIns="63142" numCol="1" spcCol="1270" anchor="ctr" anchorCtr="0">
              <a:noAutofit/>
            </a:bodyPr>
            <a:lstStyle/>
            <a:p>
              <a:pPr algn="ctr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>
                  <a:solidFill>
                    <a:srgbClr val="002060"/>
                  </a:solidFill>
                </a:rPr>
                <a:t>Relevant experience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C2F37-BD61-4E41-B3E9-1A741C16C2B8}"/>
                </a:ext>
              </a:extLst>
            </p:cNvPr>
            <p:cNvSpPr/>
            <p:nvPr/>
          </p:nvSpPr>
          <p:spPr>
            <a:xfrm>
              <a:off x="65040" y="3446207"/>
              <a:ext cx="4557308" cy="397800"/>
            </a:xfrm>
            <a:custGeom>
              <a:avLst/>
              <a:gdLst>
                <a:gd name="connsiteX0" fmla="*/ 0 w 4557308"/>
                <a:gd name="connsiteY0" fmla="*/ 66301 h 397800"/>
                <a:gd name="connsiteX1" fmla="*/ 66301 w 4557308"/>
                <a:gd name="connsiteY1" fmla="*/ 0 h 397800"/>
                <a:gd name="connsiteX2" fmla="*/ 4491007 w 4557308"/>
                <a:gd name="connsiteY2" fmla="*/ 0 h 397800"/>
                <a:gd name="connsiteX3" fmla="*/ 4557308 w 4557308"/>
                <a:gd name="connsiteY3" fmla="*/ 66301 h 397800"/>
                <a:gd name="connsiteX4" fmla="*/ 4557308 w 4557308"/>
                <a:gd name="connsiteY4" fmla="*/ 331499 h 397800"/>
                <a:gd name="connsiteX5" fmla="*/ 4491007 w 4557308"/>
                <a:gd name="connsiteY5" fmla="*/ 397800 h 397800"/>
                <a:gd name="connsiteX6" fmla="*/ 66301 w 4557308"/>
                <a:gd name="connsiteY6" fmla="*/ 397800 h 397800"/>
                <a:gd name="connsiteX7" fmla="*/ 0 w 4557308"/>
                <a:gd name="connsiteY7" fmla="*/ 331499 h 397800"/>
                <a:gd name="connsiteX8" fmla="*/ 0 w 4557308"/>
                <a:gd name="connsiteY8" fmla="*/ 66301 h 39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57308" h="397800">
                  <a:moveTo>
                    <a:pt x="0" y="66301"/>
                  </a:moveTo>
                  <a:cubicBezTo>
                    <a:pt x="0" y="29684"/>
                    <a:pt x="29684" y="0"/>
                    <a:pt x="66301" y="0"/>
                  </a:cubicBezTo>
                  <a:lnTo>
                    <a:pt x="4491007" y="0"/>
                  </a:lnTo>
                  <a:cubicBezTo>
                    <a:pt x="4527624" y="0"/>
                    <a:pt x="4557308" y="29684"/>
                    <a:pt x="4557308" y="66301"/>
                  </a:cubicBezTo>
                  <a:lnTo>
                    <a:pt x="4557308" y="331499"/>
                  </a:lnTo>
                  <a:cubicBezTo>
                    <a:pt x="4557308" y="368116"/>
                    <a:pt x="4527624" y="397800"/>
                    <a:pt x="4491007" y="397800"/>
                  </a:cubicBezTo>
                  <a:lnTo>
                    <a:pt x="66301" y="397800"/>
                  </a:lnTo>
                  <a:cubicBezTo>
                    <a:pt x="29684" y="397800"/>
                    <a:pt x="0" y="368116"/>
                    <a:pt x="0" y="331499"/>
                  </a:cubicBezTo>
                  <a:lnTo>
                    <a:pt x="0" y="663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142" tIns="63142" rIns="63142" bIns="63142" numCol="1" spcCol="1270" anchor="ctr" anchorCtr="0">
              <a:noAutofit/>
            </a:bodyPr>
            <a:lstStyle/>
            <a:p>
              <a:pPr algn="ctr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>
                  <a:solidFill>
                    <a:srgbClr val="002060"/>
                  </a:solidFill>
                </a:rPr>
                <a:t>Enrolled university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4EA37-BC9D-044C-8DDE-144708912300}"/>
              </a:ext>
            </a:extLst>
          </p:cNvPr>
          <p:cNvSpPr/>
          <p:nvPr/>
        </p:nvSpPr>
        <p:spPr>
          <a:xfrm>
            <a:off x="139930" y="4893938"/>
            <a:ext cx="4254104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2060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DATA CHALLENGES</a:t>
            </a:r>
            <a:endParaRPr lang="en-IN">
              <a:solidFill>
                <a:srgbClr val="002060"/>
              </a:solidFill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75FB399-0EA8-8E4F-A4A7-3C1A2176E1B4}"/>
              </a:ext>
            </a:extLst>
          </p:cNvPr>
          <p:cNvSpPr/>
          <p:nvPr/>
        </p:nvSpPr>
        <p:spPr>
          <a:xfrm>
            <a:off x="4584726" y="5435418"/>
            <a:ext cx="4475315" cy="884978"/>
          </a:xfrm>
          <a:custGeom>
            <a:avLst/>
            <a:gdLst>
              <a:gd name="connsiteX0" fmla="*/ 0 w 5914372"/>
              <a:gd name="connsiteY0" fmla="*/ 0 h 922184"/>
              <a:gd name="connsiteX1" fmla="*/ 5914372 w 5914372"/>
              <a:gd name="connsiteY1" fmla="*/ 0 h 922184"/>
              <a:gd name="connsiteX2" fmla="*/ 5914372 w 5914372"/>
              <a:gd name="connsiteY2" fmla="*/ 922184 h 922184"/>
              <a:gd name="connsiteX3" fmla="*/ 0 w 5914372"/>
              <a:gd name="connsiteY3" fmla="*/ 922184 h 922184"/>
              <a:gd name="connsiteX4" fmla="*/ 0 w 5914372"/>
              <a:gd name="connsiteY4" fmla="*/ 0 h 92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4372" h="922184">
                <a:moveTo>
                  <a:pt x="0" y="0"/>
                </a:moveTo>
                <a:lnTo>
                  <a:pt x="5914372" y="0"/>
                </a:lnTo>
                <a:lnTo>
                  <a:pt x="5914372" y="922184"/>
                </a:lnTo>
                <a:lnTo>
                  <a:pt x="0" y="922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0836" tIns="25718" rIns="144018" bIns="25718" numCol="1" spcCol="1270" anchor="t" anchorCtr="0">
            <a:noAutofit/>
          </a:bodyPr>
          <a:lstStyle/>
          <a:p>
            <a:pPr marL="214313" lvl="1" indent="-214313" algn="ctr" defTabSz="700088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IN" sz="1200">
                <a:solidFill>
                  <a:srgbClr val="002060"/>
                </a:solidFill>
              </a:rPr>
              <a:t>Missing values are imputed as 'Missing' for model to learn</a:t>
            </a:r>
          </a:p>
          <a:p>
            <a:pPr marL="171450" lvl="1" indent="-171450" algn="ctr" defTabSz="700088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IN" sz="1200">
                <a:solidFill>
                  <a:srgbClr val="002060"/>
                </a:solidFill>
              </a:rPr>
              <a:t>Incorrect values are treated in excel before loading data</a:t>
            </a:r>
          </a:p>
          <a:p>
            <a:pPr marL="171450" lvl="1" indent="-171450" algn="ctr" defTabSz="700088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IN" sz="1200">
                <a:solidFill>
                  <a:srgbClr val="002060"/>
                </a:solidFill>
              </a:rPr>
              <a:t>Grouping </a:t>
            </a:r>
            <a:r>
              <a:rPr lang="en-IN" sz="1200" b="1" i="1">
                <a:solidFill>
                  <a:srgbClr val="002060"/>
                </a:solidFill>
              </a:rPr>
              <a:t>City</a:t>
            </a:r>
            <a:r>
              <a:rPr lang="en-IN" sz="1200">
                <a:solidFill>
                  <a:srgbClr val="002060"/>
                </a:solidFill>
              </a:rPr>
              <a:t> data – Grouped less common city ids into “others” bucket based on their proportion in data (&lt;2.5%)</a:t>
            </a:r>
            <a:r>
              <a:rPr lang="en-IN" sz="1200"/>
              <a:t>  </a:t>
            </a:r>
            <a:endParaRPr lang="en-IN" sz="1200">
              <a:cs typeface="Arial"/>
            </a:endParaRPr>
          </a:p>
          <a:p>
            <a:pPr marL="171450" lvl="1" indent="-171450" algn="ctr" defTabSz="700088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en-IN" sz="1200"/>
          </a:p>
          <a:p>
            <a:pPr marL="171450" lvl="1" indent="-171450" algn="ctr" defTabSz="700088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en-IN" sz="1200"/>
          </a:p>
        </p:txBody>
      </p:sp>
      <p:graphicFrame>
        <p:nvGraphicFramePr>
          <p:cNvPr id="1591" name="Diagram 1590">
            <a:extLst>
              <a:ext uri="{FF2B5EF4-FFF2-40B4-BE49-F238E27FC236}">
                <a16:creationId xmlns:a16="http://schemas.microsoft.com/office/drawing/2014/main" id="{111905F1-D9A5-415A-B202-09122496C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054019"/>
              </p:ext>
            </p:extLst>
          </p:nvPr>
        </p:nvGraphicFramePr>
        <p:xfrm>
          <a:off x="182237" y="4071686"/>
          <a:ext cx="8742486" cy="619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924E646C-538E-DA40-AB42-DB953D1A77CA}"/>
              </a:ext>
            </a:extLst>
          </p:cNvPr>
          <p:cNvSpPr/>
          <p:nvPr/>
        </p:nvSpPr>
        <p:spPr>
          <a:xfrm>
            <a:off x="3592320" y="1925524"/>
            <a:ext cx="1926592" cy="168199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rgbClr val="002060"/>
                </a:solidFill>
              </a:rPr>
              <a:t>~19000 data points; </a:t>
            </a:r>
          </a:p>
          <a:p>
            <a:pPr algn="ctr"/>
            <a:r>
              <a:rPr lang="en-US" sz="1350">
                <a:solidFill>
                  <a:srgbClr val="002060"/>
                </a:solidFill>
              </a:rPr>
              <a:t>13 independent variables, binomial target variable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9F851-034A-A843-951B-E2E3EB56F851}"/>
              </a:ext>
            </a:extLst>
          </p:cNvPr>
          <p:cNvSpPr/>
          <p:nvPr/>
        </p:nvSpPr>
        <p:spPr>
          <a:xfrm>
            <a:off x="4686926" y="4893938"/>
            <a:ext cx="4254104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2060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PRE-PROCESSING</a:t>
            </a:r>
            <a:endParaRPr lang="en-IN">
              <a:solidFill>
                <a:srgbClr val="002060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034547E-3AF1-B341-AE4D-EC9A96104481}"/>
              </a:ext>
            </a:extLst>
          </p:cNvPr>
          <p:cNvSpPr/>
          <p:nvPr/>
        </p:nvSpPr>
        <p:spPr>
          <a:xfrm>
            <a:off x="48780" y="5435418"/>
            <a:ext cx="4475315" cy="884978"/>
          </a:xfrm>
          <a:custGeom>
            <a:avLst/>
            <a:gdLst>
              <a:gd name="connsiteX0" fmla="*/ 0 w 5914372"/>
              <a:gd name="connsiteY0" fmla="*/ 0 h 922184"/>
              <a:gd name="connsiteX1" fmla="*/ 5914372 w 5914372"/>
              <a:gd name="connsiteY1" fmla="*/ 0 h 922184"/>
              <a:gd name="connsiteX2" fmla="*/ 5914372 w 5914372"/>
              <a:gd name="connsiteY2" fmla="*/ 922184 h 922184"/>
              <a:gd name="connsiteX3" fmla="*/ 0 w 5914372"/>
              <a:gd name="connsiteY3" fmla="*/ 922184 h 922184"/>
              <a:gd name="connsiteX4" fmla="*/ 0 w 5914372"/>
              <a:gd name="connsiteY4" fmla="*/ 0 h 92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4372" h="922184">
                <a:moveTo>
                  <a:pt x="0" y="0"/>
                </a:moveTo>
                <a:lnTo>
                  <a:pt x="5914372" y="0"/>
                </a:lnTo>
                <a:lnTo>
                  <a:pt x="5914372" y="922184"/>
                </a:lnTo>
                <a:lnTo>
                  <a:pt x="0" y="922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0836" tIns="25718" rIns="144018" bIns="25718" numCol="1" spcCol="1270" anchor="t" anchorCtr="0">
            <a:noAutofit/>
          </a:bodyPr>
          <a:lstStyle/>
          <a:p>
            <a:pPr defTabSz="700088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IN" sz="1200"/>
          </a:p>
          <a:p>
            <a:pPr marL="171450" lvl="1" indent="-171450" defTabSz="700088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IN" sz="1200">
                <a:solidFill>
                  <a:srgbClr val="002060"/>
                </a:solidFill>
              </a:rPr>
              <a:t>Missing values: ~ 32% of </a:t>
            </a:r>
            <a:r>
              <a:rPr lang="en-IN" sz="1200" i="1">
                <a:solidFill>
                  <a:srgbClr val="002060"/>
                </a:solidFill>
              </a:rPr>
              <a:t>Company Type </a:t>
            </a:r>
            <a:r>
              <a:rPr lang="en-IN" sz="1200">
                <a:solidFill>
                  <a:srgbClr val="002060"/>
                </a:solidFill>
              </a:rPr>
              <a:t>are blanks</a:t>
            </a:r>
          </a:p>
          <a:p>
            <a:pPr marL="171450" lvl="1" indent="-171450" defTabSz="700088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IN" sz="1200">
                <a:solidFill>
                  <a:srgbClr val="002060"/>
                </a:solidFill>
              </a:rPr>
              <a:t>Incorrect values: ‘10-49 seats’ in </a:t>
            </a:r>
            <a:r>
              <a:rPr lang="en-IN" sz="1200" i="1">
                <a:solidFill>
                  <a:srgbClr val="002060"/>
                </a:solidFill>
              </a:rPr>
              <a:t>Company Size </a:t>
            </a:r>
            <a:r>
              <a:rPr lang="en-IN" sz="1200">
                <a:solidFill>
                  <a:srgbClr val="002060"/>
                </a:solidFill>
              </a:rPr>
              <a:t>is being captured as date type instead of string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14E657-72F4-4D16-A906-8DBA556FC98E}"/>
              </a:ext>
            </a:extLst>
          </p:cNvPr>
          <p:cNvSpPr/>
          <p:nvPr/>
        </p:nvSpPr>
        <p:spPr>
          <a:xfrm>
            <a:off x="-13717" y="796427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2060"/>
                </a:solidFill>
                <a:ea typeface="Segoe UI Historic" panose="020B0502040204020203" pitchFamily="34" charset="0"/>
                <a:cs typeface="Segoe UI Historic" panose="020B0502040204020203" pitchFamily="34" charset="0"/>
              </a:rPr>
              <a:t>DATA DESCRIPTION</a:t>
            </a:r>
            <a:endParaRPr lang="en-IN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F2979C-91A4-4A02-9505-6B296D75B968}"/>
              </a:ext>
            </a:extLst>
          </p:cNvPr>
          <p:cNvSpPr/>
          <p:nvPr/>
        </p:nvSpPr>
        <p:spPr>
          <a:xfrm>
            <a:off x="-2407980" y="1979099"/>
            <a:ext cx="1754504" cy="639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accent6">
                    <a:lumMod val="75000"/>
                  </a:schemeClr>
                </a:solidFill>
              </a:rPr>
              <a:t>Ramya</a:t>
            </a:r>
          </a:p>
        </p:txBody>
      </p:sp>
    </p:spTree>
    <p:extLst>
      <p:ext uri="{BB962C8B-B14F-4D97-AF65-F5344CB8AC3E}">
        <p14:creationId xmlns:p14="http://schemas.microsoft.com/office/powerpoint/2010/main" val="424147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Rectangle 1586">
            <a:extLst>
              <a:ext uri="{FF2B5EF4-FFF2-40B4-BE49-F238E27FC236}">
                <a16:creationId xmlns:a16="http://schemas.microsoft.com/office/drawing/2014/main" id="{E5DC8E3B-0E26-4AB5-BAFF-D0F89E16EF38}"/>
              </a:ext>
            </a:extLst>
          </p:cNvPr>
          <p:cNvSpPr/>
          <p:nvPr/>
        </p:nvSpPr>
        <p:spPr>
          <a:xfrm>
            <a:off x="-2407980" y="1979099"/>
            <a:ext cx="1754504" cy="639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err="1">
                <a:solidFill>
                  <a:schemeClr val="accent6">
                    <a:lumMod val="75000"/>
                  </a:schemeClr>
                </a:solidFill>
              </a:rPr>
              <a:t>Yashpreet</a:t>
            </a:r>
            <a:endParaRPr 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D0C6F394-23C4-4A04-B5DC-5D44D7843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21" y="1368130"/>
            <a:ext cx="4642146" cy="2404178"/>
          </a:xfrm>
          <a:prstGeom prst="rect">
            <a:avLst/>
          </a:prstGeom>
        </p:spPr>
      </p:pic>
      <p:pic>
        <p:nvPicPr>
          <p:cNvPr id="1600" name="Picture 1599">
            <a:extLst>
              <a:ext uri="{FF2B5EF4-FFF2-40B4-BE49-F238E27FC236}">
                <a16:creationId xmlns:a16="http://schemas.microsoft.com/office/drawing/2014/main" id="{0A349A3B-A24A-494C-B988-5405444F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3" y="1368130"/>
            <a:ext cx="4154212" cy="2404178"/>
          </a:xfrm>
          <a:prstGeom prst="rect">
            <a:avLst/>
          </a:prstGeom>
        </p:spPr>
      </p:pic>
      <p:sp>
        <p:nvSpPr>
          <p:cNvPr id="1603" name="Rectangle 1602">
            <a:extLst>
              <a:ext uri="{FF2B5EF4-FFF2-40B4-BE49-F238E27FC236}">
                <a16:creationId xmlns:a16="http://schemas.microsoft.com/office/drawing/2014/main" id="{00AB8F4C-7D0D-4A02-B873-0FD7F671B547}"/>
              </a:ext>
            </a:extLst>
          </p:cNvPr>
          <p:cNvSpPr/>
          <p:nvPr/>
        </p:nvSpPr>
        <p:spPr>
          <a:xfrm>
            <a:off x="-3084" y="796428"/>
            <a:ext cx="9144000" cy="4539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>
                <a:solidFill>
                  <a:srgbClr val="002060"/>
                </a:solidFill>
              </a:rPr>
              <a:t>“City” and “Experience” are the most important variables in 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DD5FDD-53E6-EB44-BF8E-3A52A8D4F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9" y="4008072"/>
            <a:ext cx="4149956" cy="205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EF819B-23C9-2C48-AEFE-3D7978E10BD5}"/>
              </a:ext>
            </a:extLst>
          </p:cNvPr>
          <p:cNvSpPr txBox="1"/>
          <p:nvPr/>
        </p:nvSpPr>
        <p:spPr>
          <a:xfrm>
            <a:off x="4408421" y="4199524"/>
            <a:ext cx="438369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/>
              <a:t>80% </a:t>
            </a:r>
            <a:r>
              <a:rPr lang="en-US" sz="1100"/>
              <a:t>of targeted individuals come from </a:t>
            </a:r>
            <a:r>
              <a:rPr lang="en-US" sz="1600" b="1"/>
              <a:t>15%</a:t>
            </a:r>
            <a:r>
              <a:rPr lang="en-US" sz="1100"/>
              <a:t> of total cities</a:t>
            </a:r>
          </a:p>
          <a:p>
            <a:pPr algn="just"/>
            <a:endParaRPr lang="en-US" sz="11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F9D0FF-CDCB-D743-BCF4-B2B9DEC34904}"/>
              </a:ext>
            </a:extLst>
          </p:cNvPr>
          <p:cNvSpPr/>
          <p:nvPr/>
        </p:nvSpPr>
        <p:spPr>
          <a:xfrm>
            <a:off x="4408421" y="4673435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100"/>
              <a:t>% Targeted individuals are not in the same order as % Applicants from each 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7DF43-8F4D-F042-BA71-CF17FC095A2E}"/>
              </a:ext>
            </a:extLst>
          </p:cNvPr>
          <p:cNvSpPr/>
          <p:nvPr/>
        </p:nvSpPr>
        <p:spPr>
          <a:xfrm>
            <a:off x="4408421" y="5260731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100"/>
              <a:t>For targets with lower experience, no relevant experience is acceptable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100"/>
              <a:t>For targets with high experience, relevant experience is preferred </a:t>
            </a:r>
          </a:p>
        </p:txBody>
      </p:sp>
    </p:spTree>
    <p:extLst>
      <p:ext uri="{BB962C8B-B14F-4D97-AF65-F5344CB8AC3E}">
        <p14:creationId xmlns:p14="http://schemas.microsoft.com/office/powerpoint/2010/main" val="19965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" grpId="0" animBg="1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E08D7C6-53FD-4553-87A4-7D7CA616EA96}"/>
              </a:ext>
            </a:extLst>
          </p:cNvPr>
          <p:cNvSpPr/>
          <p:nvPr/>
        </p:nvSpPr>
        <p:spPr>
          <a:xfrm>
            <a:off x="-2867687" y="2209442"/>
            <a:ext cx="1754504" cy="639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50">
                <a:solidFill>
                  <a:schemeClr val="accent6">
                    <a:lumMod val="75000"/>
                  </a:schemeClr>
                </a:solidFill>
              </a:rPr>
              <a:t>Jackson / Kaushik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A0D0591-8C14-0947-B5E3-2190E2E85D5E}"/>
              </a:ext>
            </a:extLst>
          </p:cNvPr>
          <p:cNvSpPr/>
          <p:nvPr/>
        </p:nvSpPr>
        <p:spPr>
          <a:xfrm>
            <a:off x="445905" y="2403381"/>
            <a:ext cx="1598754" cy="3545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/>
              <a:t>Logistic Regression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4F6D8D2-7D33-724B-96E6-0F1FEF3E72F9}"/>
              </a:ext>
            </a:extLst>
          </p:cNvPr>
          <p:cNvSpPr/>
          <p:nvPr/>
        </p:nvSpPr>
        <p:spPr>
          <a:xfrm>
            <a:off x="445906" y="2999415"/>
            <a:ext cx="1598754" cy="3545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/>
              <a:t>Random Forest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3E693AF-C8FA-4944-83DB-9F9D2C69ADC8}"/>
              </a:ext>
            </a:extLst>
          </p:cNvPr>
          <p:cNvSpPr/>
          <p:nvPr/>
        </p:nvSpPr>
        <p:spPr>
          <a:xfrm>
            <a:off x="453986" y="3595449"/>
            <a:ext cx="1598754" cy="3545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/>
              <a:t>Gradient Boosting</a:t>
            </a:r>
          </a:p>
        </p:txBody>
      </p:sp>
      <p:grpSp>
        <p:nvGrpSpPr>
          <p:cNvPr id="12" name="Group 83">
            <a:extLst>
              <a:ext uri="{FF2B5EF4-FFF2-40B4-BE49-F238E27FC236}">
                <a16:creationId xmlns:a16="http://schemas.microsoft.com/office/drawing/2014/main" id="{827D54D5-407A-7F4B-9382-E9A9EDAD4E5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56499" y="3624911"/>
            <a:ext cx="912425" cy="1262062"/>
            <a:chOff x="2267062" y="1938812"/>
            <a:chExt cx="1213480" cy="1261588"/>
          </a:xfrm>
        </p:grpSpPr>
        <p:cxnSp>
          <p:nvCxnSpPr>
            <p:cNvPr id="13" name="Curved Connector 84">
              <a:extLst>
                <a:ext uri="{FF2B5EF4-FFF2-40B4-BE49-F238E27FC236}">
                  <a16:creationId xmlns:a16="http://schemas.microsoft.com/office/drawing/2014/main" id="{98485E3C-6186-DC4E-BDC3-87785D1D4C74}"/>
                </a:ext>
              </a:extLst>
            </p:cNvPr>
            <p:cNvCxnSpPr>
              <a:cxnSpLocks/>
            </p:cNvCxnSpPr>
            <p:nvPr/>
          </p:nvCxnSpPr>
          <p:spPr bwMode="auto">
            <a:xfrm rot="120000" flipV="1">
              <a:off x="2547854" y="1938812"/>
              <a:ext cx="932688" cy="1139587"/>
            </a:xfrm>
            <a:prstGeom prst="curvedConnector3">
              <a:avLst>
                <a:gd name="adj1" fmla="val 50000"/>
              </a:avLst>
            </a:prstGeom>
            <a:noFill/>
            <a:ln w="276225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8B328799-5733-1349-801D-FEE1BE5DE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062" y="2926080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45720" anchor="ctr"/>
            <a:lstStyle/>
            <a:p>
              <a:pPr eaLnBrk="0" hangingPunct="0"/>
              <a:endParaRPr lang="en-US" altLang="zh-CN" sz="800">
                <a:solidFill>
                  <a:schemeClr val="bg1"/>
                </a:solidFill>
                <a:ea typeface="SimSun" pitchFamily="2" charset="-122"/>
                <a:cs typeface="Arial" pitchFamily="34" charset="0"/>
              </a:endParaRPr>
            </a:p>
          </p:txBody>
        </p:sp>
      </p:grpSp>
      <p:grpSp>
        <p:nvGrpSpPr>
          <p:cNvPr id="15" name="Group 36">
            <a:extLst>
              <a:ext uri="{FF2B5EF4-FFF2-40B4-BE49-F238E27FC236}">
                <a16:creationId xmlns:a16="http://schemas.microsoft.com/office/drawing/2014/main" id="{38F8DC29-8E47-204D-BE30-39D6033FF342}"/>
              </a:ext>
            </a:extLst>
          </p:cNvPr>
          <p:cNvGrpSpPr>
            <a:grpSpLocks/>
          </p:cNvGrpSpPr>
          <p:nvPr/>
        </p:nvGrpSpPr>
        <p:grpSpPr bwMode="auto">
          <a:xfrm>
            <a:off x="2133589" y="3040151"/>
            <a:ext cx="858753" cy="273050"/>
            <a:chOff x="1393718" y="2534696"/>
            <a:chExt cx="1258041" cy="274320"/>
          </a:xfrm>
        </p:grpSpPr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76262C10-19AF-7B4C-BF24-97414A5F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718" y="2534696"/>
              <a:ext cx="1258041" cy="27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45720" anchor="ctr"/>
            <a:lstStyle/>
            <a:p>
              <a:pPr eaLnBrk="0" hangingPunct="0"/>
              <a:endParaRPr lang="en-US" altLang="zh-CN" sz="800">
                <a:solidFill>
                  <a:schemeClr val="bg1"/>
                </a:solidFill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7" name="Isosceles Triangle 38">
              <a:extLst>
                <a:ext uri="{FF2B5EF4-FFF2-40B4-BE49-F238E27FC236}">
                  <a16:creationId xmlns:a16="http://schemas.microsoft.com/office/drawing/2014/main" id="{1A253F7D-C754-5E42-949E-47FED990D67E}"/>
                </a:ext>
              </a:extLst>
            </p:cNvPr>
            <p:cNvSpPr/>
            <p:nvPr/>
          </p:nvSpPr>
          <p:spPr>
            <a:xfrm rot="5400000">
              <a:off x="1321208" y="2607206"/>
              <a:ext cx="274320" cy="129299"/>
            </a:xfrm>
            <a:prstGeom prst="triangle">
              <a:avLst>
                <a:gd name="adj" fmla="val 52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" name="Group 43">
            <a:extLst>
              <a:ext uri="{FF2B5EF4-FFF2-40B4-BE49-F238E27FC236}">
                <a16:creationId xmlns:a16="http://schemas.microsoft.com/office/drawing/2014/main" id="{2E3E4F41-616F-1746-9264-BED0E1B6637B}"/>
              </a:ext>
            </a:extLst>
          </p:cNvPr>
          <p:cNvGrpSpPr>
            <a:grpSpLocks/>
          </p:cNvGrpSpPr>
          <p:nvPr/>
        </p:nvGrpSpPr>
        <p:grpSpPr bwMode="auto">
          <a:xfrm>
            <a:off x="2150574" y="1467966"/>
            <a:ext cx="876642" cy="1260477"/>
            <a:chOff x="2313618" y="1938812"/>
            <a:chExt cx="1166924" cy="1261588"/>
          </a:xfrm>
        </p:grpSpPr>
        <p:cxnSp>
          <p:nvCxnSpPr>
            <p:cNvPr id="19" name="Curved Connector 10">
              <a:extLst>
                <a:ext uri="{FF2B5EF4-FFF2-40B4-BE49-F238E27FC236}">
                  <a16:creationId xmlns:a16="http://schemas.microsoft.com/office/drawing/2014/main" id="{7335A894-5316-224F-BEB5-58EA643A455E}"/>
                </a:ext>
              </a:extLst>
            </p:cNvPr>
            <p:cNvCxnSpPr>
              <a:cxnSpLocks/>
            </p:cNvCxnSpPr>
            <p:nvPr/>
          </p:nvCxnSpPr>
          <p:spPr bwMode="auto">
            <a:xfrm rot="120000" flipV="1">
              <a:off x="2547854" y="1938812"/>
              <a:ext cx="932688" cy="1139587"/>
            </a:xfrm>
            <a:prstGeom prst="curvedConnector3">
              <a:avLst>
                <a:gd name="adj1" fmla="val 50000"/>
              </a:avLst>
            </a:prstGeom>
            <a:noFill/>
            <a:ln w="276225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AC36D7C2-BE91-0F4A-AA22-7EE3F503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618" y="2926080"/>
              <a:ext cx="227763" cy="27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45720" anchor="ctr"/>
            <a:lstStyle/>
            <a:p>
              <a:pPr eaLnBrk="0" hangingPunct="0"/>
              <a:endParaRPr lang="en-US" altLang="zh-CN" sz="800">
                <a:solidFill>
                  <a:schemeClr val="bg1"/>
                </a:solidFill>
                <a:ea typeface="SimSun" pitchFamily="2" charset="-122"/>
                <a:cs typeface="Arial" pitchFamily="34" charset="0"/>
              </a:endParaRPr>
            </a:p>
          </p:txBody>
        </p:sp>
      </p:grpSp>
      <p:sp>
        <p:nvSpPr>
          <p:cNvPr id="21" name="Rectangle 53">
            <a:extLst>
              <a:ext uri="{FF2B5EF4-FFF2-40B4-BE49-F238E27FC236}">
                <a16:creationId xmlns:a16="http://schemas.microsoft.com/office/drawing/2014/main" id="{083FD984-A654-6A4D-B6EC-A555605F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850" y="1316667"/>
            <a:ext cx="2293347" cy="274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45720" bIns="45720" anchor="ctr"/>
          <a:lstStyle/>
          <a:p>
            <a:pPr algn="ctr" eaLnBrk="0" hangingPunct="0"/>
            <a:r>
              <a:rPr lang="en-US" altLang="zh-CN" sz="1200">
                <a:solidFill>
                  <a:schemeClr val="bg1"/>
                </a:solidFill>
                <a:ea typeface="SimSun"/>
                <a:cs typeface="Arial"/>
              </a:rPr>
              <a:t>Important Predictors</a:t>
            </a:r>
            <a:endParaRPr lang="en-US" altLang="zh-CN" sz="1200">
              <a:solidFill>
                <a:schemeClr val="bg1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2" name="Rectangle 53">
            <a:extLst>
              <a:ext uri="{FF2B5EF4-FFF2-40B4-BE49-F238E27FC236}">
                <a16:creationId xmlns:a16="http://schemas.microsoft.com/office/drawing/2014/main" id="{67B5076B-812D-C74F-BB59-86A75BBFA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359" y="3029568"/>
            <a:ext cx="2293347" cy="274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45720" bIns="45720" anchor="ctr"/>
          <a:lstStyle/>
          <a:p>
            <a:pPr algn="ctr" eaLnBrk="0" hangingPunct="0"/>
            <a:r>
              <a:rPr lang="en-US" altLang="zh-CN" sz="1200">
                <a:solidFill>
                  <a:schemeClr val="bg1"/>
                </a:solidFill>
                <a:ea typeface="SimSun"/>
                <a:cs typeface="Arial"/>
              </a:rPr>
              <a:t>Important Predictors </a:t>
            </a:r>
            <a:endParaRPr lang="en-US" altLang="zh-CN" sz="1200">
              <a:solidFill>
                <a:schemeClr val="bg1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3" name="Rectangle 53">
            <a:extLst>
              <a:ext uri="{FF2B5EF4-FFF2-40B4-BE49-F238E27FC236}">
                <a16:creationId xmlns:a16="http://schemas.microsoft.com/office/drawing/2014/main" id="{8EDDC4F0-574F-4D49-8C66-72DD79EC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762" y="4751824"/>
            <a:ext cx="2293347" cy="274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45720" bIns="45720" anchor="ctr"/>
          <a:lstStyle/>
          <a:p>
            <a:pPr algn="ctr" eaLnBrk="0" hangingPunct="0"/>
            <a:r>
              <a:rPr lang="en-US" altLang="zh-CN" sz="1200">
                <a:solidFill>
                  <a:schemeClr val="bg1"/>
                </a:solidFill>
                <a:ea typeface="SimSun"/>
                <a:cs typeface="Arial"/>
              </a:rPr>
              <a:t>Important Predictors</a:t>
            </a:r>
            <a:endParaRPr lang="en-US" altLang="zh-CN" sz="1200">
              <a:solidFill>
                <a:schemeClr val="bg1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4" name="Content Placeholder 61">
            <a:extLst>
              <a:ext uri="{FF2B5EF4-FFF2-40B4-BE49-F238E27FC236}">
                <a16:creationId xmlns:a16="http://schemas.microsoft.com/office/drawing/2014/main" id="{28DC5ABE-B09F-6F4D-A9D9-C20A1527DB4B}"/>
              </a:ext>
            </a:extLst>
          </p:cNvPr>
          <p:cNvSpPr txBox="1">
            <a:spLocks/>
          </p:cNvSpPr>
          <p:nvPr/>
        </p:nvSpPr>
        <p:spPr bwMode="auto">
          <a:xfrm>
            <a:off x="3158956" y="1635570"/>
            <a:ext cx="2256761" cy="127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0"/>
          <a:lstStyle>
            <a:lvl1pPr marL="90488" indent="-904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City Development Index, City grouping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Company Type, company size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Education Level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Last New Job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Experience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Training Hours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110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spcBef>
                <a:spcPts val="900"/>
              </a:spcBef>
              <a:buFont typeface="Wingdings" pitchFamily="2" charset="2"/>
              <a:buChar char="§"/>
            </a:pPr>
            <a:endParaRPr lang="en-US" sz="11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ctangle 53">
            <a:extLst>
              <a:ext uri="{FF2B5EF4-FFF2-40B4-BE49-F238E27FC236}">
                <a16:creationId xmlns:a16="http://schemas.microsoft.com/office/drawing/2014/main" id="{2416BBE0-536C-1545-8736-EF5BC6951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143" y="1314719"/>
            <a:ext cx="2293347" cy="274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45720" bIns="45720" anchor="ctr"/>
          <a:lstStyle/>
          <a:p>
            <a:pPr algn="ctr" eaLnBrk="0" hangingPunct="0"/>
            <a:r>
              <a:rPr lang="en-US" altLang="zh-CN" sz="1200">
                <a:solidFill>
                  <a:schemeClr val="bg1"/>
                </a:solidFill>
                <a:ea typeface="SimSun"/>
                <a:cs typeface="Arial"/>
              </a:rPr>
              <a:t>Key Model Features</a:t>
            </a:r>
            <a:endParaRPr lang="en-US" altLang="zh-CN" sz="1200">
              <a:solidFill>
                <a:schemeClr val="bg1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9" name="Content Placeholder 61">
            <a:extLst>
              <a:ext uri="{FF2B5EF4-FFF2-40B4-BE49-F238E27FC236}">
                <a16:creationId xmlns:a16="http://schemas.microsoft.com/office/drawing/2014/main" id="{A40AAC72-3CD8-DC4F-A4FD-1498DD510D79}"/>
              </a:ext>
            </a:extLst>
          </p:cNvPr>
          <p:cNvSpPr txBox="1">
            <a:spLocks/>
          </p:cNvSpPr>
          <p:nvPr/>
        </p:nvSpPr>
        <p:spPr bwMode="auto">
          <a:xfrm>
            <a:off x="5509579" y="1688487"/>
            <a:ext cx="2251470" cy="117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0" anchor="t"/>
          <a:lstStyle>
            <a:lvl1pPr marL="90488" indent="-904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0170" indent="-90170"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Accuracy : 79.5%</a:t>
            </a: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Arial" panose="020B0604020202020204"/>
                <a:ea typeface="+mn-ea"/>
              </a:rPr>
              <a:t>, Recall: 67.3%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90170" indent="-90170"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Probability Threshold : 0.34</a:t>
            </a: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 marL="90170" indent="-90170"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Encoded the categorical variables</a:t>
            </a: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 marL="90170" indent="-90170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The input features were scaled</a:t>
            </a:r>
            <a:endParaRPr lang="en-US" sz="110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90170" indent="-90170" eaLnBrk="1" hangingPunct="1">
              <a:buFont typeface="Wingdings" pitchFamily="2" charset="2"/>
              <a:buChar char="§"/>
            </a:pP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30" name="Content Placeholder 61">
            <a:extLst>
              <a:ext uri="{FF2B5EF4-FFF2-40B4-BE49-F238E27FC236}">
                <a16:creationId xmlns:a16="http://schemas.microsoft.com/office/drawing/2014/main" id="{C30E1454-A0D7-0D49-B38A-314DB2E40347}"/>
              </a:ext>
            </a:extLst>
          </p:cNvPr>
          <p:cNvSpPr txBox="1">
            <a:spLocks/>
          </p:cNvSpPr>
          <p:nvPr/>
        </p:nvSpPr>
        <p:spPr bwMode="auto">
          <a:xfrm>
            <a:off x="3158955" y="3359462"/>
            <a:ext cx="2256761" cy="127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0"/>
          <a:lstStyle>
            <a:lvl1pPr marL="90488" indent="-904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City Development Index, City grouping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Company Type, company size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Education Level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Last New Job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Experience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Major Discipline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110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spcBef>
                <a:spcPts val="900"/>
              </a:spcBef>
              <a:buFont typeface="Wingdings" pitchFamily="2" charset="2"/>
              <a:buChar char="§"/>
            </a:pPr>
            <a:endParaRPr lang="en-US" sz="11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Content Placeholder 61">
            <a:extLst>
              <a:ext uri="{FF2B5EF4-FFF2-40B4-BE49-F238E27FC236}">
                <a16:creationId xmlns:a16="http://schemas.microsoft.com/office/drawing/2014/main" id="{2679121F-8BBE-8A4B-B6C7-830C9CBF1D30}"/>
              </a:ext>
            </a:extLst>
          </p:cNvPr>
          <p:cNvSpPr txBox="1">
            <a:spLocks/>
          </p:cNvSpPr>
          <p:nvPr/>
        </p:nvSpPr>
        <p:spPr bwMode="auto">
          <a:xfrm>
            <a:off x="3206035" y="5087447"/>
            <a:ext cx="2251470" cy="117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0"/>
          <a:lstStyle>
            <a:lvl1pPr marL="90488" indent="-904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City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Company Type, company size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Education Level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Last New Job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Experience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Char char="§"/>
            </a:pPr>
            <a:endParaRPr lang="en-US" sz="11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Content Placeholder 61">
            <a:extLst>
              <a:ext uri="{FF2B5EF4-FFF2-40B4-BE49-F238E27FC236}">
                <a16:creationId xmlns:a16="http://schemas.microsoft.com/office/drawing/2014/main" id="{009A26BF-5CA5-8D48-AC38-6ACFBC3EB1E3}"/>
              </a:ext>
            </a:extLst>
          </p:cNvPr>
          <p:cNvSpPr txBox="1">
            <a:spLocks/>
          </p:cNvSpPr>
          <p:nvPr/>
        </p:nvSpPr>
        <p:spPr bwMode="auto">
          <a:xfrm>
            <a:off x="5509579" y="3385156"/>
            <a:ext cx="2251470" cy="117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0" anchor="t"/>
          <a:lstStyle>
            <a:lvl1pPr marL="90488" indent="-904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0170" indent="-90170"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Accuracy : 79.3%, Recall: 57.6%</a:t>
            </a:r>
          </a:p>
          <a:p>
            <a:pPr marL="90170" indent="-90170"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Probability Threshold : 0.45</a:t>
            </a: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 marL="90170" indent="-90170"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Cross Validation was used to test the accuracy (10-fold)</a:t>
            </a:r>
            <a:endParaRPr lang="en-US" sz="110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90170" indent="-90170" eaLnBrk="1" hangingPunct="1">
              <a:buFont typeface="Wingdings" pitchFamily="2" charset="2"/>
              <a:buChar char="§"/>
            </a:pP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33" name="Rectangle 53">
            <a:extLst>
              <a:ext uri="{FF2B5EF4-FFF2-40B4-BE49-F238E27FC236}">
                <a16:creationId xmlns:a16="http://schemas.microsoft.com/office/drawing/2014/main" id="{6EFD863D-3952-1D40-A8C9-0D25A64C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650" y="3026761"/>
            <a:ext cx="2293347" cy="274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45720" bIns="45720" anchor="ctr"/>
          <a:lstStyle/>
          <a:p>
            <a:pPr algn="ctr" eaLnBrk="0" hangingPunct="0"/>
            <a:r>
              <a:rPr lang="en-US" altLang="zh-CN" sz="1200">
                <a:solidFill>
                  <a:schemeClr val="bg1"/>
                </a:solidFill>
                <a:ea typeface="SimSun"/>
                <a:cs typeface="Arial"/>
              </a:rPr>
              <a:t>Key Model Features</a:t>
            </a:r>
            <a:endParaRPr lang="en-US" altLang="zh-CN" sz="1200">
              <a:solidFill>
                <a:schemeClr val="bg1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34" name="Rectangle 53">
            <a:extLst>
              <a:ext uri="{FF2B5EF4-FFF2-40B4-BE49-F238E27FC236}">
                <a16:creationId xmlns:a16="http://schemas.microsoft.com/office/drawing/2014/main" id="{E8147F04-6430-5A46-A820-C19E8BCB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222" y="4737862"/>
            <a:ext cx="2293347" cy="274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45720" bIns="45720" anchor="ctr"/>
          <a:lstStyle/>
          <a:p>
            <a:pPr algn="ctr" eaLnBrk="0" hangingPunct="0"/>
            <a:r>
              <a:rPr lang="en-US" altLang="zh-CN" sz="1200">
                <a:solidFill>
                  <a:schemeClr val="bg1"/>
                </a:solidFill>
                <a:ea typeface="SimSun"/>
                <a:cs typeface="Arial"/>
              </a:rPr>
              <a:t>Key Model Features</a:t>
            </a:r>
            <a:endParaRPr lang="en-US" altLang="zh-CN" sz="1200">
              <a:solidFill>
                <a:schemeClr val="bg1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35" name="Content Placeholder 61">
            <a:extLst>
              <a:ext uri="{FF2B5EF4-FFF2-40B4-BE49-F238E27FC236}">
                <a16:creationId xmlns:a16="http://schemas.microsoft.com/office/drawing/2014/main" id="{8DC2DC8C-77A5-BD40-8932-09C7665BC9C4}"/>
              </a:ext>
            </a:extLst>
          </p:cNvPr>
          <p:cNvSpPr txBox="1">
            <a:spLocks/>
          </p:cNvSpPr>
          <p:nvPr/>
        </p:nvSpPr>
        <p:spPr bwMode="auto">
          <a:xfrm>
            <a:off x="5586161" y="4981282"/>
            <a:ext cx="2336136" cy="153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0" anchor="t"/>
          <a:lstStyle>
            <a:lvl1pPr marL="90488" indent="-90488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0170" indent="-90170"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Accuracy : 80.3%, Recall: 63%</a:t>
            </a:r>
            <a:endParaRPr lang="en-US">
              <a:solidFill>
                <a:schemeClr val="bg2">
                  <a:lumMod val="10000"/>
                </a:schemeClr>
              </a:solidFill>
              <a:latin typeface="Arial"/>
              <a:ea typeface="ＭＳ Ｐゴシック"/>
              <a:cs typeface="Arial"/>
            </a:endParaRPr>
          </a:p>
          <a:p>
            <a:pPr marL="90170" indent="-90170"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</a:rPr>
              <a:t>Probability Threshold : 0.45</a:t>
            </a: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 marL="90170" indent="-90170" eaLnBrk="1" hangingPunct="1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Cross Validation was used to test the accuracy(10-fold)</a:t>
            </a: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 marL="90170" indent="-90170">
              <a:buFont typeface="Wingdings" pitchFamily="2" charset="2"/>
              <a:buChar char="§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Hyperparameter Tuning was performed to get the optimal combination of parameters (n-trees, shrinkage factor, interaction depth)</a:t>
            </a: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 marL="90170" indent="-90170">
              <a:buFont typeface="Wingdings" pitchFamily="2" charset="2"/>
              <a:buChar char="§"/>
            </a:pP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  <a:p>
            <a:pPr marL="90170" indent="-90170" eaLnBrk="1" hangingPunct="1">
              <a:buFont typeface="Wingdings" pitchFamily="2" charset="2"/>
              <a:buChar char="§"/>
            </a:pPr>
            <a:endParaRPr lang="en-US" sz="1100">
              <a:solidFill>
                <a:schemeClr val="bg2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68195359-FEA5-4631-94F3-6B9A5C213279}"/>
              </a:ext>
            </a:extLst>
          </p:cNvPr>
          <p:cNvSpPr/>
          <p:nvPr/>
        </p:nvSpPr>
        <p:spPr>
          <a:xfrm>
            <a:off x="-13717" y="722344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solidFill>
                  <a:schemeClr val="bg2">
                    <a:lumMod val="10000"/>
                  </a:schemeClr>
                </a:solidFill>
                <a:cs typeface="Arial"/>
              </a:rPr>
              <a:t>Parametric and Non-Parametric models were explored</a:t>
            </a:r>
            <a:endParaRPr lang="en-IN" sz="1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2E3DC-7C4C-4E3E-8BFA-209C40E392A9}"/>
              </a:ext>
            </a:extLst>
          </p:cNvPr>
          <p:cNvSpPr txBox="1"/>
          <p:nvPr/>
        </p:nvSpPr>
        <p:spPr>
          <a:xfrm>
            <a:off x="3867151" y="6565901"/>
            <a:ext cx="517736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*Please refer Appendix – Modelling for confusion matrix and variable importance graphs</a:t>
            </a:r>
            <a:endParaRPr lang="en-US" sz="1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96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69BC17-A0D9-7B48-8FA5-0823237A03FD}"/>
              </a:ext>
            </a:extLst>
          </p:cNvPr>
          <p:cNvSpPr/>
          <p:nvPr/>
        </p:nvSpPr>
        <p:spPr>
          <a:xfrm>
            <a:off x="0" y="1593219"/>
            <a:ext cx="9144000" cy="2740172"/>
          </a:xfrm>
          <a:prstGeom prst="rect">
            <a:avLst/>
          </a:prstGeom>
          <a:solidFill>
            <a:schemeClr val="accent1">
              <a:alpha val="20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332000-6EAE-476A-8AB6-EE5E939C9096}"/>
              </a:ext>
            </a:extLst>
          </p:cNvPr>
          <p:cNvSpPr/>
          <p:nvPr/>
        </p:nvSpPr>
        <p:spPr>
          <a:xfrm>
            <a:off x="-2407980" y="1979099"/>
            <a:ext cx="1754504" cy="639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accent6">
                    <a:lumMod val="75000"/>
                  </a:schemeClr>
                </a:solidFill>
              </a:rPr>
              <a:t>Kaushik</a:t>
            </a:r>
          </a:p>
        </p:txBody>
      </p:sp>
      <p:sp>
        <p:nvSpPr>
          <p:cNvPr id="52" name="Rectangle 20">
            <a:extLst>
              <a:ext uri="{FF2B5EF4-FFF2-40B4-BE49-F238E27FC236}">
                <a16:creationId xmlns:a16="http://schemas.microsoft.com/office/drawing/2014/main" id="{63AB5CE9-5B75-574E-8970-B789628D7841}"/>
              </a:ext>
            </a:extLst>
          </p:cNvPr>
          <p:cNvSpPr/>
          <p:nvPr/>
        </p:nvSpPr>
        <p:spPr>
          <a:xfrm>
            <a:off x="-13717" y="722344"/>
            <a:ext cx="9144000" cy="4539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solidFill>
                  <a:schemeClr val="bg2">
                    <a:lumMod val="10000"/>
                  </a:schemeClr>
                </a:solidFill>
                <a:cs typeface="Arial"/>
              </a:rPr>
              <a:t>MODELLING IMPACT</a:t>
            </a:r>
            <a:endParaRPr lang="en-IN" sz="18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DEA49A-9643-4486-8DB0-F52F9FCA9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259132"/>
              </p:ext>
            </p:extLst>
          </p:nvPr>
        </p:nvGraphicFramePr>
        <p:xfrm>
          <a:off x="1651000" y="1683097"/>
          <a:ext cx="5438943" cy="226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347ACA8-7386-4EB9-8EDF-EE2E58F0B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320127"/>
              </p:ext>
            </p:extLst>
          </p:nvPr>
        </p:nvGraphicFramePr>
        <p:xfrm>
          <a:off x="2503150" y="4033486"/>
          <a:ext cx="4803162" cy="2683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28" name="TextBox 927">
            <a:extLst>
              <a:ext uri="{FF2B5EF4-FFF2-40B4-BE49-F238E27FC236}">
                <a16:creationId xmlns:a16="http://schemas.microsoft.com/office/drawing/2014/main" id="{C29AF13A-B6DC-49A6-A847-6277FFAC3A9D}"/>
              </a:ext>
            </a:extLst>
          </p:cNvPr>
          <p:cNvSpPr txBox="1"/>
          <p:nvPr/>
        </p:nvSpPr>
        <p:spPr>
          <a:xfrm>
            <a:off x="5568108" y="6565901"/>
            <a:ext cx="347640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*Please refer Appendix – Impact for detailed calculations</a:t>
            </a:r>
            <a:endParaRPr lang="en-US" sz="1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7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>
        <p:bldAsOne/>
      </p:bldGraphic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2AAD19-6E5C-C146-83BD-ABCC6445A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5C1852-7B9A-774B-B195-3166C3F3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32" y="3182440"/>
            <a:ext cx="7886700" cy="691339"/>
          </a:xfrm>
        </p:spPr>
        <p:txBody>
          <a:bodyPr>
            <a:normAutofit/>
          </a:bodyPr>
          <a:lstStyle/>
          <a:p>
            <a:r>
              <a:rPr lang="en-US" sz="3600" b="1">
                <a:latin typeface="+mj-lt"/>
                <a:ea typeface="Segoe UI Historic"/>
                <a:cs typeface="Segoe UI Historic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46"/>
      </p:ext>
    </p:extLst>
  </p:cSld>
  <p:clrMapOvr>
    <a:masterClrMapping/>
  </p:clrMapOvr>
</p:sld>
</file>

<file path=ppt/theme/theme1.xml><?xml version="1.0" encoding="utf-8"?>
<a:theme xmlns:a="http://schemas.openxmlformats.org/drawingml/2006/main" name="Top Orange Bar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4-3_McCombs_Presentation_Template" id="{58D2291C-A860-454C-B43E-A855D9C8984C}" vid="{22A2A59A-F7EC-334F-B686-67FB4604839D}"/>
    </a:ext>
  </a:extLst>
</a:theme>
</file>

<file path=ppt/theme/theme2.xml><?xml version="1.0" encoding="utf-8"?>
<a:theme xmlns:a="http://schemas.openxmlformats.org/drawingml/2006/main" name="Bottom Color Logo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4-3_McCombs_Presentation_Template" id="{58D2291C-A860-454C-B43E-A855D9C8984C}" vid="{A50339C9-20D8-5D46-9E78-07C3984E62F2}"/>
    </a:ext>
  </a:extLst>
</a:theme>
</file>

<file path=ppt/theme/theme3.xml><?xml version="1.0" encoding="utf-8"?>
<a:theme xmlns:a="http://schemas.openxmlformats.org/drawingml/2006/main" name="Orange Bar / Dark Theme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4-3_McCombs_Presentation_Template" id="{58D2291C-A860-454C-B43E-A855D9C8984C}" vid="{E8E478A1-5AAB-7744-8555-3E233B7195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C3E860DB89C14E8E0CF3D93986F396" ma:contentTypeVersion="2" ma:contentTypeDescription="Create a new document." ma:contentTypeScope="" ma:versionID="838f3e52244b7dc855216ac12160aaa1">
  <xsd:schema xmlns:xsd="http://www.w3.org/2001/XMLSchema" xmlns:xs="http://www.w3.org/2001/XMLSchema" xmlns:p="http://schemas.microsoft.com/office/2006/metadata/properties" xmlns:ns3="c77d4c27-256f-4a19-94c1-01b6285cf702" targetNamespace="http://schemas.microsoft.com/office/2006/metadata/properties" ma:root="true" ma:fieldsID="d3b5c8447347010127352c7b56748879" ns3:_="">
    <xsd:import namespace="c77d4c27-256f-4a19-94c1-01b6285cf7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4c27-256f-4a19-94c1-01b6285cf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567AE0-FA06-49EB-B1A0-A5A66B9E9EC7}">
  <ds:schemaRefs>
    <ds:schemaRef ds:uri="c77d4c27-256f-4a19-94c1-01b6285cf70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38FD5B-061C-461B-A02D-F2BDB0E379AB}">
  <ds:schemaRefs>
    <ds:schemaRef ds:uri="c77d4c27-256f-4a19-94c1-01b6285cf7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8DA0D77-5F32-4EF2-B5A2-A2A941E30C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McCombs template</Template>
  <Application>Microsoft Office PowerPoint</Application>
  <PresentationFormat>On-screen Show (4:3)</PresentationFormat>
  <Slides>15</Slides>
  <Notes>3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Top Orange Bar</vt:lpstr>
      <vt:lpstr>Bottom Color Logo</vt:lpstr>
      <vt:lpstr>Orange Bar / Dark Theme</vt:lpstr>
      <vt:lpstr>HR Analytics  Job change propensity for data scientists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Deshmukh, Rushiil S</dc:creator>
  <cp:revision>149</cp:revision>
  <dcterms:created xsi:type="dcterms:W3CDTF">2021-07-19T14:55:43Z</dcterms:created>
  <dcterms:modified xsi:type="dcterms:W3CDTF">2021-07-26T07:37:16Z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0x010100B7C3E860DB89C14E8E0CF3D93986F396</vt:lpwstr>
  </property>
</Properties>
</file>