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0C9F-C9BC-AC67-AE3E-DAFD5169C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DA01B-5F9C-AC27-6CEB-107674BD0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C4C9B-22C8-E1D6-C2C1-1BAFEC3A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AD98-3799-392C-994A-1FB76E1A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41B7-D0F0-D288-EAFF-E3845F0F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2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9F8-93C5-4B32-E028-96AF2B8D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022B3-CBD4-3372-139D-7CFD7A7B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AD73-62C3-ABDD-0684-65946257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7DFA-3958-8802-05DD-43538CFF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D342-A25B-8BB0-13AF-0D4B8D8B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1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40594-B097-33CC-5816-B3B9196A0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0B099-39A7-30D8-938E-E8490ABA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B44A-7D8E-D3D4-170B-B378123A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D0AF-3120-286D-3462-7CF2F510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BD7E-23C3-F266-156D-3CF5A2AC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6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0E8F-148A-C89A-0D08-8DADC09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E9D5-4D50-96AF-297C-FDB543AA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5F7C-EAD0-12A9-BECD-F41E92EB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0C5A9-3CBF-B7E4-67A0-E2E1DF81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7F39-6919-88C1-6F9D-693C0BAF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2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F29-5EBE-E688-56CD-DE268E29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9372A-E421-DEDC-0EF6-BC2CFCC9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1EE9-B74C-9747-D252-C715545F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59A4-3A3A-5FC1-520C-6691D98C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A0DE-EFC6-5C16-514E-FEBEC4FC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440A-45DC-C349-170D-BA89AAF9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27F6-EF18-2C36-04DD-EC1770BA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1EF48-01D0-B964-1CD3-98D025344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FB5BF-374F-1985-5E81-D448EEA1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9716-4778-594D-068A-01CCA15E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528D7-51FC-F347-5C88-59794796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D210-07D9-D5D5-1B2E-1C92EA8B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881AF-61FA-EEF2-82AD-08325BF7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72309-D83E-7939-C626-3B0C8362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31519-F606-F4EE-91A1-35C62468F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EB543-5AD8-95F8-C33E-6CDABB6F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65464-FC34-4E05-0F3C-3682BBC9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CB098-E776-0058-09F1-397A9F6D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44445-EF9B-AC5B-9946-86B19095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4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AE41-48FC-B620-F3D2-89526878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53F93-1AA9-478B-3407-94FEDE05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5577B-BF28-176F-C86D-6361303D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F60AE-B80C-E391-35EE-53B32D21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46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29F2F-E6C4-0E5D-EC22-A36EB25E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D6F4F-2E5A-ED59-EBB2-4A3252D5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86C12-18AC-527E-A811-C6F85A8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3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C9F0-C8A6-5E1C-117B-747FA44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EA64-A687-A094-C455-F0B33274B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30123-A7CC-A488-F1B2-23A9EA471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AF570-30DA-339A-1537-C93AB8E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9599F-8E7D-0F2F-1550-3A39E95B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9CD1C-502B-56C0-AF32-47C876C0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9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34F5-DE07-D92A-E1E1-6FD717DA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32C5D-2621-3CB0-81C3-34CC962A3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CDE8C-FA05-FFBE-B788-9B4942A4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18668-D58E-E3FE-AACE-4C695D5C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EF46-BA80-A305-0C8B-3158ED68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81895-346C-EAD9-3FF5-34C5FCDD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BD40D-EF13-C6FC-710C-4DDB8CA0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6BF5-92DF-A607-600E-622B48572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4BB6-8DAA-BFFC-3A60-E19F750D3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D523-A6E9-402E-9B7D-08DFAF2937A3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EAB58-D20C-2F97-B17E-6B5CC5A42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0F03B-4CD4-B1A5-3F11-D5D959F9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A312-0DDE-458C-A08E-514A9521F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7704-2732-AE8D-E480-3305F1EF4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Explainability in Medical AI: Chain-of-Thought Reasoning with LLMs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BC6D3-4D26-93D3-7721-2F06DA93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39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High-Risk Project — AI in Healthcare</a:t>
            </a:r>
          </a:p>
          <a:p>
            <a:endParaRPr lang="en-US" dirty="0"/>
          </a:p>
          <a:p>
            <a:r>
              <a:rPr lang="en-US" dirty="0"/>
              <a:t>Kaushik Selvaraju</a:t>
            </a:r>
            <a:br>
              <a:rPr lang="en-US" dirty="0"/>
            </a:br>
            <a:r>
              <a:rPr lang="en-US" dirty="0"/>
              <a:t>University of Texas at Austin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3012-E49A-CA94-10DF-84B8675E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CCF8-59EE-2532-C145-4B97C4DD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Problem: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systems in healthcare often lack transparency.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Black-box outputs limit clinical trust and adoption.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LLMs like GPT-4o answer questions but don't show reasoning.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Objective: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Chain-of-Thought (</a:t>
            </a:r>
            <a:r>
              <a:rPr lang="en-US" b="1" dirty="0" err="1"/>
              <a:t>CoT</a:t>
            </a:r>
            <a:r>
              <a:rPr lang="en-US" b="1" dirty="0"/>
              <a:t>)</a:t>
            </a:r>
            <a:r>
              <a:rPr lang="en-US" dirty="0"/>
              <a:t> prompting to enhance </a:t>
            </a:r>
            <a:r>
              <a:rPr lang="en-US" b="1" dirty="0"/>
              <a:t>reasoning explainability</a:t>
            </a:r>
            <a:r>
              <a:rPr lang="en-US" dirty="0"/>
              <a:t> in medical QA.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14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58DE-F65B-EF5F-0290-F7965021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 &amp; 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99FA-FA9F-77B7-5F95-F9B17A5D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/>
              <a:t>Prior Work: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Explainable AI (XAI) techniques: SHAP, LIME (not directly suitable for LLMs).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Chain-of-Thought prompting (Wei et al., 2022) — improved reasoning in math, logic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MedPaLM</a:t>
            </a:r>
            <a:r>
              <a:rPr lang="en-IN" dirty="0"/>
              <a:t> (Singhal et al., 2023) — healthcare LLM benchmarking with prompt engineering.</a:t>
            </a:r>
          </a:p>
          <a:p>
            <a:pPr>
              <a:buNone/>
            </a:pPr>
            <a:r>
              <a:rPr lang="en-IN" b="1" dirty="0"/>
              <a:t>Gap: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Few studies focus on </a:t>
            </a:r>
            <a:r>
              <a:rPr lang="en-IN" dirty="0" err="1"/>
              <a:t>CoT</a:t>
            </a:r>
            <a:r>
              <a:rPr lang="en-IN" dirty="0"/>
              <a:t> for real medical explainability.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project explores </a:t>
            </a:r>
            <a:r>
              <a:rPr lang="en-IN" dirty="0" err="1"/>
              <a:t>CoT</a:t>
            </a:r>
            <a:r>
              <a:rPr lang="en-IN" dirty="0"/>
              <a:t> in small-scale diagnostic QA.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21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8516-482D-5F25-7008-CF113DDE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9CB6-6205-AC44-2EF7-F0E8FD26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Approach: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 diagnostic medical questions curated.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Asked GPT-4o twice: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Chain-of-Thought Prompt (step-by-step)</a:t>
            </a:r>
          </a:p>
          <a:p>
            <a:pPr>
              <a:buNone/>
            </a:pPr>
            <a:r>
              <a:rPr lang="en-US" b="1" dirty="0"/>
              <a:t>Evaluation Criteria: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Depth of reasoning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Logical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Faithfulness to known medical facts</a:t>
            </a:r>
          </a:p>
          <a:p>
            <a:endParaRPr lang="en-IN" dirty="0"/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FEFB3711-897A-8B62-7B44-7E2EB5A626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81F25-2AB2-7D84-09BC-FA6415CB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43" y="2285999"/>
            <a:ext cx="2140857" cy="32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1E52-4927-CDDF-1A04-EE738EB7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FAD8-60B3-4DAF-1FAF-422B0DD8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Key Findings: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CoT</a:t>
            </a:r>
            <a:r>
              <a:rPr lang="en-US" b="1" dirty="0"/>
              <a:t> prompting improved logical transparency.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reasoning clarity in 90% of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CoT</a:t>
            </a:r>
            <a:r>
              <a:rPr lang="en-US" dirty="0"/>
              <a:t> answers mapped symptom progression, risk factors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minor hallucinations remained.</a:t>
            </a:r>
          </a:p>
          <a:p>
            <a:r>
              <a:rPr lang="en-US" b="1" dirty="0"/>
              <a:t>Table Example: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8D2234-5FC9-6F47-8CDB-3C9E78E98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15528"/>
              </p:ext>
            </p:extLst>
          </p:nvPr>
        </p:nvGraphicFramePr>
        <p:xfrm>
          <a:off x="3864429" y="4533174"/>
          <a:ext cx="5094514" cy="1463040"/>
        </p:xfrm>
        <a:graphic>
          <a:graphicData uri="http://schemas.openxmlformats.org/drawingml/2006/table">
            <a:tbl>
              <a:tblPr/>
              <a:tblGrid>
                <a:gridCol w="2547257">
                  <a:extLst>
                    <a:ext uri="{9D8B030D-6E8A-4147-A177-3AD203B41FA5}">
                      <a16:colId xmlns:a16="http://schemas.microsoft.com/office/drawing/2014/main" val="2951116739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2458895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Reasoning Improvement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724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Diabetes Symptoms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✓ 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6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Chest Pain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✓ 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950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Depression in Teens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✓ Major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78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2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707D-0882-4EB7-204D-C7849385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D1F5-8B7A-2A26-CFF1-C0CDEE3F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Conclusion: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CoT</a:t>
            </a:r>
            <a:r>
              <a:rPr lang="en-IN" dirty="0"/>
              <a:t> enhances interpretability in medical LLM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Makes AI reasoning traceable and more clinically useful.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Future Directions: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Scale up to larger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Combine </a:t>
            </a:r>
            <a:r>
              <a:rPr lang="en-IN" dirty="0" err="1"/>
              <a:t>CoT</a:t>
            </a:r>
            <a:r>
              <a:rPr lang="en-IN" dirty="0"/>
              <a:t> with </a:t>
            </a:r>
            <a:r>
              <a:rPr lang="en-IN" b="1" dirty="0"/>
              <a:t>Retrieval-Augmented Generation (RAG)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Investigate hallucination detection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51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5B98-1399-D29C-A0E9-031E8BFC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912"/>
            <a:ext cx="10515600" cy="1146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7420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Enhancing Explainability in Medical AI: Chain-of-Thought Reasoning with LLMs</vt:lpstr>
      <vt:lpstr>Introduction</vt:lpstr>
      <vt:lpstr>Related Work &amp; Research Gap</vt:lpstr>
      <vt:lpstr>Methodology</vt:lpstr>
      <vt:lpstr>Results</vt:lpstr>
      <vt:lpstr>Conclusion &amp;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Selvaraju</dc:creator>
  <cp:lastModifiedBy>Kaushik Selvaraju</cp:lastModifiedBy>
  <cp:revision>1</cp:revision>
  <dcterms:created xsi:type="dcterms:W3CDTF">2025-04-28T11:26:54Z</dcterms:created>
  <dcterms:modified xsi:type="dcterms:W3CDTF">2025-04-28T11:27:20Z</dcterms:modified>
</cp:coreProperties>
</file>