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02" r:id="rId5"/>
    <p:sldMasterId id="2147483756" r:id="rId6"/>
    <p:sldMasterId id="2147483810" r:id="rId7"/>
  </p:sldMasterIdLst>
  <p:notesMasterIdLst>
    <p:notesMasterId r:id="rId18"/>
  </p:notesMasterIdLst>
  <p:sldIdLst>
    <p:sldId id="502" r:id="rId8"/>
    <p:sldId id="265" r:id="rId9"/>
    <p:sldId id="504" r:id="rId10"/>
    <p:sldId id="505" r:id="rId11"/>
    <p:sldId id="506" r:id="rId12"/>
    <p:sldId id="507" r:id="rId13"/>
    <p:sldId id="508" r:id="rId14"/>
    <p:sldId id="511" r:id="rId15"/>
    <p:sldId id="51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Examples" id="{F3C9FF88-CE67-42A4-ADD1-1C5E7DDC1399}">
          <p14:sldIdLst>
            <p14:sldId id="502"/>
            <p14:sldId id="265"/>
            <p14:sldId id="504"/>
            <p14:sldId id="505"/>
            <p14:sldId id="506"/>
            <p14:sldId id="507"/>
            <p14:sldId id="508"/>
            <p14:sldId id="511"/>
            <p14:sldId id="510"/>
            <p14:sldId id="281"/>
          </p14:sldIdLst>
        </p14:section>
        <p14:section name="Sky 80 Palette" id="{0ADAD1AC-2132-4DC4-A7BB-77F390EEB703}">
          <p14:sldIdLst/>
        </p14:section>
        <p14:section name="Sky 60 Palette" id="{97C21F9F-A3CB-4C44-8FF2-9C456ADD4AFE}">
          <p14:sldIdLst/>
        </p14:section>
        <p14:section name="Earth 60 Palette" id="{5A5428AD-708C-4BCC-9D66-E947859E3ACB}">
          <p14:sldIdLst/>
        </p14:section>
        <p14:section name="Sand 40 Palette" id="{5B27B02E-A082-40D8-A549-1155F86A32EA}">
          <p14:sldIdLst/>
        </p14:section>
        <p14:section name="Icons and Pictograms" id="{0476F782-8B26-4EC3-BAAC-68329C55B3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EFF"/>
    <a:srgbClr val="FEEFED"/>
    <a:srgbClr val="E7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5FA9646-C772-4898-8722-9C7C3AA66207}">
  <a:tblStyle styleId="{95FA9646-C772-4898-8722-9C7C3AA66207}" styleName="Telstra Corporate">
    <a:wholeTbl>
      <a:tcTxStyle>
        <a:fontRef idx="minor"/>
        <a:srgbClr val="131A35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  <a:insideH>
            <a:ln w="3175" cmpd="sng">
              <a:solidFill>
                <a:srgbClr val="D4CDC3"/>
              </a:solidFill>
            </a:ln>
          </a:insideH>
          <a:insideV>
            <a:lnRef idx="0">
              <a:scrgbClr r="0" g="0" b="0"/>
            </a:lnRef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lastCol>
    <a:firstCol>
      <a:tcTxStyle b="on"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firstCol>
    <a:lastRow>
      <a:tcTxStyle>
        <a:fontRef idx="minor"/>
        <a:srgbClr val="131A35"/>
      </a:tcTxStyle>
      <a:tcStyle>
        <a:tcBdr>
          <a:top>
            <a:ln w="6350" cmpd="sng">
              <a:solidFill>
                <a:srgbClr val="131A35"/>
              </a:solidFill>
            </a:ln>
          </a:top>
          <a:bottom>
            <a:ln w="6350" cmpd="sng">
              <a:solidFill>
                <a:srgbClr val="131A35"/>
              </a:solidFill>
            </a:ln>
          </a:bottom>
        </a:tcBdr>
      </a:tcStyle>
    </a:lastRow>
    <a:firstRow>
      <a:tcTxStyle b="on">
        <a:fontRef idx="min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0D54FF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0F6D-BB40-44F0-BB08-8CFA3912DBDD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065F-699C-4B04-93B8-E5ADEEF4C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4A88B0B-9529-EDB9-0228-8641B29F47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9C41F89-C69C-1A97-3C92-CA435A10A0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84FC46-5187-CF27-B23E-5FA6CDDB4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 C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rgbClr val="6CC8FE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chemeClr val="tx1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</p:spTree>
    <p:extLst>
      <p:ext uri="{BB962C8B-B14F-4D97-AF65-F5344CB8AC3E}">
        <p14:creationId xmlns:p14="http://schemas.microsoft.com/office/powerpoint/2010/main" val="27851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43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3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5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2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9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3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2BEFCE-660C-9FAC-8281-A9B4280F89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8B1962-06E1-ABBB-847B-37F63EC905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8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44F5EC-AB08-1873-9F90-0B3D0B091A1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310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164B2C-06E3-E8A0-0001-7910E573DD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6979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7B9F77-4CD9-CA55-49DC-D40A2AB312AB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82507CFC-ED11-892A-A048-F0A9F0182D6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0A3B16E2-2C81-796B-3ADD-4FBE9A0E11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693B1104-6D09-CD36-CCCA-391104CE39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92D35063-2B6C-2CF8-AD31-B89B1E1CA9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DEA6639C-D41A-EA68-07C6-46A2FC0838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F0A980B6-D749-56E4-FB23-CF546036326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36A829-99F5-045E-960A-0B654B5A9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2593DE2-550E-F245-0F33-F4ABD463A9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E491914-9447-44CA-E26B-51915B8AA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3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E10C10-E739-80C8-4228-A75E124B69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CTA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DB15501-56D1-9EC4-FE70-516BCA4AF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rgbClr val="6CC8FE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7747ED-4AF7-6B17-AB4F-883BCAF23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16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8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10D7D-2E5F-E76F-F3F7-84FAF60ED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5482A-B541-C6B1-C9AB-32D4DC9C4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5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BDDD-0B06-CC36-995C-10851A7855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AF3B08-5549-40ED-FEE9-D450F096A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EF17C74-650C-0BF2-1525-618BFAD73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AE4ADFBF-D9A7-082D-4CB8-6C01B5850F0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4A82E-583B-70A6-D352-A05CD11B9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4EB39C-1324-193B-D2E4-AA855B809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D8F0FE">
                  <a:alpha val="0"/>
                </a:srgbClr>
              </a:gs>
              <a:gs pos="100000">
                <a:srgbClr val="D8F0FE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045DF4-12DC-1B34-1974-518809092F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A03972-1C21-0124-E6F6-2CDA153DC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131074B-BBCF-8837-2125-A87320C50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34314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8B2B28-4A6C-624F-6E03-B478F6C15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4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6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ABA06F-2422-B943-9F15-892653BB2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740A9E-38E4-C80F-9960-40AFB1493C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06C6F-72F2-2FE7-7FF2-E20B52C2D7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8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D69453-2BA0-6617-CFDC-853BCA4F10E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731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B19B6E-709C-AF60-B0C3-1F156260ECA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3537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E09AD0-B871-5325-3A71-3C78B9241338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D5287-03FB-3B5D-094C-DE9E7BC25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2911134E-04C0-6C96-6A9A-6D53561EED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5D6FEFA7-6330-DB80-11AC-4E641FB8F23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AA5EBA2-4128-AAE4-0E77-D9256D7C94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42753F66-04AD-8828-8D4E-5AB4E034FE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C77FF08-5BFF-5D92-06B0-65479152C4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9777BA47-D94B-B431-F0CC-F5D22AA97E5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4578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6CC8FE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67C919-56A6-E657-77BD-A5C1E0FEA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9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ECE49172-2505-2600-E0D6-69128942B2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1"/>
          </a:solidFill>
          <a:effectLst>
            <a:outerShdw dist="12700" dir="5400000" algn="t" rotWithShape="0">
              <a:schemeClr val="accent2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6AD037-1DA8-C969-8084-9063401160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28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4EEBC3-F562-1F7E-1DA4-C20C211EE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0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5DC31-DA30-0A0B-D08E-812A49F040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85AC-9C34-C5C7-BA2C-EA3E16132C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A83FB4-72D4-218A-1F7B-000D6493AB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BBE3F-7551-9C97-6189-A2D5C9592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line Image Placeholder 4">
            <a:extLst>
              <a:ext uri="{FF2B5EF4-FFF2-40B4-BE49-F238E27FC236}">
                <a16:creationId xmlns:a16="http://schemas.microsoft.com/office/drawing/2014/main" id="{4B9E456F-00D0-9A12-1D95-6052E6367C4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07856D-C29D-7497-71BA-A5BA660E8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562A67-C53D-8DDB-DD98-E9FDEEF46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D2C98F-91D9-335C-C37F-2F7F2978D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FFDDD1">
                  <a:alpha val="0"/>
                </a:srgbClr>
              </a:gs>
              <a:gs pos="100000">
                <a:srgbClr val="FFDDD1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CDF127-725E-DA12-BA42-1CF34D8CD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rgbClr val="FF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90562A-864E-CBF6-4252-1B70D42292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6B2A1A-8002-35D0-47DE-83D30D23A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F448C1-FBA5-5582-DAEA-49A953633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11142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8200D9-79E4-DF4B-D89F-FB59D7520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0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8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D2E5E-591A-759F-E5C1-0BF0A9C24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B4BC8E-F0E7-535A-551D-825A717CD9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DA84A30-C85C-1923-5D14-36B2752379CA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3593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42A871-6C22-6FA9-F21E-3A7FB60A581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4461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71A62A4-8AA5-E7F0-41C8-964038B1E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01EDF1-9CF7-9325-67D2-FDB4828F84DC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129EE42A-7B78-634E-6497-CF922AF07E0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4B261CED-9A04-D4D1-50B4-A4579290051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EF65A693-F34C-9A8D-DE44-85C4120167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0E264DB1-6D86-4717-F500-2A945A1E04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8BF1063-68D2-E6DC-ABD3-693199D6F2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419289DA-0BF7-55AF-D3EC-5EE5D3307A6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2960A9F-2F5E-A7F1-5D52-7CBE38017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88A4DA-AE4B-B0E0-BB46-E95DEDD88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3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tx2"/>
          </a:solidFill>
          <a:effectLst>
            <a:outerShdw dist="12700" dir="5400000" algn="t" rotWithShape="0">
              <a:schemeClr val="accent3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9757F1-816F-9229-A821-B7FB98BAC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1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4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1ED5F-6AF0-512E-5CB5-9AD1938347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4C11-B55A-4D35-657E-DDC0B911F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0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B0833-417B-50EA-F27F-2A591A2A90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</p:spTree>
    <p:extLst>
      <p:ext uri="{BB962C8B-B14F-4D97-AF65-F5344CB8AC3E}">
        <p14:creationId xmlns:p14="http://schemas.microsoft.com/office/powerpoint/2010/main" val="25540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54A761D-73EE-29CD-9BC2-9BB87E7481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line Image Placeholder 4">
            <a:extLst>
              <a:ext uri="{FF2B5EF4-FFF2-40B4-BE49-F238E27FC236}">
                <a16:creationId xmlns:a16="http://schemas.microsoft.com/office/drawing/2014/main" id="{45C6DD7D-BBD3-CF10-AB03-8B0DA70E64CA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accent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6346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34037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7292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9DB80C-2409-B3D1-5C56-383009350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04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507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AA2365-8231-7696-96EB-01A222687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8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1792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1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2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D402B-6A74-67E1-C110-859BFF26D9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63D2BE-F137-9E99-F6C9-77354060A3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0F1ADB-5F0F-ACAF-228D-C2196657571C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4243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DCEE836-B6F0-EAA8-B50F-8CABD071E7E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8302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FCEC46-44E2-F73B-E863-432F8F94619E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C63518-101E-90DB-B2FD-F68045290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407C90DF-7CB4-3A53-272F-BB1150402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DE125327-E5D7-B38A-A255-42DDBB89866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1FE543-1BC0-6DE9-1A13-38EA3A35A1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357EF1D-3D56-072E-2ECD-D32180A00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DD1515-DDC9-C8DA-2613-68F207D1D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BED244B6-FB49-5488-BCD7-19E9BAC4A6B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753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/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2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2BE92E-D182-CA6C-B1CE-EE6FD197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711180"/>
            <a:ext cx="8553600" cy="3002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Big statement slide/ quote. Text highlight is applied manually. Delete quotation marks if statement slide.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9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FBC03C-8295-2968-9BA9-FDFDB9464A6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24E47-B395-468F-F4BC-F3BD3C81B3D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7975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61" r:id="rId4"/>
    <p:sldLayoutId id="2147483665" r:id="rId5"/>
    <p:sldLayoutId id="2147483669" r:id="rId6"/>
    <p:sldLayoutId id="2147483673" r:id="rId7"/>
    <p:sldLayoutId id="2147483677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865" r:id="rId22"/>
    <p:sldLayoutId id="2147483698" r:id="rId23"/>
    <p:sldLayoutId id="2147483648" r:id="rId24"/>
    <p:sldLayoutId id="2147483650" r:id="rId25"/>
    <p:sldLayoutId id="214748365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0850D9-51CE-8D4A-8D52-152DFE8D2189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D951F-2650-CE71-B5A1-37A93753996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77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3" r:id="rId3"/>
    <p:sldLayoutId id="2147483717" r:id="rId4"/>
    <p:sldLayoutId id="2147483721" r:id="rId5"/>
    <p:sldLayoutId id="2147483725" r:id="rId6"/>
    <p:sldLayoutId id="2147483729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4" r:id="rId19"/>
    <p:sldLayoutId id="2147483747" r:id="rId20"/>
    <p:sldLayoutId id="2147483864" r:id="rId21"/>
    <p:sldLayoutId id="2147483750" r:id="rId22"/>
    <p:sldLayoutId id="2147483753" r:id="rId23"/>
    <p:sldLayoutId id="2147483754" r:id="rId24"/>
    <p:sldLayoutId id="2147483755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9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0F762E-58C9-1EA5-CCF7-956BC371DF5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81546-50BA-2423-89C2-C5F818DF265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02552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64" r:id="rId3"/>
    <p:sldLayoutId id="2147483768" r:id="rId4"/>
    <p:sldLayoutId id="2147483772" r:id="rId5"/>
    <p:sldLayoutId id="2147483776" r:id="rId6"/>
    <p:sldLayoutId id="2147483780" r:id="rId7"/>
    <p:sldLayoutId id="2147483784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9" r:id="rId20"/>
    <p:sldLayoutId id="2147483801" r:id="rId21"/>
    <p:sldLayoutId id="2147483802" r:id="rId22"/>
    <p:sldLayoutId id="2147483805" r:id="rId23"/>
    <p:sldLayoutId id="2147483807" r:id="rId24"/>
    <p:sldLayoutId id="2147483808" r:id="rId25"/>
    <p:sldLayoutId id="2147483809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5335E9-9434-64DE-815C-6082F6611FC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7E9F3-C9E7-D500-B9F7-6FDB45FACB1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899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5" r:id="rId2"/>
    <p:sldLayoutId id="2147483819" r:id="rId3"/>
    <p:sldLayoutId id="2147483823" r:id="rId4"/>
    <p:sldLayoutId id="2147483827" r:id="rId5"/>
    <p:sldLayoutId id="2147483831" r:id="rId6"/>
    <p:sldLayoutId id="2147483835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4" r:id="rId20"/>
    <p:sldLayoutId id="2147483855" r:id="rId21"/>
    <p:sldLayoutId id="2147483856" r:id="rId22"/>
    <p:sldLayoutId id="2147483860" r:id="rId23"/>
    <p:sldLayoutId id="2147483861" r:id="rId24"/>
    <p:sldLayoutId id="2147483862" r:id="rId25"/>
    <p:sldLayoutId id="214748386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325F55-93A2-E567-B911-B2DA7930E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839" y="2645371"/>
            <a:ext cx="4625974" cy="1323439"/>
          </a:xfrm>
        </p:spPr>
        <p:txBody>
          <a:bodyPr/>
          <a:lstStyle/>
          <a:p>
            <a:r>
              <a:rPr lang="en-GB" dirty="0"/>
              <a:t>Bootcamp Journey </a:t>
            </a:r>
          </a:p>
          <a:p>
            <a:pPr lvl="1"/>
            <a:r>
              <a:rPr lang="en-GB" dirty="0"/>
              <a:t>Week-1 (day 1-5)</a:t>
            </a:r>
          </a:p>
          <a:p>
            <a:pPr lvl="2"/>
            <a:r>
              <a:rPr lang="en-US" dirty="0"/>
              <a:t>M Kaushik, 29</a:t>
            </a:r>
            <a:r>
              <a:rPr lang="en-US" baseline="30000" dirty="0"/>
              <a:t>th</a:t>
            </a:r>
            <a:r>
              <a:rPr lang="en-US" dirty="0"/>
              <a:t> July to 2</a:t>
            </a:r>
            <a:r>
              <a:rPr lang="en-US" baseline="30000" dirty="0"/>
              <a:t>nd</a:t>
            </a:r>
            <a:r>
              <a:rPr lang="en-US" dirty="0"/>
              <a:t> August </a:t>
            </a:r>
          </a:p>
        </p:txBody>
      </p:sp>
    </p:spTree>
    <p:extLst>
      <p:ext uri="{BB962C8B-B14F-4D97-AF65-F5344CB8AC3E}">
        <p14:creationId xmlns:p14="http://schemas.microsoft.com/office/powerpoint/2010/main" val="711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FC82-DE20-DEE1-DD7A-7FD0DCB1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809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98B7-945A-F081-90DA-E6CD39D0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2611120"/>
            <a:ext cx="1982787" cy="1116268"/>
          </a:xfrm>
        </p:spPr>
        <p:txBody>
          <a:bodyPr/>
          <a:lstStyle/>
          <a:p>
            <a:r>
              <a:rPr lang="en-GB" dirty="0"/>
              <a:t>Topics covered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1FF7-B6F0-D4F3-FD38-79399269B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B691-C179-936A-B78B-BDB08515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EE03-83FE-EA1E-0141-BA9FF5D989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DC9BC-E74F-2A04-66E0-54A6881B13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2305" y="1227653"/>
            <a:ext cx="309380" cy="615553"/>
          </a:xfrm>
        </p:spPr>
        <p:txBody>
          <a:bodyPr/>
          <a:lstStyle/>
          <a:p>
            <a:r>
              <a:rPr lang="en-GB" dirty="0"/>
              <a:t>1.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7E9B65-8088-6EC1-140D-3AA835DDE4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74115" y="1370138"/>
            <a:ext cx="4536000" cy="315343"/>
          </a:xfrm>
        </p:spPr>
        <p:txBody>
          <a:bodyPr/>
          <a:lstStyle/>
          <a:p>
            <a:r>
              <a:rPr lang="en-GB" dirty="0"/>
              <a:t>SDLC and Agile Methodologies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A1EE93-2DA1-6173-A1A0-35254934D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2305" y="2068890"/>
            <a:ext cx="371897" cy="615553"/>
          </a:xfrm>
        </p:spPr>
        <p:txBody>
          <a:bodyPr/>
          <a:lstStyle/>
          <a:p>
            <a:r>
              <a:rPr lang="en-GB" dirty="0"/>
              <a:t>2.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5E9F19-BEED-C868-FA4E-C76B5D820B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74115" y="2218995"/>
            <a:ext cx="4536000" cy="315343"/>
          </a:xfrm>
        </p:spPr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F0CBA8-B48D-0E58-273B-7878CF6F6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2305" y="2910127"/>
            <a:ext cx="381515" cy="615553"/>
          </a:xfrm>
        </p:spPr>
        <p:txBody>
          <a:bodyPr/>
          <a:lstStyle/>
          <a:p>
            <a:r>
              <a:rPr lang="en-GB" dirty="0"/>
              <a:t>3.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9F7A87-B68F-36A4-C5C1-ADCB1EDC9F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74115" y="3060232"/>
            <a:ext cx="4536000" cy="315343"/>
          </a:xfrm>
        </p:spPr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FF9006-2428-5B43-C948-97486B6C0E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2305" y="3751364"/>
            <a:ext cx="413575" cy="615553"/>
          </a:xfrm>
        </p:spPr>
        <p:txBody>
          <a:bodyPr/>
          <a:lstStyle/>
          <a:p>
            <a:r>
              <a:rPr lang="en-GB" dirty="0"/>
              <a:t>4.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98B8E8-4B30-D9CA-F160-0C571AD4ED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74115" y="3901469"/>
            <a:ext cx="4536000" cy="315343"/>
          </a:xfrm>
        </p:spPr>
        <p:txBody>
          <a:bodyPr/>
          <a:lstStyle/>
          <a:p>
            <a:r>
              <a:rPr lang="en-GB" dirty="0"/>
              <a:t>NoSQL- MongoDB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880E737-CAC1-9E4D-9D12-F09835B377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39365" y="4592601"/>
            <a:ext cx="715260" cy="615553"/>
          </a:xfrm>
        </p:spPr>
        <p:txBody>
          <a:bodyPr/>
          <a:lstStyle/>
          <a:p>
            <a:r>
              <a:rPr lang="en-GB" dirty="0"/>
              <a:t>  5. 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A71316F-6D01-FBED-949E-B4632B6A5167}"/>
              </a:ext>
            </a:extLst>
          </p:cNvPr>
          <p:cNvSpPr txBox="1">
            <a:spLocks/>
          </p:cNvSpPr>
          <p:nvPr/>
        </p:nvSpPr>
        <p:spPr>
          <a:xfrm>
            <a:off x="5154625" y="4768795"/>
            <a:ext cx="4536000" cy="31534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accent2"/>
                </a:solidFill>
                <a:latin typeface="Telstra Text Medium" panose="020B0604040000000004" pitchFamily="34" charset="0"/>
                <a:ea typeface="Telstra Text Medium" panose="020B0604040000000004" pitchFamily="34" charset="0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7404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Software Engineering - AGILE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480007" y="1696824"/>
            <a:ext cx="10162095" cy="5000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Software development life cycle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Software development phases and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Agile is a project management and software development methodology that emphasizes iterative progress, enabling teams to deliver value more quickly and with less hassle.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bg1"/>
                </a:solidFill>
              </a:rPr>
              <a:t>Key Principles of Agile:</a:t>
            </a:r>
            <a:endParaRPr lang="en-AU" sz="2400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</a:rPr>
              <a:t>Iterative Progress:</a:t>
            </a:r>
            <a:r>
              <a:rPr lang="en-AU" sz="2400" dirty="0">
                <a:solidFill>
                  <a:schemeClr val="bg1"/>
                </a:solidFill>
              </a:rPr>
              <a:t> Continuous improvement through repeated cycles.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</a:rPr>
              <a:t>Collaboration:</a:t>
            </a:r>
            <a:r>
              <a:rPr lang="en-AU" sz="2400" dirty="0">
                <a:solidFill>
                  <a:schemeClr val="bg1"/>
                </a:solidFill>
              </a:rPr>
              <a:t> Strong focus on teamwork and stakeholder engagement.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AU" sz="2400" b="1" dirty="0">
                <a:solidFill>
                  <a:schemeClr val="bg1"/>
                </a:solidFill>
              </a:rPr>
              <a:t>Flexibility to Change:</a:t>
            </a:r>
            <a:r>
              <a:rPr lang="en-AU" sz="2400" dirty="0">
                <a:solidFill>
                  <a:schemeClr val="bg1"/>
                </a:solidFill>
              </a:rPr>
              <a:t> Ability to adapt to new information and changing requirements.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6790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GIT and </a:t>
            </a:r>
            <a:r>
              <a:rPr lang="en-AU" dirty="0" err="1"/>
              <a:t>Github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781666" y="2064470"/>
            <a:ext cx="8078771" cy="30796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Git is a open source version control system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Repositories in GIT contain a collection of files of various different versions of a Project. 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These files are imported from the repository into the local server of the user for further </a:t>
            </a:r>
            <a:r>
              <a:rPr lang="en-AU" sz="2400" dirty="0" err="1">
                <a:solidFill>
                  <a:schemeClr val="bg1"/>
                </a:solidFill>
              </a:rPr>
              <a:t>updations</a:t>
            </a:r>
            <a:r>
              <a:rPr lang="en-AU" sz="2400" dirty="0">
                <a:solidFill>
                  <a:schemeClr val="bg1"/>
                </a:solidFill>
              </a:rPr>
              <a:t> and modifications in the content of the file.</a:t>
            </a:r>
          </a:p>
          <a:p>
            <a:pPr algn="just">
              <a:lnSpc>
                <a:spcPct val="120000"/>
              </a:lnSpc>
            </a:pP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GIT and </a:t>
            </a:r>
            <a:r>
              <a:rPr lang="en-AU" dirty="0" err="1"/>
              <a:t>Github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781666" y="1426295"/>
            <a:ext cx="8078771" cy="54997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2300" dirty="0">
                <a:solidFill>
                  <a:schemeClr val="bg1"/>
                </a:solidFill>
              </a:rPr>
              <a:t>Git commands: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For cloning a remote repo: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Git clone &lt;</a:t>
            </a:r>
            <a:r>
              <a:rPr lang="en-AU" sz="2300" dirty="0" err="1">
                <a:solidFill>
                  <a:schemeClr val="bg1"/>
                </a:solidFill>
              </a:rPr>
              <a:t>url</a:t>
            </a:r>
            <a:r>
              <a:rPr lang="en-AU" sz="2300" dirty="0">
                <a:solidFill>
                  <a:schemeClr val="bg1"/>
                </a:solidFill>
              </a:rPr>
              <a:t>&gt;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Initialising a local: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Git </a:t>
            </a:r>
            <a:r>
              <a:rPr lang="en-AU" sz="2300" dirty="0" err="1">
                <a:solidFill>
                  <a:schemeClr val="bg1"/>
                </a:solidFill>
              </a:rPr>
              <a:t>init</a:t>
            </a:r>
            <a:r>
              <a:rPr lang="en-AU" sz="2300" dirty="0">
                <a:solidFill>
                  <a:schemeClr val="bg1"/>
                </a:solidFill>
              </a:rPr>
              <a:t>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To add changes to the directory: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Git add 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To check the status of the files: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Git status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Commit the changes to the repo: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Git commit –m “commit message”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300" dirty="0">
                <a:solidFill>
                  <a:schemeClr val="bg1"/>
                </a:solidFill>
              </a:rPr>
              <a:t>Git branch and checkout are used to branch from the main directory.</a:t>
            </a:r>
          </a:p>
        </p:txBody>
      </p:sp>
    </p:spTree>
    <p:extLst>
      <p:ext uri="{BB962C8B-B14F-4D97-AF65-F5344CB8AC3E}">
        <p14:creationId xmlns:p14="http://schemas.microsoft.com/office/powerpoint/2010/main" val="34983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GIT and </a:t>
            </a:r>
            <a:r>
              <a:rPr lang="en-AU" dirty="0" err="1"/>
              <a:t>Github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781666" y="1750145"/>
            <a:ext cx="8078771" cy="4852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Git commands: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To push the files in local repo to remote repo: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Git push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git merge is a command used to combine the changes from one or more branches into the current branch.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The Git Fetch command is used to fetch all changes from the remote repository to the local repository.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Git Pull command is used to fetch and merge all changes from the remote repository to the current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25802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781666" y="1750145"/>
            <a:ext cx="8078771" cy="4790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MySQL is an open-source relational database management system that organizes data into tables, using rows and columns. Each table has a unique primary key to identify each record.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Basic Commands: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elstra Text" panose="020B0504040000000004" pitchFamily="34" charset="0"/>
              <a:ea typeface="Telstra Text" panose="020B05040400000000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CREATE DATABASE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dbname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; - Create a new database.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dbname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; - Select a database to use.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CREATE TABLE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tablename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 (columns); - Create a new table.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INSERT INTO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tablename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 (columns) VALUES (values); - Insert data into a table.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SELECT *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tablename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elstra Text" panose="020B0504040000000004" pitchFamily="34" charset="0"/>
                <a:ea typeface="Telstra Text" panose="020B0504040000000004" pitchFamily="34" charset="0"/>
              </a:rPr>
              <a:t>; - Query data from a table.</a:t>
            </a:r>
          </a:p>
          <a:p>
            <a:pPr marL="12573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Aggregate functions: sum, count, avg, min, max</a:t>
            </a:r>
          </a:p>
        </p:txBody>
      </p:sp>
    </p:spTree>
    <p:extLst>
      <p:ext uri="{BB962C8B-B14F-4D97-AF65-F5344CB8AC3E}">
        <p14:creationId xmlns:p14="http://schemas.microsoft.com/office/powerpoint/2010/main" val="30782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MongoDB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076816" y="1793366"/>
            <a:ext cx="10172209" cy="4852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MongoDB is a NoSQL, document-oriented database that stores data in flexible, JSON-like documents. This allows for a dynamic, schema-less structure, easily accommodating varying data formats.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Basic Commands: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Use </a:t>
            </a:r>
            <a:r>
              <a:rPr lang="en-AU" sz="2400" dirty="0" err="1">
                <a:solidFill>
                  <a:schemeClr val="bg1"/>
                </a:solidFill>
              </a:rPr>
              <a:t>dbname</a:t>
            </a:r>
            <a:r>
              <a:rPr lang="en-AU" sz="2400" dirty="0">
                <a:solidFill>
                  <a:schemeClr val="bg1"/>
                </a:solidFill>
              </a:rPr>
              <a:t>- Switch to a specific database.  </a:t>
            </a:r>
            <a:r>
              <a:rPr lang="en-AU" sz="2400" dirty="0" err="1">
                <a:solidFill>
                  <a:schemeClr val="bg1"/>
                </a:solidFill>
              </a:rPr>
              <a:t>database.db.createCollection</a:t>
            </a:r>
            <a:r>
              <a:rPr lang="en-AU" sz="2400" dirty="0">
                <a:solidFill>
                  <a:schemeClr val="bg1"/>
                </a:solidFill>
              </a:rPr>
              <a:t>("name") - Create a new collection.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db.collection.insertOne</a:t>
            </a:r>
            <a:r>
              <a:rPr lang="en-AU" sz="2400" dirty="0">
                <a:solidFill>
                  <a:schemeClr val="bg1"/>
                </a:solidFill>
              </a:rPr>
              <a:t>({document}) - Insert a document into a collection.  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db.collection.find</a:t>
            </a:r>
            <a:r>
              <a:rPr lang="en-AU" sz="2400" dirty="0">
                <a:solidFill>
                  <a:schemeClr val="bg1"/>
                </a:solidFill>
              </a:rPr>
              <a:t>() - Query all documents in a collection.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 err="1">
                <a:solidFill>
                  <a:schemeClr val="bg1"/>
                </a:solidFill>
              </a:rPr>
              <a:t>db.collection.updateOne</a:t>
            </a:r>
            <a:r>
              <a:rPr lang="en-AU" sz="2400" dirty="0">
                <a:solidFill>
                  <a:schemeClr val="bg1"/>
                </a:solidFill>
              </a:rPr>
              <a:t>({filter}, {$set: {update}}) - Update a document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27587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324466" y="1759670"/>
            <a:ext cx="10334134" cy="4852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An algorithm is a step-by-step procedure for solving a problem or performing a task.</a:t>
            </a:r>
          </a:p>
          <a:p>
            <a:pPr algn="just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Steps Involved: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1"/>
                </a:solidFill>
              </a:rPr>
              <a:t>Define the Problem: Clearly understand and specify the problem to be solved.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1"/>
                </a:solidFill>
              </a:rPr>
              <a:t>Plan the Algorithm: Outline the steps needed to solve the problem.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1"/>
                </a:solidFill>
              </a:rPr>
              <a:t>Write the Algorithm: Detail the steps in a precise and logical order.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1"/>
                </a:solidFill>
              </a:rPr>
              <a:t>Implement the Algorithm: Convert the steps into a program or process.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1"/>
                </a:solidFill>
              </a:rPr>
              <a:t>Test and Debug: Verify the algorithm works correctly and fix any errors.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2400" dirty="0" err="1">
                <a:solidFill>
                  <a:schemeClr val="bg1"/>
                </a:solidFill>
              </a:rPr>
              <a:t>Analyze</a:t>
            </a:r>
            <a:r>
              <a:rPr lang="en-AU" sz="2400" dirty="0">
                <a:solidFill>
                  <a:schemeClr val="bg1"/>
                </a:solidFill>
              </a:rPr>
              <a:t> and Optimize: Evaluate performance and make improvements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8882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lstra International 2023 Sky 8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2.xml><?xml version="1.0" encoding="utf-8"?>
<a:theme xmlns:a="http://schemas.openxmlformats.org/drawingml/2006/main" name="Telstra International 2023 Sky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3.xml><?xml version="1.0" encoding="utf-8"?>
<a:theme xmlns:a="http://schemas.openxmlformats.org/drawingml/2006/main" name="Telstra International 2023 Earth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4.xml><?xml version="1.0" encoding="utf-8"?>
<a:theme xmlns:a="http://schemas.openxmlformats.org/drawingml/2006/main" name="Telstra International 2023 Sand 4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b3aaa-7626-402c-91e6-59ebdf981b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184DCE9A30A4FB70881B1DBCC72EE" ma:contentTypeVersion="6" ma:contentTypeDescription="Create a new document." ma:contentTypeScope="" ma:versionID="cd7bbcb6d00a35cbe5e1c2561f50075b">
  <xsd:schema xmlns:xsd="http://www.w3.org/2001/XMLSchema" xmlns:xs="http://www.w3.org/2001/XMLSchema" xmlns:p="http://schemas.microsoft.com/office/2006/metadata/properties" xmlns:ns3="9fdb3aaa-7626-402c-91e6-59ebdf981be3" targetNamespace="http://schemas.microsoft.com/office/2006/metadata/properties" ma:root="true" ma:fieldsID="e0e9eedecef216c18d436548fe247b22" ns3:_="">
    <xsd:import namespace="9fdb3aaa-7626-402c-91e6-59ebdf981be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b3aaa-7626-402c-91e6-59ebdf981be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C6CE41-FDFB-4720-8ED7-BDA6159FD1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D6B619-1D33-4F48-8C0F-532B7CDA34A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9fdb3aaa-7626-402c-91e6-59ebdf981be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7DF479-3964-4C8B-8D8D-46A0DA56C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b3aaa-7626-402c-91e6-59ebdf981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2884</TotalTime>
  <Words>644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Telstra Display</vt:lpstr>
      <vt:lpstr>Telstra Display Medium</vt:lpstr>
      <vt:lpstr>Telstra Text</vt:lpstr>
      <vt:lpstr>Telstra Text Medium</vt:lpstr>
      <vt:lpstr>Wingdings</vt:lpstr>
      <vt:lpstr>Telstra International 2023 Sky 80</vt:lpstr>
      <vt:lpstr>Telstra International 2023 Sky 60</vt:lpstr>
      <vt:lpstr>Telstra International 2023 Earth 60</vt:lpstr>
      <vt:lpstr>Telstra International 2023 Sand 40</vt:lpstr>
      <vt:lpstr>PowerPoint Presentation</vt:lpstr>
      <vt:lpstr>Topics covered</vt:lpstr>
      <vt:lpstr>Software Engineering - AGILE</vt:lpstr>
      <vt:lpstr>GIT and Github</vt:lpstr>
      <vt:lpstr>GIT and Github</vt:lpstr>
      <vt:lpstr>GIT and Github</vt:lpstr>
      <vt:lpstr>SQL</vt:lpstr>
      <vt:lpstr>MongoDB</vt:lpstr>
      <vt:lpstr>Algorithms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Sharyl Soh</dc:creator>
  <cp:lastModifiedBy>Kaushik, M Kaushik</cp:lastModifiedBy>
  <cp:revision>79</cp:revision>
  <dcterms:created xsi:type="dcterms:W3CDTF">2023-01-16T01:41:14Z</dcterms:created>
  <dcterms:modified xsi:type="dcterms:W3CDTF">2024-08-18T15:58:08Z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0x010100728184DCE9A30A4FB70881B1DBCC72EE</vt:lpwstr>
  </property>
  <property fmtid="{D5CDD505-2E9C-101B-9397-08002B2CF9AE}" pid="3" name="ClassificationContentMarkingFooterLocations">
    <vt:lpwstr>Telstra International 2023 Sky 80:7\Telstra International 2023 Sky 60:9\Telstra International 2023 Earth 60:9\Telstra International 2023 Sand 40:9</vt:lpwstr>
  </property>
  <property fmtid="{D5CDD505-2E9C-101B-9397-08002B2CF9AE}" pid="4" name="ClassificationContentMarkingFooterText">
    <vt:lpwstr>General</vt:lpwstr>
  </property>
  <property fmtid="{D5CDD505-2E9C-101B-9397-08002B2CF9AE}" pid="5" name="MediaServiceImageTags">
    <vt:lpwstr/>
  </property>
</Properties>
</file>