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02" r:id="rId5"/>
    <p:sldMasterId id="2147483756" r:id="rId6"/>
    <p:sldMasterId id="2147483810" r:id="rId7"/>
  </p:sldMasterIdLst>
  <p:notesMasterIdLst>
    <p:notesMasterId r:id="rId18"/>
  </p:notesMasterIdLst>
  <p:sldIdLst>
    <p:sldId id="502" r:id="rId8"/>
    <p:sldId id="265" r:id="rId9"/>
    <p:sldId id="504" r:id="rId10"/>
    <p:sldId id="505" r:id="rId11"/>
    <p:sldId id="506" r:id="rId12"/>
    <p:sldId id="507" r:id="rId13"/>
    <p:sldId id="508" r:id="rId14"/>
    <p:sldId id="511" r:id="rId15"/>
    <p:sldId id="51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Examples" id="{F3C9FF88-CE67-42A4-ADD1-1C5E7DDC1399}">
          <p14:sldIdLst>
            <p14:sldId id="502"/>
            <p14:sldId id="265"/>
            <p14:sldId id="504"/>
            <p14:sldId id="505"/>
            <p14:sldId id="506"/>
            <p14:sldId id="507"/>
            <p14:sldId id="508"/>
            <p14:sldId id="511"/>
            <p14:sldId id="510"/>
            <p14:sldId id="281"/>
          </p14:sldIdLst>
        </p14:section>
        <p14:section name="Sky 80 Palette" id="{0ADAD1AC-2132-4DC4-A7BB-77F390EEB703}">
          <p14:sldIdLst/>
        </p14:section>
        <p14:section name="Sky 60 Palette" id="{97C21F9F-A3CB-4C44-8FF2-9C456ADD4AFE}">
          <p14:sldIdLst/>
        </p14:section>
        <p14:section name="Earth 60 Palette" id="{5A5428AD-708C-4BCC-9D66-E947859E3ACB}">
          <p14:sldIdLst/>
        </p14:section>
        <p14:section name="Sand 40 Palette" id="{5B27B02E-A082-40D8-A549-1155F86A32EA}">
          <p14:sldIdLst/>
        </p14:section>
        <p14:section name="Icons and Pictograms" id="{0476F782-8B26-4EC3-BAAC-68329C55B3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FF"/>
    <a:srgbClr val="FEEFED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Telstra Corporate">
    <a:wholeTbl>
      <a:tcTxStyle>
        <a:fontRef idx="minor"/>
        <a:srgbClr val="131A35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  <a:insideH>
            <a:ln w="3175" cmpd="sng">
              <a:solidFill>
                <a:srgbClr val="D4CDC3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lastCol>
    <a:firstCol>
      <a:tcTxStyle b="on"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firstCol>
    <a:lastRow>
      <a:tcTxStyle>
        <a:fontRef idx="minor"/>
        <a:srgbClr val="131A35"/>
      </a:tcTxStyle>
      <a:tcStyle>
        <a:tcBdr>
          <a:top>
            <a:ln w="6350" cmpd="sng">
              <a:solidFill>
                <a:srgbClr val="131A35"/>
              </a:solidFill>
            </a:ln>
          </a:top>
          <a:bottom>
            <a:ln w="6350" cmpd="sng">
              <a:solidFill>
                <a:srgbClr val="131A35"/>
              </a:solidFill>
            </a:ln>
          </a:bottom>
        </a:tcBdr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D54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0F6D-BB40-44F0-BB08-8CFA3912DBDD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5F-699C-4B04-93B8-E5ADEEF4C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27851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4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9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3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310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6979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16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10D7D-2E5F-E76F-F3F7-84FAF60ED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482A-B541-C6B1-C9AB-32D4DC9C4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5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BDDD-0B06-CC36-995C-10851A785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AF3B08-5549-40ED-FEE9-D450F096A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EF17C74-650C-0BF2-1525-618BFAD73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EB39C-1324-193B-D2E4-AA855B809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D8F0FE">
                  <a:alpha val="0"/>
                </a:srgbClr>
              </a:gs>
              <a:gs pos="100000">
                <a:srgbClr val="D8F0FE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045DF4-12DC-1B34-1974-518809092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A03972-1C21-0124-E6F6-2CDA153DC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31074B-BBCF-8837-2125-A87320C50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343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8B2B28-4A6C-624F-6E03-B478F6C15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4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6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40A9E-38E4-C80F-9960-40AFB1493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06C6F-72F2-2FE7-7FF2-E20B52C2D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D69453-2BA0-6617-CFDC-853BCA4F10E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31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19B6E-709C-AF60-B0C3-1F156260ECA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3537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E09AD0-B871-5325-3A71-3C78B9241338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D5287-03FB-3B5D-094C-DE9E7BC25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2911134E-04C0-6C96-6A9A-6D53561EED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5D6FEFA7-6330-DB80-11AC-4E641FB8F23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AA5EBA2-4128-AAE4-0E77-D9256D7C94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42753F66-04AD-8828-8D4E-5AB4E034FE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C77FF08-5BFF-5D92-06B0-65479152C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9777BA47-D94B-B431-F0CC-F5D22AA97E5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457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6CC8FE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67C919-56A6-E657-77BD-A5C1E0FEA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ECE49172-2505-2600-E0D6-69128942B2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1"/>
          </a:solidFill>
          <a:effectLst>
            <a:outerShdw dist="12700" dir="5400000" algn="t" rotWithShape="0">
              <a:schemeClr val="accent2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AD037-1DA8-C969-8084-906340116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0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1142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0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359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4461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1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2554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34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4037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29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50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1792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24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30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753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Big statement slide/ quote. Text highlight is applied manually. Delete quotation marks if statement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FBC03C-8295-2968-9BA9-FDFDB9464A6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4E47-B395-468F-F4BC-F3BD3C81B3D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7975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61" r:id="rId4"/>
    <p:sldLayoutId id="2147483665" r:id="rId5"/>
    <p:sldLayoutId id="2147483669" r:id="rId6"/>
    <p:sldLayoutId id="2147483673" r:id="rId7"/>
    <p:sldLayoutId id="2147483677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865" r:id="rId22"/>
    <p:sldLayoutId id="2147483698" r:id="rId23"/>
    <p:sldLayoutId id="2147483648" r:id="rId24"/>
    <p:sldLayoutId id="2147483650" r:id="rId25"/>
    <p:sldLayoutId id="214748365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850D9-51CE-8D4A-8D52-152DFE8D218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951F-2650-CE71-B5A1-37A93753996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77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3" r:id="rId3"/>
    <p:sldLayoutId id="2147483717" r:id="rId4"/>
    <p:sldLayoutId id="2147483721" r:id="rId5"/>
    <p:sldLayoutId id="2147483725" r:id="rId6"/>
    <p:sldLayoutId id="2147483729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4" r:id="rId19"/>
    <p:sldLayoutId id="2147483747" r:id="rId20"/>
    <p:sldLayoutId id="2147483864" r:id="rId21"/>
    <p:sldLayoutId id="2147483750" r:id="rId22"/>
    <p:sldLayoutId id="2147483753" r:id="rId23"/>
    <p:sldLayoutId id="2147483754" r:id="rId24"/>
    <p:sldLayoutId id="214748375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9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255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4" r:id="rId3"/>
    <p:sldLayoutId id="2147483768" r:id="rId4"/>
    <p:sldLayoutId id="2147483772" r:id="rId5"/>
    <p:sldLayoutId id="2147483776" r:id="rId6"/>
    <p:sldLayoutId id="2147483780" r:id="rId7"/>
    <p:sldLayoutId id="2147483784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9" r:id="rId20"/>
    <p:sldLayoutId id="2147483801" r:id="rId21"/>
    <p:sldLayoutId id="2147483802" r:id="rId22"/>
    <p:sldLayoutId id="2147483805" r:id="rId23"/>
    <p:sldLayoutId id="2147483807" r:id="rId24"/>
    <p:sldLayoutId id="2147483808" r:id="rId25"/>
    <p:sldLayoutId id="214748380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899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19" r:id="rId3"/>
    <p:sldLayoutId id="2147483823" r:id="rId4"/>
    <p:sldLayoutId id="2147483827" r:id="rId5"/>
    <p:sldLayoutId id="2147483831" r:id="rId6"/>
    <p:sldLayoutId id="2147483835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4" r:id="rId20"/>
    <p:sldLayoutId id="2147483855" r:id="rId21"/>
    <p:sldLayoutId id="2147483856" r:id="rId22"/>
    <p:sldLayoutId id="2147483860" r:id="rId23"/>
    <p:sldLayoutId id="2147483861" r:id="rId24"/>
    <p:sldLayoutId id="2147483862" r:id="rId25"/>
    <p:sldLayoutId id="214748386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aushik.kaushik@team.telstra.com&#8203;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25F55-93A2-E567-B911-B2DA7930E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839" y="2645371"/>
            <a:ext cx="4625974" cy="1954381"/>
          </a:xfrm>
        </p:spPr>
        <p:txBody>
          <a:bodyPr/>
          <a:lstStyle/>
          <a:p>
            <a:r>
              <a:rPr lang="en-GB" dirty="0"/>
              <a:t>Bootcamp Journey </a:t>
            </a:r>
          </a:p>
          <a:p>
            <a:pPr lvl="1"/>
            <a:r>
              <a:rPr lang="en-GB" dirty="0"/>
              <a:t>Week-1 (day 6-10)</a:t>
            </a:r>
          </a:p>
          <a:p>
            <a:pPr lvl="2"/>
            <a:r>
              <a:rPr lang="en-US" dirty="0"/>
              <a:t>M Kaushik, </a:t>
            </a:r>
            <a:r>
              <a:rPr lang="en-US" dirty="0">
                <a:hlinkClick r:id="rId2"/>
              </a:rPr>
              <a:t>mkaushik.kaushik@team.telstra.com​</a:t>
            </a:r>
            <a:endParaRPr lang="en-US" dirty="0"/>
          </a:p>
          <a:p>
            <a:pPr lvl="2"/>
            <a:r>
              <a:rPr lang="en-US" dirty="0"/>
              <a:t>5</a:t>
            </a:r>
            <a:r>
              <a:rPr lang="en-US" baseline="30000" dirty="0"/>
              <a:t>th   </a:t>
            </a:r>
            <a:r>
              <a:rPr lang="en-US" dirty="0"/>
              <a:t>to 9th  August </a:t>
            </a:r>
          </a:p>
        </p:txBody>
      </p:sp>
    </p:spTree>
    <p:extLst>
      <p:ext uri="{BB962C8B-B14F-4D97-AF65-F5344CB8AC3E}">
        <p14:creationId xmlns:p14="http://schemas.microsoft.com/office/powerpoint/2010/main" val="711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C82-DE20-DEE1-DD7A-7FD0DCB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809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8B7-945A-F081-90DA-E6CD39D0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2611120"/>
            <a:ext cx="1982787" cy="1116268"/>
          </a:xfrm>
        </p:spPr>
        <p:txBody>
          <a:bodyPr/>
          <a:lstStyle/>
          <a:p>
            <a:r>
              <a:rPr lang="en-GB" dirty="0"/>
              <a:t>Topics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1FF7-B6F0-D4F3-FD38-79399269B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B691-C179-936A-B78B-BDB08515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EE03-83FE-EA1E-0141-BA9FF5D989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174A2-A65B-B674-B086-E57F8B3D9F01}"/>
              </a:ext>
            </a:extLst>
          </p:cNvPr>
          <p:cNvSpPr txBox="1"/>
          <p:nvPr/>
        </p:nvSpPr>
        <p:spPr>
          <a:xfrm>
            <a:off x="3881438" y="1973062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Data Structures</a:t>
            </a:r>
            <a:r>
              <a:rPr lang="en-US" sz="2400" b="0" i="0" dirty="0">
                <a:solidFill>
                  <a:schemeClr val="tx2">
                    <a:lumMod val="10000"/>
                  </a:schemeClr>
                </a:solidFill>
                <a:effectLst/>
              </a:rPr>
              <a:t>​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OOPs using JS and Python</a:t>
            </a:r>
            <a:r>
              <a:rPr lang="en-US" sz="2400" b="0" i="0" dirty="0">
                <a:solidFill>
                  <a:schemeClr val="tx2">
                    <a:lumMod val="10000"/>
                  </a:schemeClr>
                </a:solidFill>
                <a:effectLst/>
              </a:rPr>
              <a:t>​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Exception Handling</a:t>
            </a:r>
            <a:r>
              <a:rPr lang="en-US" sz="2400" b="0" i="0" dirty="0">
                <a:solidFill>
                  <a:schemeClr val="tx2">
                    <a:lumMod val="10000"/>
                  </a:schemeClr>
                </a:solidFill>
                <a:effectLst/>
              </a:rPr>
              <a:t>​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Functional Programming</a:t>
            </a:r>
            <a:r>
              <a:rPr lang="en-US" sz="2400" b="0" i="0" dirty="0">
                <a:solidFill>
                  <a:schemeClr val="tx2">
                    <a:lumMod val="10000"/>
                  </a:schemeClr>
                </a:solidFill>
                <a:effectLst/>
              </a:rPr>
              <a:t>​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Design Patterns</a:t>
            </a:r>
            <a:r>
              <a:rPr lang="en-US" sz="2400" b="0" i="0" dirty="0">
                <a:solidFill>
                  <a:schemeClr val="tx2">
                    <a:lumMod val="10000"/>
                  </a:schemeClr>
                </a:solidFill>
                <a:effectLst/>
              </a:rPr>
              <a:t>​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Design Thinking</a:t>
            </a: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 and Telecom Architecture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404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555423" y="1696824"/>
            <a:ext cx="10086679" cy="4852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Data structures are organized formats for storing and managing data, allowing efficient access and modification. They are fundamental to designing efficient algorithms and play a critical role in computer science and programming.</a:t>
            </a:r>
          </a:p>
          <a:p>
            <a:pPr algn="l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Common Operations on Data Structures: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Insertion: Adding a new element to the data structure.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Deletion: Removing an existing element from the data structure.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Traversal: Accessing each element of the data structure, usually to perform some operation on it.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Searching: Finding a specific element within the data structure.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Sorting: Arranging the elements of the data structure in a certain order</a:t>
            </a:r>
          </a:p>
        </p:txBody>
      </p:sp>
    </p:spTree>
    <p:extLst>
      <p:ext uri="{BB962C8B-B14F-4D97-AF65-F5344CB8AC3E}">
        <p14:creationId xmlns:p14="http://schemas.microsoft.com/office/powerpoint/2010/main" val="36790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71" y="603317"/>
            <a:ext cx="8233169" cy="539187"/>
          </a:xfrm>
        </p:spPr>
        <p:txBody>
          <a:bodyPr/>
          <a:lstStyle/>
          <a:p>
            <a:r>
              <a:rPr lang="en-AU" dirty="0"/>
              <a:t>Object Oriented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480009" y="1562320"/>
            <a:ext cx="10410334" cy="5295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400" u="sng" dirty="0">
                <a:solidFill>
                  <a:schemeClr val="bg1"/>
                </a:solidFill>
              </a:rPr>
              <a:t>Pillars of OOPs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Encapsulation: Bundling data and methods that operate on the data within a single unit, or class, and restricting access to some of the object's components.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Inheritance: Mechanism by which one class can inherit attributes and methods from another class, promoting code reuse.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Polymorphism: Ability of different classes to be treated as instances of the same class through a common interface, primarily through method overriding and overloading.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Abstraction: Simplifying complex systems by </a:t>
            </a:r>
            <a:r>
              <a:rPr lang="en-AU" sz="2400" dirty="0" err="1">
                <a:solidFill>
                  <a:schemeClr val="bg1"/>
                </a:solidFill>
              </a:rPr>
              <a:t>modeling</a:t>
            </a:r>
            <a:r>
              <a:rPr lang="en-AU" sz="2400" dirty="0">
                <a:solidFill>
                  <a:schemeClr val="bg1"/>
                </a:solidFill>
              </a:rPr>
              <a:t> classes appropriate to the problem, and working at the most relevant level of inheritance for a particular aspect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4031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SOLID Principles of 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423447" y="1671392"/>
            <a:ext cx="10426046" cy="5074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Single Responsibility Principle (SRP): A class should have only one reason to change, meaning it should have only one job or responsibility.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Open/Closed Principle (OCP): Software entities (classes, modules, functions, etc.) should be open for extension but closed for modification.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Liskov Substitution Principle (LSP): Objects of a superclass should be replaceable with objects of a subclass without affecting the correctness of the program.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Interface Segregation Principle (ISP): A client should not be forced to depend on interfaces it does not use. Interfaces should be small and specific, providing only the methods that are relevant to the client.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Dependency Inversion Principle (DIP): High-level modules should not depend on low-level modules; both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3498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Exception Handling​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545995" y="2236564"/>
            <a:ext cx="10086680" cy="3966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Exception handling is a method for managing errors or unexpected events in a program using try and catch blocks to maintain normal program flow and handle issues gracefully.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Try and Catch Blocks: Encapsulate code that may throw an exception in a try block and handle the exception in a catch block.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Exception: An unexpected event or error that occurs during the execution of a program, disrupting the normal flow.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Graceful Degradation: Handling exceptions so that the program continues to run smoothly, providing an alternative solution if possible.</a:t>
            </a:r>
          </a:p>
        </p:txBody>
      </p:sp>
    </p:spTree>
    <p:extLst>
      <p:ext uri="{BB962C8B-B14F-4D97-AF65-F5344CB8AC3E}">
        <p14:creationId xmlns:p14="http://schemas.microsoft.com/office/powerpoint/2010/main" val="25802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Functional Programming​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348033" y="1872693"/>
            <a:ext cx="10410334" cy="478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Pure Functions: Functions that return the same result given the same inputs and have no side effects (e.g., modifying global variables).​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Immutability: Data cannot be modified once created. Instead of changing existing data, new data is created.​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First-Class Functions: Functions are treated as first-class citizens, meaning they can be passed as arguments to other functions, returned from functions, and assigned to variables.​</a:t>
            </a:r>
          </a:p>
          <a:p>
            <a:pPr algn="just">
              <a:lnSpc>
                <a:spcPct val="120000"/>
              </a:lnSpc>
            </a:pPr>
            <a:endParaRPr lang="en-AU" sz="20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Features in FP:​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chemeClr val="bg1"/>
                </a:solidFill>
              </a:rPr>
              <a:t>Lambda Function​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chemeClr val="bg1"/>
                </a:solidFill>
              </a:rPr>
              <a:t>Map, Reduce, Filter</a:t>
            </a:r>
            <a:r>
              <a:rPr lang="en-AU" dirty="0">
                <a:solidFill>
                  <a:schemeClr val="bg1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782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Design Pattern​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076817" y="1793366"/>
            <a:ext cx="9660314" cy="3961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Design patterns provide a shared language for developers, enabling them to use proven solutions for common design issues. By understanding and applying design patterns, developers can write more robust, maintainable, and flexible code.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 of Design Pattern:​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Creational: Singleton,  Factory,  Abstract Factory, Builder, Prototype​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Structural: Adapter, Composite, Decorator, Facade, Proxy​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Behavioural: Observer, Strategy, Command, State, Template​</a:t>
            </a:r>
          </a:p>
        </p:txBody>
      </p:sp>
    </p:spTree>
    <p:extLst>
      <p:ext uri="{BB962C8B-B14F-4D97-AF65-F5344CB8AC3E}">
        <p14:creationId xmlns:p14="http://schemas.microsoft.com/office/powerpoint/2010/main" val="27587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10118530" cy="1055610"/>
          </a:xfrm>
        </p:spPr>
        <p:txBody>
          <a:bodyPr/>
          <a:lstStyle/>
          <a:p>
            <a:r>
              <a:rPr lang="en-AU" dirty="0"/>
              <a:t>Design Thinking and Telecom Architecture​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324466" y="1759670"/>
            <a:ext cx="10334134" cy="4377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Mindset of an engineer.​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Difference between programmer and an engineer.​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Architectural aspects of an application (NPR, Performance tuning, Testability, Extensibility, writing a code which is scalable, Resource and underlying infra utilization)​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Asking the right questions related to design and architecture​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Telecom Architecture: Overview of telecom systems, components like base stations, core network, protocols and billing system.​</a:t>
            </a:r>
          </a:p>
        </p:txBody>
      </p:sp>
    </p:spTree>
    <p:extLst>
      <p:ext uri="{BB962C8B-B14F-4D97-AF65-F5344CB8AC3E}">
        <p14:creationId xmlns:p14="http://schemas.microsoft.com/office/powerpoint/2010/main" val="18882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Sky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4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b3aaa-7626-402c-91e6-59ebdf981b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184DCE9A30A4FB70881B1DBCC72EE" ma:contentTypeVersion="6" ma:contentTypeDescription="Create a new document." ma:contentTypeScope="" ma:versionID="cd7bbcb6d00a35cbe5e1c2561f50075b">
  <xsd:schema xmlns:xsd="http://www.w3.org/2001/XMLSchema" xmlns:xs="http://www.w3.org/2001/XMLSchema" xmlns:p="http://schemas.microsoft.com/office/2006/metadata/properties" xmlns:ns3="9fdb3aaa-7626-402c-91e6-59ebdf981be3" targetNamespace="http://schemas.microsoft.com/office/2006/metadata/properties" ma:root="true" ma:fieldsID="e0e9eedecef216c18d436548fe247b22" ns3:_="">
    <xsd:import namespace="9fdb3aaa-7626-402c-91e6-59ebdf981be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b3aaa-7626-402c-91e6-59ebdf981be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6CE41-FDFB-4720-8ED7-BDA6159FD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D6B619-1D33-4F48-8C0F-532B7CDA34A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9fdb3aaa-7626-402c-91e6-59ebdf981be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7DF479-3964-4C8B-8D8D-46A0DA56C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b3aaa-7626-402c-91e6-59ebdf981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2971</TotalTime>
  <Words>784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Telstra Display</vt:lpstr>
      <vt:lpstr>Telstra Display Medium</vt:lpstr>
      <vt:lpstr>Telstra Text</vt:lpstr>
      <vt:lpstr>Telstra Text Medium</vt:lpstr>
      <vt:lpstr>Wingdings</vt:lpstr>
      <vt:lpstr>Telstra International 2023 Sky 80</vt:lpstr>
      <vt:lpstr>Telstra International 2023 Sky 60</vt:lpstr>
      <vt:lpstr>Telstra International 2023 Earth 60</vt:lpstr>
      <vt:lpstr>Telstra International 2023 Sand 40</vt:lpstr>
      <vt:lpstr>PowerPoint Presentation</vt:lpstr>
      <vt:lpstr>Topics covered</vt:lpstr>
      <vt:lpstr>Data structures</vt:lpstr>
      <vt:lpstr>Object Oriented Programming</vt:lpstr>
      <vt:lpstr>SOLID Principles of OOP</vt:lpstr>
      <vt:lpstr>Exception Handling​</vt:lpstr>
      <vt:lpstr>Functional Programming​</vt:lpstr>
      <vt:lpstr>Design Pattern​</vt:lpstr>
      <vt:lpstr>Design Thinking and Telecom Architecture​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Sharyl Soh</dc:creator>
  <cp:lastModifiedBy>Kaushik, M Kaushik</cp:lastModifiedBy>
  <cp:revision>82</cp:revision>
  <dcterms:created xsi:type="dcterms:W3CDTF">2023-01-16T01:41:14Z</dcterms:created>
  <dcterms:modified xsi:type="dcterms:W3CDTF">2024-08-19T15:19:06Z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0x010100728184DCE9A30A4FB70881B1DBCC72EE</vt:lpwstr>
  </property>
  <property fmtid="{D5CDD505-2E9C-101B-9397-08002B2CF9AE}" pid="3" name="ClassificationContentMarkingFooterLocations">
    <vt:lpwstr>Telstra International 2023 Sky 80:7\Telstra International 2023 Sky 60:9\Telstra International 2023 Earth 60:9\Telstra International 2023 Sand 40:9</vt:lpwstr>
  </property>
  <property fmtid="{D5CDD505-2E9C-101B-9397-08002B2CF9AE}" pid="4" name="ClassificationContentMarkingFooterText">
    <vt:lpwstr>General</vt:lpwstr>
  </property>
  <property fmtid="{D5CDD505-2E9C-101B-9397-08002B2CF9AE}" pid="5" name="MediaServiceImageTags">
    <vt:lpwstr/>
  </property>
</Properties>
</file>