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54">
          <p15:clr>
            <a:srgbClr val="9AA0A6"/>
          </p15:clr>
        </p15:guide>
        <p15:guide id="2" pos="584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48EEE7-1048-4497-B37E-1527AEC889E8}">
  <a:tblStyle styleId="{1648EEE7-1048-4497-B37E-1527AEC889E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54" orient="horz"/>
        <p:guide pos="584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EDA is used for </a:t>
            </a:r>
            <a:r>
              <a:rPr b="1" lang="en-US" sz="1200"/>
              <a:t>seeing what the data can tell us before the modeling task</a:t>
            </a:r>
            <a:r>
              <a:rPr lang="en-US" sz="1200"/>
              <a:t>.</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Change</a:t>
            </a:r>
            <a:endParaRPr sz="1200"/>
          </a:p>
          <a:p>
            <a:pPr indent="0" lvl="0" marL="0" rtl="0" algn="l">
              <a:lnSpc>
                <a:spcPct val="100000"/>
              </a:lnSpc>
              <a:spcBef>
                <a:spcPts val="0"/>
              </a:spcBef>
              <a:spcAft>
                <a:spcPts val="0"/>
              </a:spcAft>
              <a:buSzPts val="1400"/>
              <a:buNone/>
            </a:pPr>
            <a:r>
              <a:t/>
            </a:r>
            <a:endParaRPr sz="1200"/>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Keep observations </a:t>
            </a:r>
            <a:endParaRPr/>
          </a:p>
        </p:txBody>
      </p:sp>
      <p:sp>
        <p:nvSpPr>
          <p:cNvPr id="166" name="Google Shape;16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24" name="Google Shape;22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a:t>
            </a:r>
            <a:endParaRPr/>
          </a:p>
        </p:txBody>
      </p:sp>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5" name="Shape 15"/>
        <p:cNvGrpSpPr/>
        <p:nvPr/>
      </p:nvGrpSpPr>
      <p:grpSpPr>
        <a:xfrm>
          <a:off x="0" y="0"/>
          <a:ext cx="0" cy="0"/>
          <a:chOff x="0" y="0"/>
          <a:chExt cx="0" cy="0"/>
        </a:xfrm>
      </p:grpSpPr>
      <p:sp>
        <p:nvSpPr>
          <p:cNvPr id="16" name="Google Shape;16;p2"/>
          <p:cNvSpPr/>
          <p:nvPr/>
        </p:nvSpPr>
        <p:spPr>
          <a:xfrm>
            <a:off x="0" y="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17" name="Google Shape;17;p2"/>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2"/>
          <p:cNvCxnSpPr/>
          <p:nvPr/>
        </p:nvCxnSpPr>
        <p:spPr>
          <a:xfrm>
            <a:off x="0"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6_Title and Content">
    <p:spTree>
      <p:nvGrpSpPr>
        <p:cNvPr id="26" name="Shape 26"/>
        <p:cNvGrpSpPr/>
        <p:nvPr/>
      </p:nvGrpSpPr>
      <p:grpSpPr>
        <a:xfrm>
          <a:off x="0" y="0"/>
          <a:ext cx="0" cy="0"/>
          <a:chOff x="0" y="0"/>
          <a:chExt cx="0" cy="0"/>
        </a:xfrm>
      </p:grpSpPr>
      <p:sp>
        <p:nvSpPr>
          <p:cNvPr id="27" name="Google Shape;27;p4"/>
          <p:cNvSpPr/>
          <p:nvPr/>
        </p:nvSpPr>
        <p:spPr>
          <a:xfrm>
            <a:off x="0" y="13"/>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28" name="Google Shape;28;p4"/>
          <p:cNvSpPr txBox="1"/>
          <p:nvPr>
            <p:ph type="title"/>
          </p:nvPr>
        </p:nvSpPr>
        <p:spPr>
          <a:xfrm>
            <a:off x="228600" y="184714"/>
            <a:ext cx="10515600" cy="521639"/>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4"/>
          <p:cNvCxnSpPr/>
          <p:nvPr/>
        </p:nvCxnSpPr>
        <p:spPr>
          <a:xfrm>
            <a:off x="13"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1" y="1709750"/>
            <a:ext cx="10515600" cy="2852737"/>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1" y="4589465"/>
            <a:ext cx="10515600" cy="1500187"/>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8" y="987437"/>
            <a:ext cx="6172200" cy="4873625"/>
          </a:xfrm>
          <a:prstGeom prst="rect">
            <a:avLst/>
          </a:prstGeom>
          <a:noFill/>
          <a:ln>
            <a:noFill/>
          </a:ln>
        </p:spPr>
        <p:txBody>
          <a:bodyPr anchorCtr="0" anchor="t" bIns="45675" lIns="91400" spcFirstLastPara="1" rIns="91400" wrap="square" tIns="45675">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5" name="Google Shape;45;p7"/>
          <p:cNvSpPr txBox="1"/>
          <p:nvPr>
            <p:ph idx="2"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46" name="Google Shape;46;p7"/>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8" y="987437"/>
            <a:ext cx="6172200" cy="4873625"/>
          </a:xfrm>
          <a:prstGeom prst="rect">
            <a:avLst/>
          </a:prstGeom>
          <a:noFill/>
          <a:ln>
            <a:noFill/>
          </a:ln>
        </p:spPr>
      </p:sp>
      <p:sp>
        <p:nvSpPr>
          <p:cNvPr id="52" name="Google Shape;52;p8"/>
          <p:cNvSpPr txBox="1"/>
          <p:nvPr>
            <p:ph idx="1"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53" name="Google Shape;53;p8"/>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3" y="-1256507"/>
            <a:ext cx="4351339" cy="10515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42" y="1956595"/>
            <a:ext cx="5811839" cy="26289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42" y="-596106"/>
            <a:ext cx="5811839" cy="77343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drive.google.com/file/d/1tmjTaz-fjsCf87FtztMhOlUD4G7Vg70O/view" TargetMode="Externa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linkedin.com/in/kaushivchaudha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title"/>
          </p:nvPr>
        </p:nvSpPr>
        <p:spPr>
          <a:xfrm>
            <a:off x="228600" y="186159"/>
            <a:ext cx="10515600" cy="51879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a:t>Demand forecasting and production optimization</a:t>
            </a:r>
            <a:endParaRPr/>
          </a:p>
        </p:txBody>
      </p:sp>
      <p:sp>
        <p:nvSpPr>
          <p:cNvPr id="73" name="Google Shape;73;p11"/>
          <p:cNvSpPr txBox="1"/>
          <p:nvPr>
            <p:ph idx="4294967295" type="body"/>
          </p:nvPr>
        </p:nvSpPr>
        <p:spPr>
          <a:xfrm>
            <a:off x="405130" y="1417320"/>
            <a:ext cx="11235690" cy="4287520"/>
          </a:xfrm>
          <a:prstGeom prst="rect">
            <a:avLst/>
          </a:prstGeom>
          <a:noFill/>
          <a:ln>
            <a:noFill/>
          </a:ln>
        </p:spPr>
        <p:txBody>
          <a:bodyPr anchorCtr="0" anchor="t" bIns="45675" lIns="91400" spcFirstLastPara="1" rIns="91400" wrap="square" tIns="45675">
            <a:normAutofit/>
          </a:bodyPr>
          <a:lstStyle/>
          <a:p>
            <a:pPr indent="-406400" lvl="0" marL="457200" marR="0" rtl="0" algn="l">
              <a:lnSpc>
                <a:spcPct val="90000"/>
              </a:lnSpc>
              <a:spcBef>
                <a:spcPts val="1000"/>
              </a:spcBef>
              <a:spcAft>
                <a:spcPts val="0"/>
              </a:spcAft>
              <a:buClr>
                <a:schemeClr val="dk1"/>
              </a:buClr>
              <a:buSzPts val="2800"/>
              <a:buFont typeface="Arial"/>
              <a:buChar char="•"/>
            </a:pPr>
            <a:r>
              <a:rPr b="1" lang="en-US" sz="2000"/>
              <a:t>Demand forecasting and production optimization are important for businesses to improve operational efficiency, reduce costs, and meet customer needs </a:t>
            </a:r>
            <a:endParaRPr b="1" sz="2000"/>
          </a:p>
          <a:p>
            <a:pPr indent="-406400" lvl="0" marL="457200" marR="0" rtl="0" algn="l">
              <a:lnSpc>
                <a:spcPct val="90000"/>
              </a:lnSpc>
              <a:spcBef>
                <a:spcPts val="1000"/>
              </a:spcBef>
              <a:spcAft>
                <a:spcPts val="0"/>
              </a:spcAft>
              <a:buClr>
                <a:schemeClr val="dk1"/>
              </a:buClr>
              <a:buSzPts val="2800"/>
              <a:buFont typeface="Arial"/>
              <a:buChar char="•"/>
            </a:pPr>
            <a:r>
              <a:rPr b="1" lang="en-US" sz="2000"/>
              <a:t>Demand forecasting : </a:t>
            </a:r>
            <a:endParaRPr b="1" sz="2000"/>
          </a:p>
          <a:p>
            <a:pPr indent="-406400" lvl="0" marL="457200" marR="0" rtl="0" algn="l">
              <a:lnSpc>
                <a:spcPct val="90000"/>
              </a:lnSpc>
              <a:spcBef>
                <a:spcPts val="1000"/>
              </a:spcBef>
              <a:spcAft>
                <a:spcPts val="0"/>
              </a:spcAft>
              <a:buClr>
                <a:schemeClr val="dk1"/>
              </a:buClr>
              <a:buSzPts val="2800"/>
              <a:buFont typeface="Arial"/>
              <a:buChar char="•"/>
            </a:pPr>
            <a:r>
              <a:rPr lang="en-US" sz="2000"/>
              <a:t>Predicts future demand for a product or service to help businesses plan production and inventory levels. Accurate demand forecasting helps businesses avoid overproduction and underproduction, and can lead to improved customer satisfaction.  </a:t>
            </a:r>
            <a:endParaRPr sz="2000"/>
          </a:p>
          <a:p>
            <a:pPr indent="-406400" lvl="0" marL="457200" marR="0" rtl="0" algn="l">
              <a:lnSpc>
                <a:spcPct val="90000"/>
              </a:lnSpc>
              <a:spcBef>
                <a:spcPts val="1000"/>
              </a:spcBef>
              <a:spcAft>
                <a:spcPts val="0"/>
              </a:spcAft>
              <a:buClr>
                <a:schemeClr val="dk1"/>
              </a:buClr>
              <a:buSzPts val="2800"/>
              <a:buFont typeface="Arial"/>
              <a:buChar char="•"/>
            </a:pPr>
            <a:r>
              <a:rPr b="1" lang="en-US" sz="2000"/>
              <a:t>Production optimization :</a:t>
            </a:r>
            <a:endParaRPr b="1" sz="2000"/>
          </a:p>
          <a:p>
            <a:pPr indent="-406400" lvl="0" marL="457200" marR="0" rtl="0" algn="l">
              <a:lnSpc>
                <a:spcPct val="90000"/>
              </a:lnSpc>
              <a:spcBef>
                <a:spcPts val="1000"/>
              </a:spcBef>
              <a:spcAft>
                <a:spcPts val="0"/>
              </a:spcAft>
              <a:buClr>
                <a:schemeClr val="dk1"/>
              </a:buClr>
              <a:buSzPts val="2800"/>
              <a:buFont typeface="Arial"/>
              <a:buChar char="•"/>
            </a:pPr>
            <a:r>
              <a:rPr lang="en-US" sz="2000"/>
              <a:t>Involves defining production system components, collecting and analyzing data, and building a mathematical model of the production system. The model can be used to simulate different scenarios and optimize decisions.</a:t>
            </a:r>
            <a:endParaRPr sz="2000"/>
          </a:p>
        </p:txBody>
      </p:sp>
      <p:pic>
        <p:nvPicPr>
          <p:cNvPr id="74" name="Google Shape;74;p11"/>
          <p:cNvPicPr preferRelativeResize="0"/>
          <p:nvPr/>
        </p:nvPicPr>
        <p:blipFill rotWithShape="1">
          <a:blip r:embed="rId3">
            <a:alphaModFix/>
          </a:blip>
          <a:srcRect b="0" l="0" r="0" t="0"/>
          <a:stretch/>
        </p:blipFill>
        <p:spPr>
          <a:xfrm>
            <a:off x="14086508" y="11637873"/>
            <a:ext cx="158226" cy="163709"/>
          </a:xfrm>
          <a:prstGeom prst="rect">
            <a:avLst/>
          </a:prstGeom>
          <a:noFill/>
          <a:ln>
            <a:noFill/>
          </a:ln>
        </p:spPr>
      </p:pic>
      <p:pic>
        <p:nvPicPr>
          <p:cNvPr descr="360DigiTMG Reviews - 52 Reviews of 360digitmg.com | Sitejabber" id="75" name="Google Shape;75;p11"/>
          <p:cNvPicPr preferRelativeResize="0"/>
          <p:nvPr/>
        </p:nvPicPr>
        <p:blipFill rotWithShape="1">
          <a:blip r:embed="rId4">
            <a:alphaModFix/>
          </a:blip>
          <a:srcRect b="0" l="0" r="0" t="0"/>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28600" y="186136"/>
            <a:ext cx="10515600" cy="51879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lang="en-US"/>
              <a:t>Data Collection and details</a:t>
            </a:r>
            <a:endParaRPr/>
          </a:p>
        </p:txBody>
      </p:sp>
      <p:sp>
        <p:nvSpPr>
          <p:cNvPr id="147" name="Google Shape;147;p20"/>
          <p:cNvSpPr txBox="1"/>
          <p:nvPr/>
        </p:nvSpPr>
        <p:spPr>
          <a:xfrm>
            <a:off x="685165" y="1402715"/>
            <a:ext cx="8458835" cy="23945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As the dataset is large we are unable  to forecast on daily bases.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So, the dataset needed to convert into monthly or weekly data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Selected monthly data</a:t>
            </a:r>
            <a:endParaRPr b="0" i="0" sz="2000" u="none" cap="none" strike="noStrike">
              <a:solidFill>
                <a:srgbClr val="000000"/>
              </a:solidFill>
              <a:latin typeface="Arial"/>
              <a:ea typeface="Arial"/>
              <a:cs typeface="Arial"/>
              <a:sym typeface="Arial"/>
            </a:endParaRPr>
          </a:p>
        </p:txBody>
      </p:sp>
      <p:sp>
        <p:nvSpPr>
          <p:cNvPr id="148" name="Google Shape;148;p20"/>
          <p:cNvSpPr txBox="1"/>
          <p:nvPr/>
        </p:nvSpPr>
        <p:spPr>
          <a:xfrm>
            <a:off x="3964305" y="4456430"/>
            <a:ext cx="3655695"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70C0"/>
                </a:solidFill>
                <a:latin typeface="Arial"/>
                <a:ea typeface="Arial"/>
                <a:cs typeface="Arial"/>
                <a:sym typeface="Arial"/>
              </a:rPr>
              <a:t>Monthly dataset</a:t>
            </a:r>
            <a:endParaRPr b="0" i="0" sz="1400" u="none" cap="none" strike="noStrike">
              <a:solidFill>
                <a:srgbClr val="0070C0"/>
              </a:solidFill>
              <a:latin typeface="Arial"/>
              <a:ea typeface="Arial"/>
              <a:cs typeface="Arial"/>
              <a:sym typeface="Arial"/>
            </a:endParaRPr>
          </a:p>
        </p:txBody>
      </p:sp>
      <p:pic>
        <p:nvPicPr>
          <p:cNvPr id="149" name="Google Shape;149;p20"/>
          <p:cNvPicPr preferRelativeResize="0"/>
          <p:nvPr/>
        </p:nvPicPr>
        <p:blipFill rotWithShape="1">
          <a:blip r:embed="rId3">
            <a:alphaModFix/>
          </a:blip>
          <a:srcRect b="0" l="0" r="0" t="0"/>
          <a:stretch/>
        </p:blipFill>
        <p:spPr>
          <a:xfrm>
            <a:off x="3799002" y="3010580"/>
            <a:ext cx="1649691" cy="1429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248194" y="147682"/>
            <a:ext cx="9247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55" name="Google Shape;155;p21"/>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6" name="Google Shape;156;p21"/>
          <p:cNvSpPr txBox="1"/>
          <p:nvPr/>
        </p:nvSpPr>
        <p:spPr>
          <a:xfrm>
            <a:off x="311785" y="1449067"/>
            <a:ext cx="5004933" cy="4503863"/>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For both column there is positively skewed (right-skewed) and has high variance is due to a few extreme values (outliers)</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The distribution is considerably skewed to the right  indicating the presence of outliers or a natural long-tailed distribution and  leptokurtic sharper peak around the mean. </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The majority of the data points are concentrated on the left side (lower values) with a long tail extending to the right (higher values).</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Contains High Extreme values which are away from mean.</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 No clear increasing or decreasing trend, indicating that the data is stationary in terms of its mean.  Stationarity implies that properties like mean and variance should remain constant over time.</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 Economic index and industry growth rate  have stationary data and has no random walk or heavy noise.</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 The spread of data shows some correlation, but it is not a perfect linear relationship, suggesting some non-linear patterns or possibly noise in the data.</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 There's a positive correlation between the Economic Index and Industry Growth Rate, as indicated by the upward trend.</a:t>
            </a:r>
            <a:endParaRPr b="0" i="0" sz="1300" u="none" cap="none" strike="noStrike">
              <a:solidFill>
                <a:srgbClr val="000000"/>
              </a:solidFill>
              <a:latin typeface="Calibri"/>
              <a:ea typeface="Calibri"/>
              <a:cs typeface="Calibri"/>
              <a:sym typeface="Calibri"/>
            </a:endParaRPr>
          </a:p>
        </p:txBody>
      </p:sp>
      <p:pic>
        <p:nvPicPr>
          <p:cNvPr descr="360DigiTMG Reviews - 52 Reviews of 360digitmg.com | Sitejabber" id="157" name="Google Shape;157;p21"/>
          <p:cNvPicPr preferRelativeResize="0"/>
          <p:nvPr/>
        </p:nvPicPr>
        <p:blipFill rotWithShape="1">
          <a:blip r:embed="rId3">
            <a:alphaModFix/>
          </a:blip>
          <a:srcRect b="0" l="0" r="0" t="0"/>
          <a:stretch/>
        </p:blipFill>
        <p:spPr>
          <a:xfrm>
            <a:off x="9751545" y="5952931"/>
            <a:ext cx="2277039" cy="808338"/>
          </a:xfrm>
          <a:prstGeom prst="rect">
            <a:avLst/>
          </a:prstGeom>
          <a:noFill/>
          <a:ln>
            <a:noFill/>
          </a:ln>
        </p:spPr>
      </p:pic>
      <p:sp>
        <p:nvSpPr>
          <p:cNvPr id="158" name="Google Shape;158;p21"/>
          <p:cNvSpPr/>
          <p:nvPr/>
        </p:nvSpPr>
        <p:spPr>
          <a:xfrm>
            <a:off x="191770" y="1064261"/>
            <a:ext cx="5344160" cy="5226684"/>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9" name="Google Shape;159;p21"/>
          <p:cNvSpPr/>
          <p:nvPr/>
        </p:nvSpPr>
        <p:spPr>
          <a:xfrm>
            <a:off x="5929460" y="1048385"/>
            <a:ext cx="6101250" cy="524256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0" name="Google Shape;160;p21"/>
          <p:cNvSpPr txBox="1"/>
          <p:nvPr/>
        </p:nvSpPr>
        <p:spPr>
          <a:xfrm>
            <a:off x="191770" y="1140142"/>
            <a:ext cx="5374640" cy="23304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Statistical Insights</a:t>
            </a:r>
            <a:endParaRPr b="1" i="0" sz="1400" u="sng" cap="none" strike="noStrike">
              <a:solidFill>
                <a:srgbClr val="000000"/>
              </a:solidFill>
              <a:latin typeface="Arial"/>
              <a:ea typeface="Arial"/>
              <a:cs typeface="Arial"/>
              <a:sym typeface="Arial"/>
            </a:endParaRPr>
          </a:p>
        </p:txBody>
      </p:sp>
      <p:sp>
        <p:nvSpPr>
          <p:cNvPr id="161" name="Google Shape;161;p21"/>
          <p:cNvSpPr txBox="1"/>
          <p:nvPr/>
        </p:nvSpPr>
        <p:spPr>
          <a:xfrm>
            <a:off x="6187440" y="1107440"/>
            <a:ext cx="5374640" cy="298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Business Insights</a:t>
            </a:r>
            <a:endParaRPr b="1" i="0" sz="1400" u="sng" cap="none" strike="noStrike">
              <a:solidFill>
                <a:srgbClr val="000000"/>
              </a:solidFill>
              <a:latin typeface="Arial"/>
              <a:ea typeface="Arial"/>
              <a:cs typeface="Arial"/>
              <a:sym typeface="Arial"/>
            </a:endParaRPr>
          </a:p>
        </p:txBody>
      </p:sp>
      <p:sp>
        <p:nvSpPr>
          <p:cNvPr id="162" name="Google Shape;162;p21"/>
          <p:cNvSpPr txBox="1"/>
          <p:nvPr/>
        </p:nvSpPr>
        <p:spPr>
          <a:xfrm>
            <a:off x="6259398" y="1602557"/>
            <a:ext cx="5514679" cy="40934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Large frequency of  low  values  and High variance means high flucations for both the columns.</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 Highly imbalanced data between high and lower values where  data points towards left side  values are higher and higher value (kurtosis) indicates higher outliers unpredictable growth or downfall may happen.</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Most values are far  to the average  making  forecasting and trend analysis more hard and Sudden change in values and highly unstable.</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Identify trends and seasonality that are strongly effecting. Economic Index have strong influence on Industrial growth rate and vise versa. </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By leveraging the stationary nature , businesses can make more informed decisions, enhancing their ability to navigate market conditions and plan for the future effectively. </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Both variables are dependent on each other and also many factors are effecting them has there's a positive correlation between the Economic Index and Industry Growth Rate, as indicated by the upward trend.</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 Prioritize investments in industries with a higher Economic Index since they are more likely to exhibit higher growth rates. This can lead to better returns on investment and support long-term growth strategies.</a:t>
            </a:r>
            <a:endParaRPr b="0" i="0" sz="13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300"/>
              <a:buFont typeface="Arial"/>
              <a:buAutoNum type="arabicPeriod"/>
            </a:pPr>
            <a:r>
              <a:rPr b="0" i="0" lang="en-US" sz="1300" u="none" cap="none" strike="noStrike">
                <a:solidFill>
                  <a:srgbClr val="000000"/>
                </a:solidFill>
                <a:latin typeface="Calibri"/>
                <a:ea typeface="Calibri"/>
                <a:cs typeface="Calibri"/>
                <a:sym typeface="Calibri"/>
              </a:rPr>
              <a:t>Small improvements in these high-impact variants can lead to significant </a:t>
            </a:r>
            <a:r>
              <a:rPr b="0" i="0" lang="en-US" sz="1300" u="none" cap="none" strike="noStrike">
                <a:solidFill>
                  <a:srgbClr val="000000"/>
                </a:solidFill>
                <a:latin typeface="Arial"/>
                <a:ea typeface="Arial"/>
                <a:cs typeface="Arial"/>
                <a:sym typeface="Arial"/>
              </a:rPr>
              <a:t>overall gains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Preprocessing</a:t>
            </a:r>
            <a:endParaRPr b="1" sz="3200">
              <a:latin typeface="Times New Roman"/>
              <a:ea typeface="Times New Roman"/>
              <a:cs typeface="Times New Roman"/>
              <a:sym typeface="Times New Roman"/>
            </a:endParaRPr>
          </a:p>
        </p:txBody>
      </p:sp>
      <p:sp>
        <p:nvSpPr>
          <p:cNvPr id="169" name="Google Shape;169;p22"/>
          <p:cNvSpPr txBox="1"/>
          <p:nvPr/>
        </p:nvSpPr>
        <p:spPr>
          <a:xfrm>
            <a:off x="876300" y="1428750"/>
            <a:ext cx="1097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360DigiTMG Reviews - 52 Reviews of 360digitmg.com | Sitejabber" id="170" name="Google Shape;170;p22"/>
          <p:cNvPicPr preferRelativeResize="0"/>
          <p:nvPr/>
        </p:nvPicPr>
        <p:blipFill rotWithShape="1">
          <a:blip r:embed="rId3">
            <a:alphaModFix/>
          </a:blip>
          <a:srcRect b="0" l="0" r="0" t="0"/>
          <a:stretch/>
        </p:blipFill>
        <p:spPr>
          <a:xfrm>
            <a:off x="9751545" y="5952931"/>
            <a:ext cx="2277039" cy="808338"/>
          </a:xfrm>
          <a:prstGeom prst="rect">
            <a:avLst/>
          </a:prstGeom>
          <a:noFill/>
          <a:ln>
            <a:noFill/>
          </a:ln>
        </p:spPr>
      </p:pic>
      <p:graphicFrame>
        <p:nvGraphicFramePr>
          <p:cNvPr id="171" name="Google Shape;171;p22"/>
          <p:cNvGraphicFramePr/>
          <p:nvPr/>
        </p:nvGraphicFramePr>
        <p:xfrm>
          <a:off x="1011555" y="1426845"/>
          <a:ext cx="3000000" cy="3000000"/>
        </p:xfrm>
        <a:graphic>
          <a:graphicData uri="http://schemas.openxmlformats.org/drawingml/2006/table">
            <a:tbl>
              <a:tblPr bandRow="1" firstRow="1">
                <a:noFill/>
                <a:tableStyleId>{1648EEE7-1048-4497-B37E-1527AEC889E8}</a:tableStyleId>
              </a:tblPr>
              <a:tblGrid>
                <a:gridCol w="8398500"/>
              </a:tblGrid>
              <a:tr h="704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2F2F2"/>
                          </a:solidFill>
                        </a:rPr>
                        <a:t>1. Converting data into monthly_data</a:t>
                      </a:r>
                      <a:endParaRPr sz="1400" u="none" cap="none" strike="noStrike">
                        <a:solidFill>
                          <a:srgbClr val="F2F2F2"/>
                        </a:solidFill>
                      </a:endParaRPr>
                    </a:p>
                  </a:txBody>
                  <a:tcPr marT="45725" marB="45725" marR="91450" marL="91450"/>
                </a:tc>
              </a:tr>
              <a:tr h="704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 Data cleaning --missing values and outliers</a:t>
                      </a:r>
                      <a:endParaRPr b="1" sz="1400" u="none" cap="none" strike="noStrike"/>
                    </a:p>
                  </a:txBody>
                  <a:tcPr marT="45725" marB="45725" marR="91450" marL="91450"/>
                </a:tc>
              </a:tr>
              <a:tr h="704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2F2F2"/>
                          </a:solidFill>
                        </a:rPr>
                        <a:t>3. Exploratory Data Analysis (EDA)--Plot time series  to check for trends, seasonality, or other patterns.</a:t>
                      </a:r>
                      <a:endParaRPr b="1" sz="1400" u="none" cap="none" strike="noStrike">
                        <a:solidFill>
                          <a:srgbClr val="F2F2F2"/>
                        </a:solidFill>
                      </a:endParaRPr>
                    </a:p>
                  </a:txBody>
                  <a:tcPr marT="45725" marB="45725" marR="91450" marL="91450">
                    <a:solidFill>
                      <a:schemeClr val="accent1"/>
                    </a:solidFill>
                  </a:tcPr>
                </a:tc>
              </a:tr>
              <a:tr h="704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4. Stationarity Check--check if the time series is stationary by ADF test</a:t>
                      </a:r>
                      <a:endParaRPr b="1" sz="1400" u="none" cap="none" strike="noStrike"/>
                    </a:p>
                  </a:txBody>
                  <a:tcPr marT="45725" marB="45725" marR="91450" marL="91450"/>
                </a:tc>
              </a:tr>
              <a:tr h="704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rPr>
                        <a:t>5. Model building--forecast for two independent variables (Economic Index, Industry Growth Rate )For each variant</a:t>
                      </a:r>
                      <a:endParaRPr b="1" sz="1400" u="none" cap="none" strike="noStrike">
                        <a:solidFill>
                          <a:schemeClr val="lt1"/>
                        </a:solidFill>
                      </a:endParaRPr>
                    </a:p>
                  </a:txBody>
                  <a:tcPr marT="45725" marB="45725" marR="91450" marL="91450">
                    <a:solidFill>
                      <a:schemeClr val="accen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a:latin typeface="Times New Roman"/>
                <a:ea typeface="Times New Roman"/>
                <a:cs typeface="Times New Roman"/>
                <a:sym typeface="Times New Roman"/>
              </a:rPr>
              <a:t>Data Visualization </a:t>
            </a:r>
            <a:endParaRPr/>
          </a:p>
        </p:txBody>
      </p:sp>
      <p:pic>
        <p:nvPicPr>
          <p:cNvPr descr="A blue dotted line graph&#10;&#10;Description automatically generated" id="177" name="Google Shape;177;p23"/>
          <p:cNvPicPr preferRelativeResize="0"/>
          <p:nvPr/>
        </p:nvPicPr>
        <p:blipFill rotWithShape="1">
          <a:blip r:embed="rId3">
            <a:alphaModFix/>
          </a:blip>
          <a:srcRect b="0" l="0" r="0" t="0"/>
          <a:stretch/>
        </p:blipFill>
        <p:spPr>
          <a:xfrm>
            <a:off x="7433822" y="3933377"/>
            <a:ext cx="3567259" cy="2359246"/>
          </a:xfrm>
          <a:prstGeom prst="rect">
            <a:avLst/>
          </a:prstGeom>
          <a:noFill/>
          <a:ln>
            <a:noFill/>
          </a:ln>
        </p:spPr>
      </p:pic>
      <p:sp>
        <p:nvSpPr>
          <p:cNvPr id="178" name="Google Shape;178;p23"/>
          <p:cNvSpPr txBox="1"/>
          <p:nvPr/>
        </p:nvSpPr>
        <p:spPr>
          <a:xfrm>
            <a:off x="9118864" y="3379617"/>
            <a:ext cx="277776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Scatter plot between Economic Index and Industry Growth Rate</a:t>
            </a:r>
            <a:endParaRPr b="0" i="0" sz="1400" u="none" cap="none" strike="noStrike">
              <a:solidFill>
                <a:srgbClr val="000000"/>
              </a:solidFill>
              <a:latin typeface="Arial"/>
              <a:ea typeface="Arial"/>
              <a:cs typeface="Arial"/>
              <a:sym typeface="Arial"/>
            </a:endParaRPr>
          </a:p>
        </p:txBody>
      </p:sp>
      <p:pic>
        <p:nvPicPr>
          <p:cNvPr id="179" name="Google Shape;179;p23"/>
          <p:cNvPicPr preferRelativeResize="0"/>
          <p:nvPr/>
        </p:nvPicPr>
        <p:blipFill rotWithShape="1">
          <a:blip r:embed="rId4">
            <a:alphaModFix/>
          </a:blip>
          <a:srcRect b="0" l="0" r="0" t="0"/>
          <a:stretch/>
        </p:blipFill>
        <p:spPr>
          <a:xfrm>
            <a:off x="0" y="798206"/>
            <a:ext cx="4230672" cy="2807268"/>
          </a:xfrm>
          <a:prstGeom prst="rect">
            <a:avLst/>
          </a:prstGeom>
          <a:noFill/>
          <a:ln>
            <a:noFill/>
          </a:ln>
        </p:spPr>
      </p:pic>
      <p:sp>
        <p:nvSpPr>
          <p:cNvPr id="180" name="Google Shape;180;p23"/>
          <p:cNvSpPr txBox="1"/>
          <p:nvPr/>
        </p:nvSpPr>
        <p:spPr>
          <a:xfrm>
            <a:off x="1197205" y="3699612"/>
            <a:ext cx="18759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Economic Index</a:t>
            </a:r>
            <a:endParaRPr b="0" i="0" sz="1400" u="none" cap="none" strike="noStrike">
              <a:solidFill>
                <a:srgbClr val="000000"/>
              </a:solidFill>
              <a:latin typeface="Arial"/>
              <a:ea typeface="Arial"/>
              <a:cs typeface="Arial"/>
              <a:sym typeface="Arial"/>
            </a:endParaRPr>
          </a:p>
        </p:txBody>
      </p:sp>
      <p:sp>
        <p:nvSpPr>
          <p:cNvPr id="181" name="Google Shape;181;p23"/>
          <p:cNvSpPr txBox="1"/>
          <p:nvPr/>
        </p:nvSpPr>
        <p:spPr>
          <a:xfrm>
            <a:off x="5590095" y="3779489"/>
            <a:ext cx="24981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Industry Growth Rate</a:t>
            </a:r>
            <a:endParaRPr b="0" i="0" sz="1400" u="none" cap="none" strike="noStrike">
              <a:solidFill>
                <a:srgbClr val="000000"/>
              </a:solidFill>
              <a:latin typeface="Arial"/>
              <a:ea typeface="Arial"/>
              <a:cs typeface="Arial"/>
              <a:sym typeface="Arial"/>
            </a:endParaRPr>
          </a:p>
        </p:txBody>
      </p:sp>
      <p:pic>
        <p:nvPicPr>
          <p:cNvPr id="182" name="Google Shape;182;p23"/>
          <p:cNvPicPr preferRelativeResize="0"/>
          <p:nvPr/>
        </p:nvPicPr>
        <p:blipFill rotWithShape="1">
          <a:blip r:embed="rId5">
            <a:alphaModFix/>
          </a:blip>
          <a:srcRect b="0" l="0" r="0" t="0"/>
          <a:stretch/>
        </p:blipFill>
        <p:spPr>
          <a:xfrm>
            <a:off x="4557279" y="798206"/>
            <a:ext cx="4351051" cy="2887145"/>
          </a:xfrm>
          <a:prstGeom prst="rect">
            <a:avLst/>
          </a:prstGeom>
          <a:noFill/>
          <a:ln>
            <a:noFill/>
          </a:ln>
        </p:spPr>
      </p:pic>
      <p:pic>
        <p:nvPicPr>
          <p:cNvPr id="183" name="Google Shape;183;p23"/>
          <p:cNvPicPr preferRelativeResize="0"/>
          <p:nvPr/>
        </p:nvPicPr>
        <p:blipFill rotWithShape="1">
          <a:blip r:embed="rId6">
            <a:alphaModFix/>
          </a:blip>
          <a:srcRect b="0" l="0" r="0" t="0"/>
          <a:stretch/>
        </p:blipFill>
        <p:spPr>
          <a:xfrm>
            <a:off x="1975868" y="4007389"/>
            <a:ext cx="4120133" cy="23934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273376" y="3256788"/>
            <a:ext cx="10470823" cy="74319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3000"/>
              <a:buNone/>
            </a:pPr>
            <a:br>
              <a:rPr b="1" lang="en-US" sz="1600">
                <a:latin typeface="Times New Roman"/>
                <a:ea typeface="Times New Roman"/>
                <a:cs typeface="Times New Roman"/>
                <a:sym typeface="Times New Roman"/>
              </a:rPr>
            </a:br>
            <a:endParaRPr/>
          </a:p>
        </p:txBody>
      </p:sp>
      <p:sp>
        <p:nvSpPr>
          <p:cNvPr id="189" name="Google Shape;189;p24"/>
          <p:cNvSpPr txBox="1"/>
          <p:nvPr/>
        </p:nvSpPr>
        <p:spPr>
          <a:xfrm>
            <a:off x="65988" y="0"/>
            <a:ext cx="907565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CRISP-ML(Q) Methodology</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There are six stages of CRISP-ML(Q) Methodology</a:t>
            </a:r>
            <a:endParaRPr b="0" i="0" sz="2000" u="none" cap="none" strike="noStrike">
              <a:solidFill>
                <a:srgbClr val="000000"/>
              </a:solidFill>
              <a:latin typeface="Arial"/>
              <a:ea typeface="Arial"/>
              <a:cs typeface="Arial"/>
              <a:sym typeface="Arial"/>
            </a:endParaRPr>
          </a:p>
        </p:txBody>
      </p:sp>
      <p:sp>
        <p:nvSpPr>
          <p:cNvPr id="190" name="Google Shape;190;p24"/>
          <p:cNvSpPr txBox="1"/>
          <p:nvPr/>
        </p:nvSpPr>
        <p:spPr>
          <a:xfrm>
            <a:off x="772997" y="1179296"/>
            <a:ext cx="10470822" cy="4339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70C0"/>
                </a:solidFill>
                <a:latin typeface="Times New Roman"/>
                <a:ea typeface="Times New Roman"/>
                <a:cs typeface="Times New Roman"/>
                <a:sym typeface="Times New Roman"/>
              </a:rPr>
              <a:t>1</a:t>
            </a:r>
            <a:r>
              <a:rPr b="0" i="0" lang="en-US" sz="2400" u="none" cap="none" strike="noStrike">
                <a:solidFill>
                  <a:srgbClr val="0070C0"/>
                </a:solidFill>
                <a:latin typeface="Arial"/>
                <a:ea typeface="Arial"/>
                <a:cs typeface="Arial"/>
                <a:sym typeface="Arial"/>
              </a:rPr>
              <a:t>.Business and data understanding –</a:t>
            </a:r>
            <a:br>
              <a:rPr b="1"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In this initial stage, identify the goals and requirements of the project. Understand the company requirements, demands to increase the company revenue</a:t>
            </a:r>
            <a:endParaRPr b="0" i="0" sz="20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2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70C0"/>
                </a:solidFill>
                <a:latin typeface="Arial"/>
                <a:ea typeface="Arial"/>
                <a:cs typeface="Arial"/>
                <a:sym typeface="Arial"/>
              </a:rPr>
              <a:t>2.</a:t>
            </a:r>
            <a:r>
              <a:rPr b="0" i="0" lang="en-US" sz="2400" u="none" cap="none" strike="noStrike">
                <a:solidFill>
                  <a:srgbClr val="0070C0"/>
                </a:solidFill>
                <a:latin typeface="Arial"/>
                <a:ea typeface="Arial"/>
                <a:cs typeface="Arial"/>
                <a:sym typeface="Arial"/>
              </a:rPr>
              <a:t>Data preparation-</a:t>
            </a:r>
            <a:br>
              <a:rPr b="0" i="0" lang="en-US" sz="2000" u="none" cap="none" strike="noStrike">
                <a:solidFill>
                  <a:srgbClr val="0070C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Clean and preprocess the dataset to ensure consistency and quality. This may involve converting relevant column to datetime datatype, handling missing values, checking for stationarity, check for random walk. Preparing data for training.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70C0"/>
                </a:solidFill>
                <a:latin typeface="Arial"/>
                <a:ea typeface="Arial"/>
                <a:cs typeface="Arial"/>
                <a:sym typeface="Arial"/>
              </a:rPr>
              <a:t>3.Model building –</a:t>
            </a:r>
            <a:br>
              <a:rPr b="0" i="0" lang="en-US" sz="2000" u="none" cap="none" strike="noStrike">
                <a:solidFill>
                  <a:srgbClr val="0070C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Select appropriate machine learning algorithms suitable for ARIMA, AR(auto-regression), Moving Average, Linear regression,  Xgboost. Train models for forecasting relevant variables in the data</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228600" y="187325"/>
            <a:ext cx="10515600" cy="51752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2000">
                <a:latin typeface="Times New Roman"/>
                <a:ea typeface="Times New Roman"/>
                <a:cs typeface="Times New Roman"/>
                <a:sym typeface="Times New Roman"/>
              </a:rPr>
              <a:t>CRISP-ML(Q) Methodology</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There are six stages of CRISP-ML(Q) Methodology</a:t>
            </a:r>
            <a:endParaRPr sz="2000"/>
          </a:p>
        </p:txBody>
      </p:sp>
      <p:sp>
        <p:nvSpPr>
          <p:cNvPr id="196" name="Google Shape;196;p25"/>
          <p:cNvSpPr txBox="1"/>
          <p:nvPr/>
        </p:nvSpPr>
        <p:spPr>
          <a:xfrm>
            <a:off x="581025" y="1660526"/>
            <a:ext cx="10610850" cy="36625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70C0"/>
                </a:solidFill>
                <a:latin typeface="Arial"/>
                <a:ea typeface="Arial"/>
                <a:cs typeface="Arial"/>
                <a:sym typeface="Arial"/>
              </a:rPr>
              <a:t>4.Model Evaluation-</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Compare different models to identify the best-performing one for forecasting.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70C0"/>
                </a:solidFill>
                <a:latin typeface="Arial"/>
                <a:ea typeface="Arial"/>
                <a:cs typeface="Arial"/>
                <a:sym typeface="Arial"/>
              </a:rPr>
              <a:t>5.Model Deployment-</a:t>
            </a:r>
            <a:br>
              <a:rPr b="0" i="0" lang="en-US" sz="2000" u="none" cap="none" strike="noStrike">
                <a:solidFill>
                  <a:srgbClr val="0070C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Deploy the chosen model into a user-friendly application that allows forecasting the demand and ensuring client satisfaction on prediction for different variants of heavy vehicles.</a:t>
            </a:r>
            <a:endParaRPr b="0" i="0" sz="20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70C0"/>
                </a:solidFill>
                <a:latin typeface="Arial"/>
                <a:ea typeface="Arial"/>
                <a:cs typeface="Arial"/>
                <a:sym typeface="Arial"/>
              </a:rPr>
              <a:t>6.Monitoring and Maintenance-</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Continuously monitor the model's performance in real-world scenarios. Collect feedback from company and adjust the model as necessary to improve accuracy and relevance. Regularly update the model with new data ensuring it remains effective and reliable</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228600" y="184761"/>
            <a:ext cx="10515600" cy="52159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Model Building</a:t>
            </a:r>
            <a:endParaRPr/>
          </a:p>
        </p:txBody>
      </p:sp>
      <p:sp>
        <p:nvSpPr>
          <p:cNvPr id="202" name="Google Shape;202;p26"/>
          <p:cNvSpPr txBox="1"/>
          <p:nvPr/>
        </p:nvSpPr>
        <p:spPr>
          <a:xfrm>
            <a:off x="569142" y="1112363"/>
            <a:ext cx="10175058"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2E75B5"/>
                </a:solidFill>
                <a:latin typeface="Arial"/>
                <a:ea typeface="Arial"/>
                <a:cs typeface="Arial"/>
                <a:sym typeface="Arial"/>
              </a:rPr>
              <a:t>1.XGBoost (Extreme Gradient Boosting) </a:t>
            </a:r>
            <a:endParaRPr b="0" i="0" sz="2000" u="none" cap="none" strike="noStrike">
              <a:solidFill>
                <a:srgbClr val="2E75B5"/>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It is a powerful machine learning algorithm primarily used for supervised learning tasks such as regression and classification. Although it is not specifically designed for time series forecasting, it can be adapted to handle forecasting problems through feature engineering and careful data preparation.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Suitable for</a:t>
            </a:r>
            <a:r>
              <a:rPr b="0" i="0" lang="en-US" sz="1400" u="none" cap="none" strike="noStrike">
                <a:solidFill>
                  <a:schemeClr val="dk1"/>
                </a:solidFill>
                <a:latin typeface="Arial"/>
                <a:ea typeface="Arial"/>
                <a:cs typeface="Arial"/>
                <a:sym typeface="Arial"/>
              </a:rPr>
              <a:t>—XXX12, XXX13, XXX17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70C0"/>
                </a:solidFill>
                <a:latin typeface="Arial"/>
                <a:ea typeface="Arial"/>
                <a:cs typeface="Arial"/>
                <a:sym typeface="Arial"/>
              </a:rPr>
              <a:t>2. Linear Regression</a:t>
            </a:r>
            <a:endParaRPr b="0" i="0" sz="20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Linear regression can be used for time series forecasting by transforming the data into a supervised learning format, where the past observations are used to predict future values. Although linear regression is relatively simple compared to other forecasting models, it can be effective for basic time series data, especially if the relationships are approximately linear.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Suitable for </a:t>
            </a:r>
            <a:r>
              <a:rPr b="0" i="0" lang="en-US" sz="1400" u="none" cap="none" strike="noStrike">
                <a:solidFill>
                  <a:schemeClr val="dk1"/>
                </a:solidFill>
                <a:latin typeface="Arial"/>
                <a:ea typeface="Arial"/>
                <a:cs typeface="Arial"/>
                <a:sym typeface="Arial"/>
              </a:rPr>
              <a:t>- XXX11, XXX15, XXX18, XXXV5,  XXXV9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2E75B5"/>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2E75B5"/>
                </a:solidFill>
                <a:latin typeface="Arial"/>
                <a:ea typeface="Arial"/>
                <a:cs typeface="Arial"/>
                <a:sym typeface="Arial"/>
              </a:rPr>
              <a:t>3. Simple Exponential Smoothing</a:t>
            </a:r>
            <a:endParaRPr b="0" i="0" sz="2000" u="none" cap="none" strike="noStrike">
              <a:solidFill>
                <a:srgbClr val="2E75B5"/>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is a popular and effective method for time series forecasting, especially when the data exhibits a consistent level (no trend or seasonality). It is used to predict future values based on weighted averages of past observations, where more recent observations are given higher weights.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Suitable for- </a:t>
            </a:r>
            <a:r>
              <a:rPr b="0" i="0" lang="en-US" sz="1400" u="none" cap="none" strike="noStrike">
                <a:solidFill>
                  <a:schemeClr val="dk1"/>
                </a:solidFill>
                <a:latin typeface="Arial"/>
                <a:ea typeface="Arial"/>
                <a:cs typeface="Arial"/>
                <a:sym typeface="Arial"/>
              </a:rPr>
              <a:t>XXXV1, XXXV2, XXXV3, XXXV4</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Deployment</a:t>
            </a:r>
            <a:endParaRPr/>
          </a:p>
        </p:txBody>
      </p:sp>
      <p:sp>
        <p:nvSpPr>
          <p:cNvPr id="208" name="Google Shape;208;p27"/>
          <p:cNvSpPr txBox="1"/>
          <p:nvPr/>
        </p:nvSpPr>
        <p:spPr>
          <a:xfrm>
            <a:off x="556181" y="970961"/>
            <a:ext cx="9860437" cy="17851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Streamlit: </a:t>
            </a:r>
            <a:r>
              <a:rPr b="0" i="0" lang="en-US" sz="2200" u="none" cap="none" strike="noStrike">
                <a:solidFill>
                  <a:srgbClr val="000000"/>
                </a:solidFill>
                <a:latin typeface="Calibri"/>
                <a:ea typeface="Calibri"/>
                <a:cs typeface="Calibri"/>
                <a:sym typeface="Calibri"/>
              </a:rPr>
              <a:t> is an open-source framework for building interactive web applications using Python. It allows rapid development with a user-friendly interface and real-time interactivity through components like sliders and buttons. Streamlit seamlessly integrates with popular data science libraries, making it ideal for visualization and analysis.</a:t>
            </a:r>
            <a:endParaRPr b="0" i="0" sz="2200" u="none" cap="none" strike="noStrike">
              <a:solidFill>
                <a:srgbClr val="000000"/>
              </a:solidFill>
              <a:latin typeface="Calibri"/>
              <a:ea typeface="Calibri"/>
              <a:cs typeface="Calibri"/>
              <a:sym typeface="Calibri"/>
            </a:endParaRPr>
          </a:p>
        </p:txBody>
      </p:sp>
      <p:pic>
        <p:nvPicPr>
          <p:cNvPr id="209" name="Google Shape;209;p27"/>
          <p:cNvPicPr preferRelativeResize="0"/>
          <p:nvPr/>
        </p:nvPicPr>
        <p:blipFill rotWithShape="1">
          <a:blip r:embed="rId3">
            <a:alphaModFix/>
          </a:blip>
          <a:srcRect b="0" l="0" r="0" t="0"/>
          <a:stretch/>
        </p:blipFill>
        <p:spPr>
          <a:xfrm>
            <a:off x="3991851" y="3676440"/>
            <a:ext cx="3246763" cy="189952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228600" y="184761"/>
            <a:ext cx="10515600" cy="52159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Deployment</a:t>
            </a:r>
            <a:endParaRPr/>
          </a:p>
        </p:txBody>
      </p:sp>
      <p:pic>
        <p:nvPicPr>
          <p:cNvPr id="215" name="Google Shape;215;p28" title="Screen Recording 2024-10-03 191231.mp4">
            <a:hlinkClick r:id="rId3"/>
          </p:cNvPr>
          <p:cNvPicPr preferRelativeResize="0"/>
          <p:nvPr/>
        </p:nvPicPr>
        <p:blipFill>
          <a:blip r:embed="rId4">
            <a:alphaModFix/>
          </a:blip>
          <a:stretch>
            <a:fillRect/>
          </a:stretch>
        </p:blipFill>
        <p:spPr>
          <a:xfrm>
            <a:off x="888475" y="937050"/>
            <a:ext cx="9855726" cy="55328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Queries?</a:t>
            </a:r>
            <a:endParaRPr/>
          </a:p>
        </p:txBody>
      </p:sp>
      <p:pic>
        <p:nvPicPr>
          <p:cNvPr id="221" name="Google Shape;221;p29"/>
          <p:cNvPicPr preferRelativeResize="0"/>
          <p:nvPr/>
        </p:nvPicPr>
        <p:blipFill rotWithShape="1">
          <a:blip r:embed="rId3">
            <a:alphaModFix/>
          </a:blip>
          <a:srcRect b="0" l="0" r="0" t="0"/>
          <a:stretch/>
        </p:blipFill>
        <p:spPr>
          <a:xfrm>
            <a:off x="2394880" y="1362333"/>
            <a:ext cx="6183040" cy="43281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title"/>
          </p:nvPr>
        </p:nvSpPr>
        <p:spPr>
          <a:xfrm>
            <a:off x="228600" y="186159"/>
            <a:ext cx="10515600" cy="51879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Project Leadership</a:t>
            </a:r>
            <a:endParaRPr/>
          </a:p>
        </p:txBody>
      </p:sp>
      <p:sp>
        <p:nvSpPr>
          <p:cNvPr id="81" name="Google Shape;81;p12"/>
          <p:cNvSpPr/>
          <p:nvPr/>
        </p:nvSpPr>
        <p:spPr>
          <a:xfrm>
            <a:off x="3362325" y="1151890"/>
            <a:ext cx="4624070" cy="1315720"/>
          </a:xfrm>
          <a:prstGeom prst="flowChartAlternateProcess">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2" name="Google Shape;82;p12"/>
          <p:cNvSpPr txBox="1"/>
          <p:nvPr/>
        </p:nvSpPr>
        <p:spPr>
          <a:xfrm>
            <a:off x="3439160" y="1285875"/>
            <a:ext cx="4227830" cy="10471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Bhupendra Dewangan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 Scientist-Cum-Trainer at AISPRY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chemeClr val="accent1"/>
                </a:solidFill>
                <a:latin typeface="Arial"/>
                <a:ea typeface="Arial"/>
                <a:cs typeface="Arial"/>
                <a:sym typeface="Arial"/>
              </a:rPr>
              <a:t>https://www.linkedin.com/in/bhupendra-dewangan-7b2630247?utm_source=share&amp;utm_campaign=share_via&amp;utm_content=profile&amp;utm_medium=android_app</a:t>
            </a:r>
            <a:endParaRPr b="0" i="0" sz="1000" u="none" cap="none" strike="noStrike">
              <a:solidFill>
                <a:schemeClr val="accent1"/>
              </a:solidFill>
              <a:latin typeface="Arial"/>
              <a:ea typeface="Arial"/>
              <a:cs typeface="Arial"/>
              <a:sym typeface="Arial"/>
            </a:endParaRPr>
          </a:p>
        </p:txBody>
      </p:sp>
      <p:sp>
        <p:nvSpPr>
          <p:cNvPr id="83" name="Google Shape;83;p12"/>
          <p:cNvSpPr/>
          <p:nvPr/>
        </p:nvSpPr>
        <p:spPr>
          <a:xfrm>
            <a:off x="2724150" y="2740660"/>
            <a:ext cx="5657215" cy="1657350"/>
          </a:xfrm>
          <a:prstGeom prst="flowChartProcess">
            <a:avLst/>
          </a:prstGeom>
          <a:noFill/>
          <a:ln cap="flat" cmpd="sng" w="381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4" name="Google Shape;84;p12"/>
          <p:cNvSpPr txBox="1"/>
          <p:nvPr/>
        </p:nvSpPr>
        <p:spPr>
          <a:xfrm>
            <a:off x="2839085" y="2740025"/>
            <a:ext cx="5427345" cy="15322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Bhupendra Dewangan is a passionate data scientist with expertise in machine learning, artificial intelligence, statistics, and mathematics. He is skilled at transforming data into actionable insights and leveraging advanced AI techniques to solve complex problems. He has a deep understanding of statistical methods and applies advanced mathematical techniques to build robust data models. Bhupendra is a certified Tableau Desktop Specialist, excelling in data visualization and storytelling. His mission is to help organizations make informed decisions and stay competitive through innovative data-driven solutions.</a:t>
            </a:r>
            <a:endParaRPr b="0" i="0" sz="1000" u="none" cap="none" strike="noStrike">
              <a:solidFill>
                <a:srgbClr val="000000"/>
              </a:solidFill>
              <a:latin typeface="Arial"/>
              <a:ea typeface="Arial"/>
              <a:cs typeface="Arial"/>
              <a:sym typeface="Arial"/>
            </a:endParaRPr>
          </a:p>
        </p:txBody>
      </p:sp>
      <p:sp>
        <p:nvSpPr>
          <p:cNvPr id="85" name="Google Shape;85;p12"/>
          <p:cNvSpPr/>
          <p:nvPr/>
        </p:nvSpPr>
        <p:spPr>
          <a:xfrm>
            <a:off x="9273540" y="4468495"/>
            <a:ext cx="2409825" cy="1496060"/>
          </a:xfrm>
          <a:prstGeom prst="rect">
            <a:avLst/>
          </a:prstGeom>
          <a:noFill/>
          <a:ln cap="flat" cmpd="sng" w="381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6" name="Google Shape;86;p12"/>
          <p:cNvSpPr txBox="1"/>
          <p:nvPr/>
        </p:nvSpPr>
        <p:spPr>
          <a:xfrm>
            <a:off x="9273540" y="4574540"/>
            <a:ext cx="2409190" cy="1209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Project Coordinator:</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 Pitabas</a:t>
            </a:r>
            <a:endParaRPr b="0" i="0" sz="1400" u="none" cap="none" strike="noStrike">
              <a:solidFill>
                <a:srgbClr val="000000"/>
              </a:solidFill>
              <a:latin typeface="Arial"/>
              <a:ea typeface="Arial"/>
              <a:cs typeface="Arial"/>
              <a:sym typeface="Arial"/>
            </a:endParaRPr>
          </a:p>
        </p:txBody>
      </p:sp>
      <p:pic>
        <p:nvPicPr>
          <p:cNvPr descr="bhup pic" id="87" name="Google Shape;87;p12"/>
          <p:cNvPicPr preferRelativeResize="0"/>
          <p:nvPr/>
        </p:nvPicPr>
        <p:blipFill rotWithShape="1">
          <a:blip r:embed="rId3">
            <a:alphaModFix/>
          </a:blip>
          <a:srcRect b="0" l="0" r="0" t="0"/>
          <a:stretch/>
        </p:blipFill>
        <p:spPr>
          <a:xfrm>
            <a:off x="228600" y="1019175"/>
            <a:ext cx="2254885" cy="22980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cxnSp>
        <p:nvCxnSpPr>
          <p:cNvPr id="226" name="Google Shape;226;p30"/>
          <p:cNvCxnSpPr/>
          <p:nvPr/>
        </p:nvCxnSpPr>
        <p:spPr>
          <a:xfrm>
            <a:off x="0" y="6464596"/>
            <a:ext cx="9597656" cy="0"/>
          </a:xfrm>
          <a:prstGeom prst="straightConnector1">
            <a:avLst/>
          </a:prstGeom>
          <a:noFill/>
          <a:ln cap="flat" cmpd="sng" w="9525">
            <a:solidFill>
              <a:srgbClr val="3B7FF2"/>
            </a:solidFill>
            <a:prstDash val="solid"/>
            <a:round/>
            <a:headEnd len="sm" w="sm" type="none"/>
            <a:tailEnd len="sm" w="sm" type="none"/>
          </a:ln>
        </p:spPr>
      </p:cxnSp>
      <p:pic>
        <p:nvPicPr>
          <p:cNvPr descr="Attitudes 2 Animal Cognition Survey – The Anthrozoologist" id="227" name="Google Shape;227;p30"/>
          <p:cNvPicPr preferRelativeResize="0"/>
          <p:nvPr/>
        </p:nvPicPr>
        <p:blipFill rotWithShape="1">
          <a:blip r:embed="rId3">
            <a:alphaModFix/>
          </a:blip>
          <a:srcRect b="0" l="0" r="0" t="0"/>
          <a:stretch/>
        </p:blipFill>
        <p:spPr>
          <a:xfrm>
            <a:off x="3110415" y="272435"/>
            <a:ext cx="5971172" cy="5971172"/>
          </a:xfrm>
          <a:prstGeom prst="rect">
            <a:avLst/>
          </a:prstGeom>
          <a:noFill/>
          <a:ln>
            <a:noFill/>
          </a:ln>
        </p:spPr>
      </p:pic>
      <p:pic>
        <p:nvPicPr>
          <p:cNvPr descr="360DigiTMG Reviews - 52 Reviews of 360digitmg.com | Sitejabber" id="228" name="Google Shape;228;p30"/>
          <p:cNvPicPr preferRelativeResize="0"/>
          <p:nvPr/>
        </p:nvPicPr>
        <p:blipFill rotWithShape="1">
          <a:blip r:embed="rId4">
            <a:alphaModFix/>
          </a:blip>
          <a:srcRect b="0" l="0" r="0" t="0"/>
          <a:stretch/>
        </p:blipFill>
        <p:spPr>
          <a:xfrm>
            <a:off x="9723552" y="5952931"/>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a:off x="1675765" y="1252855"/>
            <a:ext cx="6569075" cy="1275080"/>
          </a:xfrm>
          <a:prstGeom prst="flowChartProcess">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3" name="Google Shape;93;p13"/>
          <p:cNvSpPr txBox="1"/>
          <p:nvPr/>
        </p:nvSpPr>
        <p:spPr>
          <a:xfrm>
            <a:off x="1846240" y="1379305"/>
            <a:ext cx="6398600" cy="10221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Arial"/>
                <a:ea typeface="Arial"/>
                <a:cs typeface="Arial"/>
                <a:sym typeface="Arial"/>
              </a:rPr>
              <a:t>Name :  </a:t>
            </a:r>
            <a:r>
              <a:rPr b="1" lang="en-US" sz="2200"/>
              <a:t>Kaushiv Chaudhary</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2000"/>
              <a:t>LinkdIn : </a:t>
            </a:r>
            <a:r>
              <a:rPr lang="en-US" sz="1650" u="sng">
                <a:solidFill>
                  <a:schemeClr val="hlink"/>
                </a:solidFill>
                <a:highlight>
                  <a:srgbClr val="FFFFFF"/>
                </a:highlight>
                <a:latin typeface="Roboto"/>
                <a:ea typeface="Roboto"/>
                <a:cs typeface="Roboto"/>
                <a:sym typeface="Roboto"/>
                <a:hlinkClick r:id="rId3"/>
              </a:rPr>
              <a:t>linkedin.com/in/kaushivchaudhary</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228600" y="186159"/>
            <a:ext cx="10515600" cy="51879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Project Overview and Scope</a:t>
            </a:r>
            <a:endParaRPr/>
          </a:p>
        </p:txBody>
      </p:sp>
      <p:sp>
        <p:nvSpPr>
          <p:cNvPr id="99" name="Google Shape;99;p14"/>
          <p:cNvSpPr txBox="1"/>
          <p:nvPr/>
        </p:nvSpPr>
        <p:spPr>
          <a:xfrm>
            <a:off x="649605" y="1112520"/>
            <a:ext cx="11103610" cy="5216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Demand forecasting involves predicting future customer demand using historical data and analytical models. Accurate demand forecasts are critical for making informed business decisions, including inventory management, production planning, and financial forecasting. Demand forecasting typically relies on statistical methods (like moving averages, exponential smoothing, ARIMA), machine learning models, or a combination of both.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Production optimization focuses on maximizing production efficiency, minimizing costs, and meeting demand requirements. It involves making decisions on resource allocation, production schedules, inventory levels, and capacity planning, often based on demand forecasts. The goal is to strike a balance between supply and demand while minimizing waste and maximizing profitability.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Data Collection &amp; Analysis: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Gather historical sales, inventory, and external factors like economic indicators.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Analyze patterns, trends, and seasonality in the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Forecasting Models: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Time series models (e.g., ARIMA, SARIMA).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Machine learning models (e.g., Random Forest, Gradient Boosting, Neural Networks).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Hybrid models combining statistical and machine learning techniques.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Optimization Techniques: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Linear/Nonlinear programming to minimize costs (e.g., transportation, storage, production).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Heuristic algorithms (e.g., Genetic Algorithms, Particle Swarm Optimization) for complex systems.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Simulation techniques to handle uncertainty in production processes.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163275" y="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105" name="Google Shape;105;p15"/>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6" name="Google Shape;106;p15"/>
          <p:cNvSpPr txBox="1"/>
          <p:nvPr/>
        </p:nvSpPr>
        <p:spPr>
          <a:xfrm>
            <a:off x="383125" y="1149375"/>
            <a:ext cx="11034000" cy="2843825"/>
          </a:xfrm>
          <a:prstGeom prst="rect">
            <a:avLst/>
          </a:prstGeom>
          <a:noFill/>
          <a:ln>
            <a:noFill/>
          </a:ln>
        </p:spPr>
        <p:txBody>
          <a:bodyPr anchorCtr="0" anchor="t" bIns="91425" lIns="91425" spcFirstLastPara="1" rIns="91425" wrap="square" tIns="91425">
            <a:spAutoFit/>
          </a:bodyPr>
          <a:lstStyle/>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Business Objective</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Business Constraints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Project Architecture</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Data Collection</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Exploratory Data Analysis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Data Visualization</a:t>
            </a:r>
            <a:endParaRPr b="0" i="0" sz="3200" u="none" cap="none" strike="noStrike">
              <a:solidFill>
                <a:schemeClr val="dk1"/>
              </a:solidFill>
              <a:latin typeface="Times New Roman"/>
              <a:ea typeface="Times New Roman"/>
              <a:cs typeface="Times New Roman"/>
              <a:sym typeface="Times New Roman"/>
            </a:endParaRPr>
          </a:p>
        </p:txBody>
      </p:sp>
      <p:pic>
        <p:nvPicPr>
          <p:cNvPr descr="360DigiTMG Reviews - 52 Reviews of 360digitmg.com | Sitejabber" id="107" name="Google Shape;107;p15"/>
          <p:cNvPicPr preferRelativeResize="0"/>
          <p:nvPr/>
        </p:nvPicPr>
        <p:blipFill rotWithShape="1">
          <a:blip r:embed="rId3">
            <a:alphaModFix/>
          </a:blip>
          <a:srcRect b="0" l="0" r="0" t="0"/>
          <a:stretch/>
        </p:blipFill>
        <p:spPr>
          <a:xfrm>
            <a:off x="9753110" y="5945834"/>
            <a:ext cx="2277039" cy="808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228600" y="186159"/>
            <a:ext cx="10515600" cy="51879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Business Problem</a:t>
            </a:r>
            <a:endParaRPr/>
          </a:p>
        </p:txBody>
      </p:sp>
      <p:sp>
        <p:nvSpPr>
          <p:cNvPr id="113" name="Google Shape;113;p16"/>
          <p:cNvSpPr txBox="1"/>
          <p:nvPr/>
        </p:nvSpPr>
        <p:spPr>
          <a:xfrm>
            <a:off x="488315" y="1423035"/>
            <a:ext cx="10916920" cy="15068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The existing forecasting technique for the client is not effective. The project aims to forecast demand for construction machinery variants to optimize manufacturing and distribution</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descr="business problem pic" id="114" name="Google Shape;114;p16"/>
          <p:cNvPicPr preferRelativeResize="0"/>
          <p:nvPr/>
        </p:nvPicPr>
        <p:blipFill rotWithShape="1">
          <a:blip r:embed="rId3">
            <a:alphaModFix/>
          </a:blip>
          <a:srcRect b="0" l="0" r="0" t="0"/>
          <a:stretch/>
        </p:blipFill>
        <p:spPr>
          <a:xfrm>
            <a:off x="5494020" y="2827020"/>
            <a:ext cx="3178175" cy="317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228600" y="186159"/>
            <a:ext cx="10515600" cy="51879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lang="en-US"/>
              <a:t>Business Objective</a:t>
            </a:r>
            <a:endParaRPr/>
          </a:p>
        </p:txBody>
      </p:sp>
      <p:sp>
        <p:nvSpPr>
          <p:cNvPr id="120" name="Google Shape;120;p17"/>
          <p:cNvSpPr txBox="1"/>
          <p:nvPr/>
        </p:nvSpPr>
        <p:spPr>
          <a:xfrm>
            <a:off x="1293495" y="1465580"/>
            <a:ext cx="3703955" cy="7200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 name="Google Shape;121;p17"/>
          <p:cNvSpPr txBox="1"/>
          <p:nvPr/>
        </p:nvSpPr>
        <p:spPr>
          <a:xfrm>
            <a:off x="6217285" y="1475740"/>
            <a:ext cx="4527550" cy="6457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7BD3"/>
                </a:solidFill>
                <a:latin typeface="Arial"/>
                <a:ea typeface="Arial"/>
                <a:cs typeface="Arial"/>
                <a:sym typeface="Arial"/>
              </a:rPr>
              <a:t> Constraints</a:t>
            </a:r>
            <a:endParaRPr b="0" i="0" sz="2400" u="none" cap="none" strike="noStrike">
              <a:solidFill>
                <a:srgbClr val="007BD3"/>
              </a:solidFill>
              <a:latin typeface="Arial"/>
              <a:ea typeface="Arial"/>
              <a:cs typeface="Arial"/>
              <a:sym typeface="Arial"/>
            </a:endParaRPr>
          </a:p>
        </p:txBody>
      </p:sp>
      <p:sp>
        <p:nvSpPr>
          <p:cNvPr id="122" name="Google Shape;122;p17"/>
          <p:cNvSpPr txBox="1"/>
          <p:nvPr/>
        </p:nvSpPr>
        <p:spPr>
          <a:xfrm>
            <a:off x="1123950" y="1369695"/>
            <a:ext cx="3702050" cy="751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p17"/>
          <p:cNvSpPr txBox="1"/>
          <p:nvPr/>
        </p:nvSpPr>
        <p:spPr>
          <a:xfrm>
            <a:off x="1505585" y="1465580"/>
            <a:ext cx="4138295" cy="5708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2400" u="none" cap="none" strike="noStrike">
                <a:solidFill>
                  <a:srgbClr val="007BD3"/>
                </a:solidFill>
                <a:latin typeface="Arial"/>
                <a:ea typeface="Arial"/>
                <a:cs typeface="Arial"/>
                <a:sym typeface="Arial"/>
              </a:rPr>
              <a:t>Objective</a:t>
            </a:r>
            <a:endParaRPr b="0" i="0" sz="2400" u="none" cap="none" strike="noStrike">
              <a:solidFill>
                <a:srgbClr val="007BD3"/>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7BD3"/>
              </a:solidFill>
              <a:latin typeface="Arial"/>
              <a:ea typeface="Arial"/>
              <a:cs typeface="Arial"/>
              <a:sym typeface="Arial"/>
            </a:endParaRPr>
          </a:p>
        </p:txBody>
      </p:sp>
      <p:sp>
        <p:nvSpPr>
          <p:cNvPr id="124" name="Google Shape;124;p17"/>
          <p:cNvSpPr txBox="1"/>
          <p:nvPr/>
        </p:nvSpPr>
        <p:spPr>
          <a:xfrm>
            <a:off x="785495" y="2271395"/>
            <a:ext cx="10938510" cy="11576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Maximize operational efficiency and responsiveness.                 Minimize stockouts and inventory imbalances.</a:t>
            </a: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25" name="Google Shape;125;p17"/>
          <p:cNvSpPr/>
          <p:nvPr/>
        </p:nvSpPr>
        <p:spPr>
          <a:xfrm>
            <a:off x="3166110" y="3863340"/>
            <a:ext cx="838835" cy="1071880"/>
          </a:xfrm>
          <a:prstGeom prst="upArrow">
            <a:avLst>
              <a:gd fmla="val 50000" name="adj1"/>
              <a:gd fmla="val 50000" name="adj2"/>
            </a:avLst>
          </a:prstGeom>
          <a:solidFill>
            <a:schemeClr val="accent1"/>
          </a:solidFill>
          <a:ln cap="flat" cmpd="sng" w="254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7"/>
          <p:cNvSpPr/>
          <p:nvPr/>
        </p:nvSpPr>
        <p:spPr>
          <a:xfrm>
            <a:off x="7915275" y="3863340"/>
            <a:ext cx="817880" cy="1071880"/>
          </a:xfrm>
          <a:prstGeom prst="downArrow">
            <a:avLst>
              <a:gd fmla="val 50000" name="adj1"/>
              <a:gd fmla="val 50000" name="adj2"/>
            </a:avLst>
          </a:prstGeom>
          <a:solidFill>
            <a:schemeClr val="accent1"/>
          </a:solidFill>
          <a:ln cap="flat" cmpd="sng" w="254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0" y="179158"/>
            <a:ext cx="10515600" cy="53276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Architecture</a:t>
            </a:r>
            <a:endParaRPr b="1" sz="3200">
              <a:latin typeface="Times New Roman"/>
              <a:ea typeface="Times New Roman"/>
              <a:cs typeface="Times New Roman"/>
              <a:sym typeface="Times New Roman"/>
            </a:endParaRPr>
          </a:p>
        </p:txBody>
      </p:sp>
      <p:pic>
        <p:nvPicPr>
          <p:cNvPr descr="360DigiTMG Reviews - 52 Reviews of 360digitmg.com | Sitejabber" id="132" name="Google Shape;132;p18"/>
          <p:cNvPicPr preferRelativeResize="0"/>
          <p:nvPr/>
        </p:nvPicPr>
        <p:blipFill rotWithShape="1">
          <a:blip r:embed="rId3">
            <a:alphaModFix/>
          </a:blip>
          <a:srcRect b="0" l="0" r="0" t="0"/>
          <a:stretch/>
        </p:blipFill>
        <p:spPr>
          <a:xfrm>
            <a:off x="9692919" y="5896947"/>
            <a:ext cx="2277039" cy="808338"/>
          </a:xfrm>
          <a:prstGeom prst="rect">
            <a:avLst/>
          </a:prstGeom>
          <a:noFill/>
          <a:ln>
            <a:noFill/>
          </a:ln>
        </p:spPr>
      </p:pic>
      <p:pic>
        <p:nvPicPr>
          <p:cNvPr descr="project architec" id="133" name="Google Shape;133;p18"/>
          <p:cNvPicPr preferRelativeResize="0"/>
          <p:nvPr/>
        </p:nvPicPr>
        <p:blipFill rotWithShape="1">
          <a:blip r:embed="rId4">
            <a:alphaModFix/>
          </a:blip>
          <a:srcRect b="0" l="0" r="0" t="0"/>
          <a:stretch/>
        </p:blipFill>
        <p:spPr>
          <a:xfrm>
            <a:off x="1981200" y="1132205"/>
            <a:ext cx="6972935" cy="48558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228600" y="186136"/>
            <a:ext cx="10515600" cy="518795"/>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lang="en-US"/>
              <a:t>Data Collection and details</a:t>
            </a:r>
            <a:endParaRPr/>
          </a:p>
        </p:txBody>
      </p:sp>
      <p:sp>
        <p:nvSpPr>
          <p:cNvPr id="139" name="Google Shape;139;p19"/>
          <p:cNvSpPr txBox="1"/>
          <p:nvPr/>
        </p:nvSpPr>
        <p:spPr>
          <a:xfrm>
            <a:off x="228600" y="1047115"/>
            <a:ext cx="10680700" cy="270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 has been given by the client which is company's past data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Data gave by clients contains</a:t>
            </a: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 Billing date--billing occurred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 Variant--variant of heavy equipment vehicle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 Economic Index--external  factor which measures  economic health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4. Industry Growth Rate (%)---gives info about industry growing or declining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5. Seasonality Factor-- factor describing the seasonal affected the data (e.g., holidays, seasons).</a:t>
            </a:r>
            <a:endParaRPr b="0" i="0" sz="1800" u="none" cap="none" strike="noStrike">
              <a:solidFill>
                <a:srgbClr val="000000"/>
              </a:solidFill>
              <a:latin typeface="Arial"/>
              <a:ea typeface="Arial"/>
              <a:cs typeface="Arial"/>
              <a:sym typeface="Arial"/>
            </a:endParaRPr>
          </a:p>
        </p:txBody>
      </p:sp>
      <p:sp>
        <p:nvSpPr>
          <p:cNvPr id="140" name="Google Shape;140;p19"/>
          <p:cNvSpPr txBox="1"/>
          <p:nvPr/>
        </p:nvSpPr>
        <p:spPr>
          <a:xfrm>
            <a:off x="3837645" y="5288437"/>
            <a:ext cx="2787650" cy="881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0C0"/>
                </a:solidFill>
                <a:latin typeface="Arial"/>
                <a:ea typeface="Arial"/>
                <a:cs typeface="Arial"/>
                <a:sym typeface="Arial"/>
              </a:rPr>
              <a:t>Data given by the client</a:t>
            </a:r>
            <a:r>
              <a:rPr b="0" i="0" lang="en-US" sz="1400" u="none" cap="none" strike="noStrike">
                <a:solidFill>
                  <a:srgbClr val="002060"/>
                </a:solidFill>
                <a:latin typeface="Arial"/>
                <a:ea typeface="Arial"/>
                <a:cs typeface="Arial"/>
                <a:sym typeface="Arial"/>
              </a:rPr>
              <a:t> </a:t>
            </a:r>
            <a:endParaRPr b="0" i="0" sz="1400" u="none" cap="none" strike="noStrike">
              <a:solidFill>
                <a:srgbClr val="002060"/>
              </a:solidFill>
              <a:latin typeface="Arial"/>
              <a:ea typeface="Arial"/>
              <a:cs typeface="Arial"/>
              <a:sym typeface="Arial"/>
            </a:endParaRPr>
          </a:p>
        </p:txBody>
      </p:sp>
      <p:pic>
        <p:nvPicPr>
          <p:cNvPr id="141" name="Google Shape;141;p19"/>
          <p:cNvPicPr preferRelativeResize="0"/>
          <p:nvPr/>
        </p:nvPicPr>
        <p:blipFill rotWithShape="1">
          <a:blip r:embed="rId3">
            <a:alphaModFix/>
          </a:blip>
          <a:srcRect b="0" l="0" r="0" t="0"/>
          <a:stretch/>
        </p:blipFill>
        <p:spPr>
          <a:xfrm>
            <a:off x="3990006" y="4091224"/>
            <a:ext cx="1578944" cy="13678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