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8" r:id="rId3"/>
    <p:sldId id="271" r:id="rId4"/>
    <p:sldId id="272" r:id="rId5"/>
    <p:sldId id="273" r:id="rId6"/>
    <p:sldId id="274" r:id="rId7"/>
    <p:sldId id="278" r:id="rId8"/>
    <p:sldId id="275" r:id="rId9"/>
    <p:sldId id="276" r:id="rId10"/>
    <p:sldId id="277" r:id="rId11"/>
    <p:sldId id="279" r:id="rId12"/>
    <p:sldId id="280" r:id="rId13"/>
    <p:sldId id="281" r:id="rId14"/>
    <p:sldId id="282" r:id="rId15"/>
    <p:sldId id="283" r:id="rId16"/>
    <p:sldId id="284" r:id="rId17"/>
    <p:sldId id="285" r:id="rId18"/>
    <p:sldId id="270" r:id="rId19"/>
  </p:sldIdLst>
  <p:sldSz cx="18288000" cy="10287000"/>
  <p:notesSz cx="6858000" cy="9144000"/>
  <p:embeddedFontLst>
    <p:embeddedFont>
      <p:font typeface="Alatsi" panose="020B0604020202020204" charset="0"/>
      <p:regular r:id="rId20"/>
    </p:embeddedFont>
    <p:embeddedFont>
      <p:font typeface="Open Sans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10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github.com/keras-team/keras" TargetMode="External"/><Relationship Id="rId5" Type="http://schemas.openxmlformats.org/officeDocument/2006/relationships/hyperlink" Target="https://github.com/tensorflow/tensorflow" TargetMode="External"/><Relationship Id="rId4" Type="http://schemas.openxmlformats.org/officeDocument/2006/relationships/hyperlink" Target="New%20folder"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4633952" y="1485900"/>
            <a:ext cx="11672847" cy="1646605"/>
          </a:xfrm>
          <a:prstGeom prst="rect">
            <a:avLst/>
          </a:prstGeom>
        </p:spPr>
        <p:txBody>
          <a:bodyPr wrap="square" lIns="0" tIns="0" rIns="0" bIns="0" rtlCol="0" anchor="t">
            <a:spAutoFit/>
          </a:bodyPr>
          <a:lstStyle/>
          <a:p>
            <a:pPr algn="ctr">
              <a:lnSpc>
                <a:spcPts val="14550"/>
              </a:lnSpc>
            </a:pPr>
            <a:r>
              <a:rPr lang="en-US" sz="7200" dirty="0">
                <a:solidFill>
                  <a:srgbClr val="000000"/>
                </a:solidFill>
                <a:latin typeface="Alatsi"/>
              </a:rPr>
              <a:t>NAAN MUDHALAVAN PROJECT</a:t>
            </a:r>
            <a:endParaRPr lang="en-US" sz="15000" dirty="0">
              <a:solidFill>
                <a:srgbClr val="000000"/>
              </a:solidFill>
              <a:latin typeface="Alatsi"/>
            </a:endParaRP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TextBox 16">
            <a:extLst>
              <a:ext uri="{FF2B5EF4-FFF2-40B4-BE49-F238E27FC236}">
                <a16:creationId xmlns:a16="http://schemas.microsoft.com/office/drawing/2014/main" id="{F79D013B-85DD-2E8A-9A44-1904D87A4589}"/>
              </a:ext>
            </a:extLst>
          </p:cNvPr>
          <p:cNvSpPr txBox="1"/>
          <p:nvPr/>
        </p:nvSpPr>
        <p:spPr>
          <a:xfrm>
            <a:off x="4633952" y="3793295"/>
            <a:ext cx="13577848" cy="1200329"/>
          </a:xfrm>
          <a:prstGeom prst="rect">
            <a:avLst/>
          </a:prstGeom>
          <a:noFill/>
        </p:spPr>
        <p:txBody>
          <a:bodyPr wrap="square" rtlCol="0">
            <a:spAutoFit/>
          </a:bodyPr>
          <a:lstStyle/>
          <a:p>
            <a:r>
              <a:rPr lang="en-GB" sz="3600" b="1" dirty="0"/>
              <a:t>GENERATE ARTIFICIAL MRI IMAGES OF DIFFERENT CONSTRANT LEVELS USING GAN METHOD</a:t>
            </a:r>
            <a:endParaRPr lang="en-IN" b="1" dirty="0"/>
          </a:p>
        </p:txBody>
      </p:sp>
      <p:sp>
        <p:nvSpPr>
          <p:cNvPr id="18" name="Rectangle 17">
            <a:extLst>
              <a:ext uri="{FF2B5EF4-FFF2-40B4-BE49-F238E27FC236}">
                <a16:creationId xmlns:a16="http://schemas.microsoft.com/office/drawing/2014/main" id="{B4AB8FD7-2C06-10CE-49CE-80FEC1042A4F}"/>
              </a:ext>
            </a:extLst>
          </p:cNvPr>
          <p:cNvSpPr/>
          <p:nvPr/>
        </p:nvSpPr>
        <p:spPr>
          <a:xfrm>
            <a:off x="6934200" y="6362700"/>
            <a:ext cx="6400800" cy="2477782"/>
          </a:xfrm>
          <a:prstGeom prst="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marL="0" lvl="0" indent="0" rtl="0">
              <a:spcBef>
                <a:spcPts val="0"/>
              </a:spcBef>
              <a:spcAft>
                <a:spcPts val="0"/>
              </a:spcAft>
              <a:buNone/>
            </a:pPr>
            <a:r>
              <a:rPr lang="en-GB" sz="3200" b="1" dirty="0"/>
              <a:t>Presented by: </a:t>
            </a:r>
            <a:endParaRPr lang="en-GB" sz="2400" b="1" dirty="0"/>
          </a:p>
          <a:p>
            <a:pPr marL="0" lvl="0" indent="0" rtl="0">
              <a:spcBef>
                <a:spcPts val="0"/>
              </a:spcBef>
              <a:spcAft>
                <a:spcPts val="0"/>
              </a:spcAft>
              <a:buNone/>
            </a:pPr>
            <a:r>
              <a:rPr lang="en-GB" sz="2400" dirty="0"/>
              <a:t>                             KAUSIK V</a:t>
            </a:r>
          </a:p>
          <a:p>
            <a:pPr marL="0" lvl="0" indent="0" rtl="0">
              <a:spcBef>
                <a:spcPts val="0"/>
              </a:spcBef>
              <a:spcAft>
                <a:spcPts val="0"/>
              </a:spcAft>
              <a:buNone/>
            </a:pPr>
            <a:r>
              <a:rPr lang="en-GB" sz="2400" dirty="0"/>
              <a:t>                             513121104013</a:t>
            </a:r>
          </a:p>
          <a:p>
            <a:pPr marL="0" lvl="0" indent="0" rtl="0">
              <a:spcBef>
                <a:spcPts val="0"/>
              </a:spcBef>
              <a:spcAft>
                <a:spcPts val="0"/>
              </a:spcAft>
              <a:buNone/>
            </a:pPr>
            <a:r>
              <a:rPr lang="en-GB" sz="2400" dirty="0"/>
              <a:t>                             III Year CSE</a:t>
            </a:r>
          </a:p>
          <a:p>
            <a:pPr marL="0" lvl="0" indent="0" rtl="0">
              <a:spcBef>
                <a:spcPts val="0"/>
              </a:spcBef>
              <a:spcAft>
                <a:spcPts val="0"/>
              </a:spcAft>
              <a:buNone/>
            </a:pPr>
            <a:r>
              <a:rPr lang="en-GB" sz="2400" dirty="0"/>
              <a:t>		  TPGIT, Vellore</a:t>
            </a:r>
            <a:endParaRPr lang="en-GB" dirty="0"/>
          </a:p>
          <a:p>
            <a:pPr algn="ct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13411199" y="8039100"/>
            <a:ext cx="6886861" cy="2057400"/>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endParaRPr lang="en-US" sz="5575" dirty="0">
                <a:solidFill>
                  <a:srgbClr val="000000"/>
                </a:solidFill>
                <a:latin typeface="Open Sans Bold"/>
              </a:endParaRPr>
            </a:p>
          </p:txBody>
        </p:sp>
      </p:gr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1">
            <a:extLst>
              <a:ext uri="{FF2B5EF4-FFF2-40B4-BE49-F238E27FC236}">
                <a16:creationId xmlns:a16="http://schemas.microsoft.com/office/drawing/2014/main" id="{E6C6C622-DE8A-B639-7789-8FECB17CCBD7}"/>
              </a:ext>
            </a:extLst>
          </p:cNvPr>
          <p:cNvSpPr txBox="1"/>
          <p:nvPr/>
        </p:nvSpPr>
        <p:spPr>
          <a:xfrm>
            <a:off x="1066800" y="2403690"/>
            <a:ext cx="16078200" cy="8094524"/>
          </a:xfrm>
          <a:prstGeom prst="rect">
            <a:avLst/>
          </a:prstGeom>
          <a:noFill/>
        </p:spPr>
        <p:txBody>
          <a:bodyPr wrap="square" rtlCol="0">
            <a:spAutoFit/>
          </a:bodyPr>
          <a:lstStyle/>
          <a:p>
            <a:endParaRPr lang="en-GB" sz="2000" dirty="0"/>
          </a:p>
          <a:p>
            <a:endParaRPr lang="en-GB" sz="2800" dirty="0"/>
          </a:p>
          <a:p>
            <a:r>
              <a:rPr lang="en-GB" sz="3200" b="1" dirty="0"/>
              <a:t>1.Generators (</a:t>
            </a:r>
            <a:r>
              <a:rPr lang="en-GB" sz="3200" b="1" dirty="0" err="1"/>
              <a:t>Unet</a:t>
            </a:r>
            <a:r>
              <a:rPr lang="en-GB" sz="3200" b="1" dirty="0"/>
              <a:t>-like):</a:t>
            </a:r>
          </a:p>
          <a:p>
            <a:r>
              <a:rPr lang="en-GB" sz="2800" dirty="0"/>
              <a:t>			 The generators in </a:t>
            </a:r>
            <a:r>
              <a:rPr lang="en-GB" sz="2800" dirty="0" err="1"/>
              <a:t>CycleGAN</a:t>
            </a:r>
            <a:r>
              <a:rPr lang="en-GB" sz="2800" dirty="0"/>
              <a:t> are designed based on a </a:t>
            </a:r>
            <a:r>
              <a:rPr lang="en-GB" sz="2800" dirty="0" err="1"/>
              <a:t>Unet</a:t>
            </a:r>
            <a:r>
              <a:rPr lang="en-GB" sz="2800" dirty="0"/>
              <a:t>-like architecture. They comprise </a:t>
            </a:r>
            <a:r>
              <a:rPr lang="en-GB" sz="2800" dirty="0" err="1"/>
              <a:t>downsampling</a:t>
            </a:r>
            <a:r>
              <a:rPr lang="en-GB" sz="2800" dirty="0"/>
              <a:t> layers (to capture high-level features) followed by </a:t>
            </a:r>
            <a:r>
              <a:rPr lang="en-GB" sz="2800" dirty="0" err="1"/>
              <a:t>upsampling</a:t>
            </a:r>
            <a:r>
              <a:rPr lang="en-GB" sz="2800" dirty="0"/>
              <a:t> layers (to reconstruct the image). The generators learn to translate images from one domain (T1 MRI) to another domain (T2 MRI) and vice versa.</a:t>
            </a:r>
          </a:p>
          <a:p>
            <a:endParaRPr lang="en-GB" sz="3200" b="1" dirty="0"/>
          </a:p>
          <a:p>
            <a:r>
              <a:rPr lang="en-GB" sz="3200" b="1" dirty="0"/>
              <a:t>2. Discriminators: </a:t>
            </a:r>
            <a:endParaRPr lang="en-GB" sz="2800" b="1" dirty="0"/>
          </a:p>
          <a:p>
            <a:r>
              <a:rPr lang="en-GB" sz="2800" dirty="0"/>
              <a:t>		The discriminators are convolutional neural networks (CNNs) that assess the realism of the generated images. They receive both real and generated images and classify them as real or fake. This adversarial training process helps improve the quality of generated images over time.</a:t>
            </a:r>
          </a:p>
          <a:p>
            <a:endParaRPr lang="en-GB" sz="2800" dirty="0"/>
          </a:p>
          <a:p>
            <a:r>
              <a:rPr lang="en-GB" sz="3200" b="1" dirty="0"/>
              <a:t>3. Loss Functions:</a:t>
            </a:r>
            <a:endParaRPr lang="en-GB" sz="2800" b="1" dirty="0"/>
          </a:p>
          <a:p>
            <a:r>
              <a:rPr lang="en-GB" sz="2800" dirty="0"/>
              <a:t>		 The model uses several loss functions, including adversarial loss (for training the discriminators), cycle-consistency loss (to ensure image translation is consistent in both directions), and identity loss (to preserve important features during translation).</a:t>
            </a:r>
          </a:p>
          <a:p>
            <a:endParaRPr lang="en-GB" dirty="0"/>
          </a:p>
          <a:p>
            <a:endParaRPr lang="en-GB" dirty="0"/>
          </a:p>
        </p:txBody>
      </p:sp>
      <p:sp>
        <p:nvSpPr>
          <p:cNvPr id="3" name="TextBox 2">
            <a:extLst>
              <a:ext uri="{FF2B5EF4-FFF2-40B4-BE49-F238E27FC236}">
                <a16:creationId xmlns:a16="http://schemas.microsoft.com/office/drawing/2014/main" id="{BC01F951-4AF2-4BDC-455A-551D26B86234}"/>
              </a:ext>
            </a:extLst>
          </p:cNvPr>
          <p:cNvSpPr txBox="1"/>
          <p:nvPr/>
        </p:nvSpPr>
        <p:spPr>
          <a:xfrm>
            <a:off x="457200" y="2171700"/>
            <a:ext cx="3847243" cy="830997"/>
          </a:xfrm>
          <a:prstGeom prst="rect">
            <a:avLst/>
          </a:prstGeom>
          <a:noFill/>
        </p:spPr>
        <p:txBody>
          <a:bodyPr wrap="square" rtlCol="0">
            <a:spAutoFit/>
          </a:bodyPr>
          <a:lstStyle/>
          <a:p>
            <a:r>
              <a:rPr lang="en-GB" sz="4800" b="1" dirty="0"/>
              <a:t>MODELING:</a:t>
            </a:r>
            <a:endParaRPr lang="en-IN" b="1" dirty="0"/>
          </a:p>
        </p:txBody>
      </p:sp>
    </p:spTree>
    <p:extLst>
      <p:ext uri="{BB962C8B-B14F-4D97-AF65-F5344CB8AC3E}">
        <p14:creationId xmlns:p14="http://schemas.microsoft.com/office/powerpoint/2010/main" val="2804439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13411199" y="8039100"/>
            <a:ext cx="6886861" cy="2057400"/>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endParaRPr lang="en-US" sz="5575" dirty="0">
                <a:solidFill>
                  <a:srgbClr val="000000"/>
                </a:solidFill>
                <a:latin typeface="Open Sans Bold"/>
              </a:endParaRPr>
            </a:p>
          </p:txBody>
        </p:sp>
      </p:gr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1">
            <a:extLst>
              <a:ext uri="{FF2B5EF4-FFF2-40B4-BE49-F238E27FC236}">
                <a16:creationId xmlns:a16="http://schemas.microsoft.com/office/drawing/2014/main" id="{922D930A-4C00-B1FF-2259-955CA1D9C940}"/>
              </a:ext>
            </a:extLst>
          </p:cNvPr>
          <p:cNvSpPr txBox="1"/>
          <p:nvPr/>
        </p:nvSpPr>
        <p:spPr>
          <a:xfrm>
            <a:off x="1524000" y="2781300"/>
            <a:ext cx="13106400" cy="5416868"/>
          </a:xfrm>
          <a:prstGeom prst="rect">
            <a:avLst/>
          </a:prstGeom>
          <a:noFill/>
        </p:spPr>
        <p:txBody>
          <a:bodyPr wrap="square" rtlCol="0">
            <a:spAutoFit/>
          </a:bodyPr>
          <a:lstStyle/>
          <a:p>
            <a:r>
              <a:rPr lang="en-GB" sz="3600" b="1" dirty="0"/>
              <a:t>4. Optimization:</a:t>
            </a:r>
            <a:endParaRPr lang="en-GB" sz="3200" b="1" dirty="0"/>
          </a:p>
          <a:p>
            <a:r>
              <a:rPr lang="en-GB" sz="3200" dirty="0"/>
              <a:t>			 The model is trained using Adam optimizers, which adaptively adjust learning rates during training to optimize the generator and discriminator networks' performance.</a:t>
            </a:r>
          </a:p>
          <a:p>
            <a:endParaRPr lang="en-GB" sz="3200" dirty="0"/>
          </a:p>
          <a:p>
            <a:r>
              <a:rPr lang="en-GB" sz="3600" b="1" dirty="0"/>
              <a:t>5. Training Process:</a:t>
            </a:r>
          </a:p>
          <a:p>
            <a:r>
              <a:rPr lang="en-GB" sz="3200" dirty="0"/>
              <a:t>			 During training, the generators and discriminators are trained iteratively to improve image translation quality. The training loop involves forward and backward passes, gradient calculations, and parameter updates to minimize the loss functions and improve model convergence.</a:t>
            </a:r>
          </a:p>
          <a:p>
            <a:endParaRPr lang="en-IN" dirty="0"/>
          </a:p>
        </p:txBody>
      </p:sp>
    </p:spTree>
    <p:extLst>
      <p:ext uri="{BB962C8B-B14F-4D97-AF65-F5344CB8AC3E}">
        <p14:creationId xmlns:p14="http://schemas.microsoft.com/office/powerpoint/2010/main" val="1431930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13411199" y="8039100"/>
            <a:ext cx="6886861" cy="2057400"/>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endParaRPr lang="en-US" sz="5575" dirty="0">
                <a:solidFill>
                  <a:srgbClr val="000000"/>
                </a:solidFill>
                <a:latin typeface="Open Sans Bold"/>
              </a:endParaRPr>
            </a:p>
          </p:txBody>
        </p:sp>
      </p:gr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2">
            <a:extLst>
              <a:ext uri="{FF2B5EF4-FFF2-40B4-BE49-F238E27FC236}">
                <a16:creationId xmlns:a16="http://schemas.microsoft.com/office/drawing/2014/main" id="{B72307A1-9C5E-DE4F-55FC-8859ECE7AC74}"/>
              </a:ext>
            </a:extLst>
          </p:cNvPr>
          <p:cNvSpPr txBox="1"/>
          <p:nvPr/>
        </p:nvSpPr>
        <p:spPr>
          <a:xfrm>
            <a:off x="2816942" y="2685927"/>
            <a:ext cx="11651226" cy="369332"/>
          </a:xfrm>
          <a:prstGeom prst="rect">
            <a:avLst/>
          </a:prstGeom>
          <a:noFill/>
        </p:spPr>
        <p:txBody>
          <a:bodyPr wrap="square">
            <a:spAutoFit/>
          </a:bodyPr>
          <a:lstStyle/>
          <a:p>
            <a:endParaRPr lang="en-IN" dirty="0"/>
          </a:p>
        </p:txBody>
      </p:sp>
      <p:sp>
        <p:nvSpPr>
          <p:cNvPr id="6" name="TextBox 5">
            <a:extLst>
              <a:ext uri="{FF2B5EF4-FFF2-40B4-BE49-F238E27FC236}">
                <a16:creationId xmlns:a16="http://schemas.microsoft.com/office/drawing/2014/main" id="{9565CCC9-CFB9-8038-0A96-56624863237D}"/>
              </a:ext>
            </a:extLst>
          </p:cNvPr>
          <p:cNvSpPr txBox="1"/>
          <p:nvPr/>
        </p:nvSpPr>
        <p:spPr>
          <a:xfrm>
            <a:off x="2667000" y="2685928"/>
            <a:ext cx="13944600" cy="7540526"/>
          </a:xfrm>
          <a:prstGeom prst="rect">
            <a:avLst/>
          </a:prstGeom>
          <a:noFill/>
        </p:spPr>
        <p:txBody>
          <a:bodyPr wrap="square">
            <a:spAutoFit/>
          </a:bodyPr>
          <a:lstStyle/>
          <a:p>
            <a:pPr marL="457200" indent="-457200">
              <a:buFont typeface="Wingdings" panose="05000000000000000000" pitchFamily="2" charset="2"/>
              <a:buChar char="Ø"/>
            </a:pPr>
            <a:r>
              <a:rPr lang="en-IN" sz="2800" dirty="0"/>
              <a:t>The code  uses the </a:t>
            </a:r>
            <a:r>
              <a:rPr lang="en-IN" sz="2800" dirty="0" err="1"/>
              <a:t>CycleGAN</a:t>
            </a:r>
            <a:r>
              <a:rPr lang="en-IN" sz="2800" dirty="0"/>
              <a:t> (Cycle-Consistent Generative Adversarial Network) algorithm for MRI image translation between T1 and T2 modalities. </a:t>
            </a:r>
            <a:r>
              <a:rPr lang="en-IN" sz="2800" dirty="0" err="1"/>
              <a:t>CycleGAN</a:t>
            </a:r>
            <a:r>
              <a:rPr lang="en-IN" sz="2800" dirty="0"/>
              <a:t> is a type of generative adversarial network (GAN) designed for unpaired image-to-image translation tasks. It consists of two main components: generators and discriminators.</a:t>
            </a:r>
            <a:endParaRPr lang="en-IN" sz="3600" b="1" dirty="0"/>
          </a:p>
          <a:p>
            <a:endParaRPr lang="en-IN" sz="2400" b="1" dirty="0"/>
          </a:p>
          <a:p>
            <a:pPr marL="457200" indent="-457200">
              <a:buAutoNum type="arabicPeriod"/>
            </a:pPr>
            <a:r>
              <a:rPr lang="en-IN" sz="2400" b="1" dirty="0"/>
              <a:t>Generators:</a:t>
            </a:r>
            <a:r>
              <a:rPr lang="en-IN" dirty="0"/>
              <a:t> </a:t>
            </a:r>
          </a:p>
          <a:p>
            <a:r>
              <a:rPr lang="en-IN" dirty="0"/>
              <a:t>		</a:t>
            </a:r>
            <a:r>
              <a:rPr lang="en-IN" sz="2400" dirty="0"/>
              <a:t>The code defines generator networks (`</a:t>
            </a:r>
            <a:r>
              <a:rPr lang="en-IN" sz="2400" dirty="0" err="1"/>
              <a:t>generator_g</a:t>
            </a:r>
            <a:r>
              <a:rPr lang="en-IN" sz="2400" dirty="0"/>
              <a:t>` and `</a:t>
            </a:r>
            <a:r>
              <a:rPr lang="en-IN" sz="2400" dirty="0" err="1"/>
              <a:t>generator_f</a:t>
            </a:r>
            <a:r>
              <a:rPr lang="en-IN" sz="2400" dirty="0"/>
              <a:t>`) that learn to translate images from one domain (e.g., T1 MRI) to another domain (e.g., T2 MRI) and vice versa. These generators use convolutional and transposed convolutional layers to perform the image translation.</a:t>
            </a:r>
          </a:p>
          <a:p>
            <a:endParaRPr lang="en-IN" dirty="0"/>
          </a:p>
          <a:p>
            <a:r>
              <a:rPr lang="en-IN" sz="2400" b="1" dirty="0"/>
              <a:t>2. Discriminators:</a:t>
            </a:r>
            <a:r>
              <a:rPr lang="en-IN" dirty="0"/>
              <a:t> </a:t>
            </a:r>
          </a:p>
          <a:p>
            <a:r>
              <a:rPr lang="en-IN" dirty="0"/>
              <a:t>		</a:t>
            </a:r>
            <a:r>
              <a:rPr lang="en-IN" sz="2400" dirty="0"/>
              <a:t>Two discriminator networks (`</a:t>
            </a:r>
            <a:r>
              <a:rPr lang="en-IN" sz="2400" dirty="0" err="1"/>
              <a:t>discriminator_x</a:t>
            </a:r>
            <a:r>
              <a:rPr lang="en-IN" sz="2400" dirty="0"/>
              <a:t>` and `</a:t>
            </a:r>
            <a:r>
              <a:rPr lang="en-IN" sz="2400" dirty="0" err="1"/>
              <a:t>discriminator_y</a:t>
            </a:r>
            <a:r>
              <a:rPr lang="en-IN" sz="2400" dirty="0"/>
              <a:t>`) are implemented to evaluate the realism of generated images. These discriminators use convolutional layers to differentiate between real images from the target domain and fake images generated by the generators.</a:t>
            </a:r>
            <a:endParaRPr lang="en-IN" dirty="0"/>
          </a:p>
          <a:p>
            <a:endParaRPr lang="en-IN" dirty="0"/>
          </a:p>
          <a:p>
            <a:pPr marL="342900" indent="-342900">
              <a:buFont typeface="Wingdings" panose="05000000000000000000" pitchFamily="2" charset="2"/>
              <a:buChar char="Ø"/>
            </a:pPr>
            <a:r>
              <a:rPr lang="en-IN" sz="2400" dirty="0"/>
              <a:t>The training process involves adversarial training, where the generators aim to fool the discriminators by generating realistic-looking images, while the discriminators aim to distinguish between real and generated images accurately. Additionally, the use of cycle-consistency and identity loss functions further guides the training process to ensure that the translated images are meaningful and retain important features from the original images.</a:t>
            </a:r>
          </a:p>
        </p:txBody>
      </p:sp>
      <p:sp>
        <p:nvSpPr>
          <p:cNvPr id="7" name="TextBox 6">
            <a:extLst>
              <a:ext uri="{FF2B5EF4-FFF2-40B4-BE49-F238E27FC236}">
                <a16:creationId xmlns:a16="http://schemas.microsoft.com/office/drawing/2014/main" id="{6C98270F-BEA0-A646-5BD5-D1D7EC0EF94A}"/>
              </a:ext>
            </a:extLst>
          </p:cNvPr>
          <p:cNvSpPr txBox="1"/>
          <p:nvPr/>
        </p:nvSpPr>
        <p:spPr>
          <a:xfrm>
            <a:off x="1524000" y="1943100"/>
            <a:ext cx="3664230" cy="707886"/>
          </a:xfrm>
          <a:prstGeom prst="rect">
            <a:avLst/>
          </a:prstGeom>
          <a:noFill/>
        </p:spPr>
        <p:txBody>
          <a:bodyPr wrap="square" rtlCol="0">
            <a:spAutoFit/>
          </a:bodyPr>
          <a:lstStyle/>
          <a:p>
            <a:r>
              <a:rPr lang="en-GB" sz="4000" b="1" dirty="0"/>
              <a:t>ALGORITHM</a:t>
            </a:r>
            <a:endParaRPr lang="en-IN" b="1" dirty="0"/>
          </a:p>
        </p:txBody>
      </p:sp>
    </p:spTree>
    <p:extLst>
      <p:ext uri="{BB962C8B-B14F-4D97-AF65-F5344CB8AC3E}">
        <p14:creationId xmlns:p14="http://schemas.microsoft.com/office/powerpoint/2010/main" val="4029104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13411199" y="8039100"/>
            <a:ext cx="6886861" cy="2057400"/>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endParaRPr lang="en-US" sz="5575" dirty="0">
                <a:solidFill>
                  <a:srgbClr val="000000"/>
                </a:solidFill>
                <a:latin typeface="Open Sans Bold"/>
              </a:endParaRPr>
            </a:p>
          </p:txBody>
        </p:sp>
      </p:gr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2">
            <a:extLst>
              <a:ext uri="{FF2B5EF4-FFF2-40B4-BE49-F238E27FC236}">
                <a16:creationId xmlns:a16="http://schemas.microsoft.com/office/drawing/2014/main" id="{B72307A1-9C5E-DE4F-55FC-8859ECE7AC74}"/>
              </a:ext>
            </a:extLst>
          </p:cNvPr>
          <p:cNvSpPr txBox="1"/>
          <p:nvPr/>
        </p:nvSpPr>
        <p:spPr>
          <a:xfrm>
            <a:off x="2816942" y="2685927"/>
            <a:ext cx="11651226" cy="369332"/>
          </a:xfrm>
          <a:prstGeom prst="rect">
            <a:avLst/>
          </a:prstGeom>
          <a:noFill/>
        </p:spPr>
        <p:txBody>
          <a:bodyPr wrap="square">
            <a:spAutoFit/>
          </a:bodyPr>
          <a:lstStyle/>
          <a:p>
            <a:endParaRPr lang="en-IN" dirty="0"/>
          </a:p>
        </p:txBody>
      </p:sp>
      <p:sp>
        <p:nvSpPr>
          <p:cNvPr id="4" name="TextBox 3">
            <a:extLst>
              <a:ext uri="{FF2B5EF4-FFF2-40B4-BE49-F238E27FC236}">
                <a16:creationId xmlns:a16="http://schemas.microsoft.com/office/drawing/2014/main" id="{32386CCF-6D2B-0D04-E6E2-44ED08A531AB}"/>
              </a:ext>
            </a:extLst>
          </p:cNvPr>
          <p:cNvSpPr txBox="1"/>
          <p:nvPr/>
        </p:nvSpPr>
        <p:spPr>
          <a:xfrm>
            <a:off x="990600" y="3055258"/>
            <a:ext cx="16764000" cy="7017305"/>
          </a:xfrm>
          <a:prstGeom prst="rect">
            <a:avLst/>
          </a:prstGeom>
          <a:noFill/>
        </p:spPr>
        <p:txBody>
          <a:bodyPr wrap="square">
            <a:spAutoFit/>
          </a:bodyPr>
          <a:lstStyle/>
          <a:p>
            <a:r>
              <a:rPr lang="en-IN" sz="2400" dirty="0"/>
              <a:t>The deployment process for this code involves several steps to make the trained </a:t>
            </a:r>
            <a:r>
              <a:rPr lang="en-IN" sz="2400" dirty="0" err="1"/>
              <a:t>CycleGAN</a:t>
            </a:r>
            <a:r>
              <a:rPr lang="en-IN" sz="2400" dirty="0"/>
              <a:t> model accessible and usable in real-world applications:</a:t>
            </a:r>
          </a:p>
          <a:p>
            <a:r>
              <a:rPr lang="en-IN" sz="2400" b="1" dirty="0"/>
              <a:t>1. Model Serialization: </a:t>
            </a:r>
            <a:r>
              <a:rPr lang="en-IN" sz="2400" dirty="0"/>
              <a:t>Serialize the trained </a:t>
            </a:r>
            <a:r>
              <a:rPr lang="en-IN" sz="2400" dirty="0" err="1"/>
              <a:t>CycleGAN</a:t>
            </a:r>
            <a:r>
              <a:rPr lang="en-IN" sz="2400" dirty="0"/>
              <a:t> model to save its architecture, weights, and configuration in a format that can be easily loaded and used for inference.</a:t>
            </a:r>
          </a:p>
          <a:p>
            <a:endParaRPr lang="en-IN" sz="2400" dirty="0"/>
          </a:p>
          <a:p>
            <a:r>
              <a:rPr lang="en-IN" sz="2400" b="1" dirty="0"/>
              <a:t>2. Deployment </a:t>
            </a:r>
            <a:r>
              <a:rPr lang="en-IN" sz="2400" b="1" dirty="0" err="1"/>
              <a:t>Platform:</a:t>
            </a:r>
            <a:r>
              <a:rPr lang="en-IN" sz="2400" dirty="0" err="1"/>
              <a:t>Choose</a:t>
            </a:r>
            <a:r>
              <a:rPr lang="en-IN" sz="2400" dirty="0"/>
              <a:t> a deployment platform suitable for running deep learning models. Options include cloud platforms like AWS, Google Cloud, or Azure, as well as on-premises servers or edge devices depending on the specific use case and computational requirements.</a:t>
            </a:r>
          </a:p>
          <a:p>
            <a:endParaRPr lang="en-IN" sz="2400" dirty="0"/>
          </a:p>
          <a:p>
            <a:r>
              <a:rPr lang="en-IN" sz="2400" b="1" dirty="0"/>
              <a:t>3. Deployment Framework:</a:t>
            </a:r>
            <a:r>
              <a:rPr lang="en-IN" sz="2400" dirty="0"/>
              <a:t> Use a deep learning framework such as TensorFlow Serving, TensorFlow Lite, or ONNX Runtime to deploy the serialized model. These frameworks provide efficient and scalable ways to serve deep learning models for inference.</a:t>
            </a:r>
          </a:p>
          <a:p>
            <a:endParaRPr lang="en-IN" sz="2400" dirty="0"/>
          </a:p>
          <a:p>
            <a:r>
              <a:rPr lang="en-IN" sz="2400" b="1" dirty="0"/>
              <a:t>4. API </a:t>
            </a:r>
            <a:r>
              <a:rPr lang="en-IN" sz="2400" b="1" dirty="0" err="1"/>
              <a:t>Integration:</a:t>
            </a:r>
            <a:r>
              <a:rPr lang="en-IN" sz="2400" dirty="0" err="1"/>
              <a:t>Create</a:t>
            </a:r>
            <a:r>
              <a:rPr lang="en-IN" sz="2400" dirty="0"/>
              <a:t> an API (Application Programming Interface) to expose the model's functionality for inference. This API can accept input data (T1 MRI images) and return the translated output (T2 MRI images) generated by the </a:t>
            </a:r>
            <a:r>
              <a:rPr lang="en-IN" sz="2400" dirty="0" err="1"/>
              <a:t>CycleGAN</a:t>
            </a:r>
            <a:r>
              <a:rPr lang="en-IN" sz="2400" dirty="0"/>
              <a:t> model.</a:t>
            </a:r>
          </a:p>
          <a:p>
            <a:endParaRPr lang="en-IN" sz="2400" dirty="0"/>
          </a:p>
          <a:p>
            <a:r>
              <a:rPr lang="en-IN" sz="2400" b="1" dirty="0"/>
              <a:t>5. Scalability and </a:t>
            </a:r>
            <a:r>
              <a:rPr lang="en-IN" sz="2400" b="1" dirty="0" err="1"/>
              <a:t>Performance:</a:t>
            </a:r>
            <a:r>
              <a:rPr lang="en-IN" sz="2400" dirty="0" err="1"/>
              <a:t>Ensure</a:t>
            </a:r>
            <a:r>
              <a:rPr lang="en-IN" sz="2400" dirty="0"/>
              <a:t> the deployment setup is scalable to handle varying workloads and provides optimal performance for real-time or batch inference requests. This may involve optimizing hardware resources, utilizing GPU acceleration, or implementing load balancing strategies.</a:t>
            </a:r>
          </a:p>
          <a:p>
            <a:r>
              <a:rPr lang="en-IN" dirty="0"/>
              <a:t>.</a:t>
            </a:r>
          </a:p>
        </p:txBody>
      </p:sp>
      <p:sp>
        <p:nvSpPr>
          <p:cNvPr id="7" name="TextBox 6">
            <a:extLst>
              <a:ext uri="{FF2B5EF4-FFF2-40B4-BE49-F238E27FC236}">
                <a16:creationId xmlns:a16="http://schemas.microsoft.com/office/drawing/2014/main" id="{663F1A8A-AAF1-19FA-AFDA-E864B91E373C}"/>
              </a:ext>
            </a:extLst>
          </p:cNvPr>
          <p:cNvSpPr txBox="1"/>
          <p:nvPr/>
        </p:nvSpPr>
        <p:spPr>
          <a:xfrm>
            <a:off x="990600" y="2075504"/>
            <a:ext cx="3782522" cy="769441"/>
          </a:xfrm>
          <a:prstGeom prst="rect">
            <a:avLst/>
          </a:prstGeom>
          <a:noFill/>
        </p:spPr>
        <p:txBody>
          <a:bodyPr wrap="square" rtlCol="0">
            <a:spAutoFit/>
          </a:bodyPr>
          <a:lstStyle/>
          <a:p>
            <a:r>
              <a:rPr lang="en-GB" sz="4400" b="1" dirty="0"/>
              <a:t>DEPLOYMENT:</a:t>
            </a:r>
            <a:endParaRPr lang="en-IN" b="1" dirty="0"/>
          </a:p>
        </p:txBody>
      </p:sp>
    </p:spTree>
    <p:extLst>
      <p:ext uri="{BB962C8B-B14F-4D97-AF65-F5344CB8AC3E}">
        <p14:creationId xmlns:p14="http://schemas.microsoft.com/office/powerpoint/2010/main" val="301419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13411199" y="8039100"/>
            <a:ext cx="6886861" cy="2057400"/>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endParaRPr lang="en-US" sz="5575" dirty="0">
                <a:solidFill>
                  <a:srgbClr val="000000"/>
                </a:solidFill>
                <a:latin typeface="Open Sans Bold"/>
              </a:endParaRPr>
            </a:p>
          </p:txBody>
        </p:sp>
      </p:gr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2">
            <a:extLst>
              <a:ext uri="{FF2B5EF4-FFF2-40B4-BE49-F238E27FC236}">
                <a16:creationId xmlns:a16="http://schemas.microsoft.com/office/drawing/2014/main" id="{B72307A1-9C5E-DE4F-55FC-8859ECE7AC74}"/>
              </a:ext>
            </a:extLst>
          </p:cNvPr>
          <p:cNvSpPr txBox="1"/>
          <p:nvPr/>
        </p:nvSpPr>
        <p:spPr>
          <a:xfrm>
            <a:off x="2816942" y="2685927"/>
            <a:ext cx="11651226" cy="369332"/>
          </a:xfrm>
          <a:prstGeom prst="rect">
            <a:avLst/>
          </a:prstGeom>
          <a:noFill/>
        </p:spPr>
        <p:txBody>
          <a:bodyPr wrap="square">
            <a:spAutoFit/>
          </a:bodyPr>
          <a:lstStyle/>
          <a:p>
            <a:endParaRPr lang="en-IN" dirty="0"/>
          </a:p>
        </p:txBody>
      </p:sp>
      <p:sp>
        <p:nvSpPr>
          <p:cNvPr id="2" name="TextBox 1">
            <a:extLst>
              <a:ext uri="{FF2B5EF4-FFF2-40B4-BE49-F238E27FC236}">
                <a16:creationId xmlns:a16="http://schemas.microsoft.com/office/drawing/2014/main" id="{2F7B709E-2FBA-D909-5D37-BB3ACD277044}"/>
              </a:ext>
            </a:extLst>
          </p:cNvPr>
          <p:cNvSpPr txBox="1"/>
          <p:nvPr/>
        </p:nvSpPr>
        <p:spPr>
          <a:xfrm>
            <a:off x="4648200" y="-86718"/>
            <a:ext cx="4648200" cy="923330"/>
          </a:xfrm>
          <a:prstGeom prst="rect">
            <a:avLst/>
          </a:prstGeom>
          <a:noFill/>
        </p:spPr>
        <p:txBody>
          <a:bodyPr wrap="square" rtlCol="0">
            <a:spAutoFit/>
          </a:bodyPr>
          <a:lstStyle/>
          <a:p>
            <a:r>
              <a:rPr lang="en-GB" sz="5400" b="1" dirty="0"/>
              <a:t>RESULT:</a:t>
            </a:r>
            <a:endParaRPr lang="en-IN" b="1" dirty="0"/>
          </a:p>
        </p:txBody>
      </p:sp>
      <p:pic>
        <p:nvPicPr>
          <p:cNvPr id="27" name="Picture 26">
            <a:extLst>
              <a:ext uri="{FF2B5EF4-FFF2-40B4-BE49-F238E27FC236}">
                <a16:creationId xmlns:a16="http://schemas.microsoft.com/office/drawing/2014/main" id="{A44903FB-E19D-E3AF-05C7-C593247C5C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075" y="1418025"/>
            <a:ext cx="6907162" cy="3885279"/>
          </a:xfrm>
          <a:prstGeom prst="rect">
            <a:avLst/>
          </a:prstGeom>
        </p:spPr>
      </p:pic>
      <p:pic>
        <p:nvPicPr>
          <p:cNvPr id="29" name="Picture 28">
            <a:extLst>
              <a:ext uri="{FF2B5EF4-FFF2-40B4-BE49-F238E27FC236}">
                <a16:creationId xmlns:a16="http://schemas.microsoft.com/office/drawing/2014/main" id="{9D622B7B-45EF-17C4-BF28-6D71EEE96C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13279" y="1509824"/>
            <a:ext cx="6729859" cy="3785545"/>
          </a:xfrm>
          <a:prstGeom prst="rect">
            <a:avLst/>
          </a:prstGeom>
        </p:spPr>
      </p:pic>
      <p:pic>
        <p:nvPicPr>
          <p:cNvPr id="31" name="Picture 30">
            <a:extLst>
              <a:ext uri="{FF2B5EF4-FFF2-40B4-BE49-F238E27FC236}">
                <a16:creationId xmlns:a16="http://schemas.microsoft.com/office/drawing/2014/main" id="{307F2D99-AB75-AFB2-E720-EB5691AC470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20431" y="5663718"/>
            <a:ext cx="7144636" cy="4018858"/>
          </a:xfrm>
          <a:prstGeom prst="rect">
            <a:avLst/>
          </a:prstGeom>
        </p:spPr>
      </p:pic>
      <p:pic>
        <p:nvPicPr>
          <p:cNvPr id="33" name="Picture 32">
            <a:extLst>
              <a:ext uri="{FF2B5EF4-FFF2-40B4-BE49-F238E27FC236}">
                <a16:creationId xmlns:a16="http://schemas.microsoft.com/office/drawing/2014/main" id="{10FEB608-C99F-A09A-D92D-E775DFDA32A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1281" y="5663718"/>
            <a:ext cx="6974119" cy="3922942"/>
          </a:xfrm>
          <a:prstGeom prst="rect">
            <a:avLst/>
          </a:prstGeom>
        </p:spPr>
      </p:pic>
    </p:spTree>
    <p:extLst>
      <p:ext uri="{BB962C8B-B14F-4D97-AF65-F5344CB8AC3E}">
        <p14:creationId xmlns:p14="http://schemas.microsoft.com/office/powerpoint/2010/main" val="3961700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AD2893-B806-C779-DE96-1C5F3F8A5D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3200" y="5518355"/>
            <a:ext cx="6976533" cy="3924300"/>
          </a:xfrm>
          <a:prstGeom prst="rect">
            <a:avLst/>
          </a:prstGeom>
        </p:spPr>
      </p:pic>
      <p:pic>
        <p:nvPicPr>
          <p:cNvPr id="5" name="Picture 4">
            <a:extLst>
              <a:ext uri="{FF2B5EF4-FFF2-40B4-BE49-F238E27FC236}">
                <a16:creationId xmlns:a16="http://schemas.microsoft.com/office/drawing/2014/main" id="{CA16788E-6C61-DAFC-FF5F-5F5FAEF90A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5524500"/>
            <a:ext cx="7086600" cy="3986213"/>
          </a:xfrm>
          <a:prstGeom prst="rect">
            <a:avLst/>
          </a:prstGeom>
        </p:spPr>
      </p:pic>
      <p:pic>
        <p:nvPicPr>
          <p:cNvPr id="7" name="Picture 6">
            <a:extLst>
              <a:ext uri="{FF2B5EF4-FFF2-40B4-BE49-F238E27FC236}">
                <a16:creationId xmlns:a16="http://schemas.microsoft.com/office/drawing/2014/main" id="{96147E79-BAE6-B091-CD16-1E8F87377F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29032" y="757852"/>
            <a:ext cx="7382933" cy="4152900"/>
          </a:xfrm>
          <a:prstGeom prst="rect">
            <a:avLst/>
          </a:prstGeom>
        </p:spPr>
      </p:pic>
      <p:pic>
        <p:nvPicPr>
          <p:cNvPr id="9" name="Picture 8">
            <a:extLst>
              <a:ext uri="{FF2B5EF4-FFF2-40B4-BE49-F238E27FC236}">
                <a16:creationId xmlns:a16="http://schemas.microsoft.com/office/drawing/2014/main" id="{3F786B5A-0CE1-8B59-D1CB-26F8C4EDD9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34600" y="757852"/>
            <a:ext cx="7382933" cy="4152900"/>
          </a:xfrm>
          <a:prstGeom prst="rect">
            <a:avLst/>
          </a:prstGeom>
        </p:spPr>
      </p:pic>
    </p:spTree>
    <p:extLst>
      <p:ext uri="{BB962C8B-B14F-4D97-AF65-F5344CB8AC3E}">
        <p14:creationId xmlns:p14="http://schemas.microsoft.com/office/powerpoint/2010/main" val="3765587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13411199" y="8039100"/>
            <a:ext cx="6886861" cy="2057400"/>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endParaRPr lang="en-US" sz="5575" dirty="0">
                <a:solidFill>
                  <a:srgbClr val="000000"/>
                </a:solidFill>
                <a:latin typeface="Open Sans Bold"/>
              </a:endParaRPr>
            </a:p>
          </p:txBody>
        </p:sp>
      </p:gr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2">
            <a:extLst>
              <a:ext uri="{FF2B5EF4-FFF2-40B4-BE49-F238E27FC236}">
                <a16:creationId xmlns:a16="http://schemas.microsoft.com/office/drawing/2014/main" id="{B72307A1-9C5E-DE4F-55FC-8859ECE7AC74}"/>
              </a:ext>
            </a:extLst>
          </p:cNvPr>
          <p:cNvSpPr txBox="1"/>
          <p:nvPr/>
        </p:nvSpPr>
        <p:spPr>
          <a:xfrm>
            <a:off x="2816942" y="2685927"/>
            <a:ext cx="11651226" cy="369332"/>
          </a:xfrm>
          <a:prstGeom prst="rect">
            <a:avLst/>
          </a:prstGeom>
          <a:noFill/>
        </p:spPr>
        <p:txBody>
          <a:bodyPr wrap="square">
            <a:spAutoFit/>
          </a:bodyPr>
          <a:lstStyle/>
          <a:p>
            <a:endParaRPr lang="en-IN" dirty="0"/>
          </a:p>
        </p:txBody>
      </p:sp>
      <p:sp>
        <p:nvSpPr>
          <p:cNvPr id="7" name="TextBox 6">
            <a:extLst>
              <a:ext uri="{FF2B5EF4-FFF2-40B4-BE49-F238E27FC236}">
                <a16:creationId xmlns:a16="http://schemas.microsoft.com/office/drawing/2014/main" id="{663F1A8A-AAF1-19FA-AFDA-E864B91E373C}"/>
              </a:ext>
            </a:extLst>
          </p:cNvPr>
          <p:cNvSpPr txBox="1"/>
          <p:nvPr/>
        </p:nvSpPr>
        <p:spPr>
          <a:xfrm>
            <a:off x="990600" y="2075504"/>
            <a:ext cx="3782522" cy="769441"/>
          </a:xfrm>
          <a:prstGeom prst="rect">
            <a:avLst/>
          </a:prstGeom>
          <a:noFill/>
        </p:spPr>
        <p:txBody>
          <a:bodyPr wrap="square" rtlCol="0">
            <a:spAutoFit/>
          </a:bodyPr>
          <a:lstStyle/>
          <a:p>
            <a:r>
              <a:rPr lang="en-GB" sz="4400" b="1" dirty="0"/>
              <a:t>CONCLUSION</a:t>
            </a:r>
            <a:endParaRPr lang="en-IN" b="1" dirty="0"/>
          </a:p>
        </p:txBody>
      </p:sp>
      <p:sp>
        <p:nvSpPr>
          <p:cNvPr id="2" name="TextBox 1">
            <a:extLst>
              <a:ext uri="{FF2B5EF4-FFF2-40B4-BE49-F238E27FC236}">
                <a16:creationId xmlns:a16="http://schemas.microsoft.com/office/drawing/2014/main" id="{CFA479EB-92C3-0B97-2D0C-120D692A8E38}"/>
              </a:ext>
            </a:extLst>
          </p:cNvPr>
          <p:cNvSpPr txBox="1"/>
          <p:nvPr/>
        </p:nvSpPr>
        <p:spPr>
          <a:xfrm>
            <a:off x="1752600" y="8553787"/>
            <a:ext cx="26751926" cy="2815884"/>
          </a:xfrm>
          <a:prstGeom prst="rect">
            <a:avLst/>
          </a:prstGeom>
          <a:noFill/>
        </p:spPr>
        <p:txBody>
          <a:bodyPr wrap="square" rtlCol="0">
            <a:spAutoFit/>
          </a:bodyPr>
          <a:lstStyle/>
          <a:p>
            <a:endParaRPr lang="en-IN" dirty="0"/>
          </a:p>
        </p:txBody>
      </p:sp>
      <p:sp>
        <p:nvSpPr>
          <p:cNvPr id="6" name="Rectangle 1">
            <a:extLst>
              <a:ext uri="{FF2B5EF4-FFF2-40B4-BE49-F238E27FC236}">
                <a16:creationId xmlns:a16="http://schemas.microsoft.com/office/drawing/2014/main" id="{5CD37332-44B8-C232-77D4-6B9199BABA32}"/>
              </a:ext>
            </a:extLst>
          </p:cNvPr>
          <p:cNvSpPr>
            <a:spLocks noChangeArrowheads="1"/>
          </p:cNvSpPr>
          <p:nvPr/>
        </p:nvSpPr>
        <p:spPr bwMode="auto">
          <a:xfrm>
            <a:off x="476701" y="4153277"/>
            <a:ext cx="1694506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 conclusion, this project has demonstrated the successful implementation of a Cycle GAN-based approach for MRI image translation between T1 and T2 modalities. The use of deep learning techniques, including generators, discriminators, and optimization strategies, has enabled the generation of synthetic MRI images with high fidelity and accuracy. This technology has significant implications for medical imaging analysis, diagnosis, and research, offering a valuable tool for healthcare professionals, researchers, and institutions. The deployment of the trained Cycle GAN model opens up possibilities for enhancing healthcare decision-making, improving patient care, and advancing medical knowledge in the field of neuroimaging and medical imaging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3" name="Rectangle 2">
            <a:extLst>
              <a:ext uri="{FF2B5EF4-FFF2-40B4-BE49-F238E27FC236}">
                <a16:creationId xmlns:a16="http://schemas.microsoft.com/office/drawing/2014/main" id="{8C82A860-F917-7157-E297-6A3039C0932C}"/>
              </a:ext>
            </a:extLst>
          </p:cNvPr>
          <p:cNvSpPr>
            <a:spLocks noChangeArrowheads="1"/>
          </p:cNvSpPr>
          <p:nvPr/>
        </p:nvSpPr>
        <p:spPr bwMode="auto">
          <a:xfrm>
            <a:off x="533400" y="4024380"/>
            <a:ext cx="110930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8829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13411199" y="8039100"/>
            <a:ext cx="6886861" cy="2057400"/>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endParaRPr lang="en-US" sz="5575" dirty="0">
                <a:solidFill>
                  <a:srgbClr val="000000"/>
                </a:solidFill>
                <a:latin typeface="Open Sans Bold"/>
              </a:endParaRPr>
            </a:p>
          </p:txBody>
        </p:sp>
      </p:gr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2">
            <a:extLst>
              <a:ext uri="{FF2B5EF4-FFF2-40B4-BE49-F238E27FC236}">
                <a16:creationId xmlns:a16="http://schemas.microsoft.com/office/drawing/2014/main" id="{B72307A1-9C5E-DE4F-55FC-8859ECE7AC74}"/>
              </a:ext>
            </a:extLst>
          </p:cNvPr>
          <p:cNvSpPr txBox="1"/>
          <p:nvPr/>
        </p:nvSpPr>
        <p:spPr>
          <a:xfrm>
            <a:off x="2816942" y="2685927"/>
            <a:ext cx="11651226" cy="369332"/>
          </a:xfrm>
          <a:prstGeom prst="rect">
            <a:avLst/>
          </a:prstGeom>
          <a:noFill/>
        </p:spPr>
        <p:txBody>
          <a:bodyPr wrap="square">
            <a:spAutoFit/>
          </a:bodyPr>
          <a:lstStyle/>
          <a:p>
            <a:endParaRPr lang="en-IN" dirty="0"/>
          </a:p>
        </p:txBody>
      </p:sp>
      <p:sp>
        <p:nvSpPr>
          <p:cNvPr id="4" name="TextBox 3">
            <a:extLst>
              <a:ext uri="{FF2B5EF4-FFF2-40B4-BE49-F238E27FC236}">
                <a16:creationId xmlns:a16="http://schemas.microsoft.com/office/drawing/2014/main" id="{32386CCF-6D2B-0D04-E6E2-44ED08A531AB}"/>
              </a:ext>
            </a:extLst>
          </p:cNvPr>
          <p:cNvSpPr txBox="1"/>
          <p:nvPr/>
        </p:nvSpPr>
        <p:spPr>
          <a:xfrm>
            <a:off x="990600" y="3055258"/>
            <a:ext cx="16764000" cy="6370975"/>
          </a:xfrm>
          <a:prstGeom prst="rect">
            <a:avLst/>
          </a:prstGeom>
          <a:noFill/>
        </p:spPr>
        <p:txBody>
          <a:bodyPr wrap="square">
            <a:spAutoFit/>
          </a:bodyPr>
          <a:lstStyle/>
          <a:p>
            <a:r>
              <a:rPr lang="en-GB" sz="2400" b="0" i="0" dirty="0">
                <a:solidFill>
                  <a:srgbClr val="0D0D0D"/>
                </a:solidFill>
                <a:effectLst/>
                <a:highlight>
                  <a:srgbClr val="FFFFFF"/>
                </a:highlight>
                <a:latin typeface="Söhne"/>
              </a:rPr>
              <a:t>Zhu, Jun-Yan et al. "Unpaired Image-to-Image Translation Using Cycle-Consistent Adversarial Networks." Proceedings of the IEEE International Conference on Computer Vision (ICCV), 2017</a:t>
            </a:r>
          </a:p>
          <a:p>
            <a:endParaRPr lang="en-GB" sz="2400" dirty="0">
              <a:solidFill>
                <a:srgbClr val="0D0D0D"/>
              </a:solidFill>
              <a:highlight>
                <a:srgbClr val="FFFFFF"/>
              </a:highlight>
              <a:latin typeface="Söhne"/>
            </a:endParaRPr>
          </a:p>
          <a:p>
            <a:endParaRPr lang="en-GB" sz="2400" dirty="0">
              <a:solidFill>
                <a:srgbClr val="0D0D0D"/>
              </a:solidFill>
              <a:highlight>
                <a:srgbClr val="FFFFFF"/>
              </a:highlight>
              <a:latin typeface="Söhne"/>
            </a:endParaRPr>
          </a:p>
          <a:p>
            <a:r>
              <a:rPr lang="en-GB" sz="2400" b="0" i="0" dirty="0">
                <a:solidFill>
                  <a:srgbClr val="0D0D0D"/>
                </a:solidFill>
                <a:effectLst/>
                <a:highlight>
                  <a:srgbClr val="FFFFFF"/>
                </a:highlight>
              </a:rPr>
              <a:t>Isola, Phillip et al. "Image-to-Image Translation with Conditional Adversarial Networks." Proceedings of the IEEE Conference on Computer Vision and Pattern Recognition (CVPR), 2017. </a:t>
            </a:r>
          </a:p>
          <a:p>
            <a:endParaRPr lang="en-GB" sz="2400" dirty="0">
              <a:solidFill>
                <a:srgbClr val="0D0D0D"/>
              </a:solidFill>
              <a:highlight>
                <a:srgbClr val="FFFFFF"/>
              </a:highlight>
            </a:endParaRPr>
          </a:p>
          <a:p>
            <a:r>
              <a:rPr lang="en-GB" sz="2400" b="0" i="0" dirty="0">
                <a:solidFill>
                  <a:srgbClr val="0D0D0D"/>
                </a:solidFill>
                <a:effectLst/>
                <a:highlight>
                  <a:srgbClr val="FFFFFF"/>
                </a:highlight>
                <a:latin typeface="Söhne"/>
              </a:rPr>
              <a:t>Isola, Phillip et al. "Image-to-Image Translation with Conditional Adversarial Networks." Proceedings of the IEEE Conference on Computer Vision and Pattern Recognition (CVPR), 2017.</a:t>
            </a:r>
          </a:p>
          <a:p>
            <a:endParaRPr lang="en-GB" sz="2400" dirty="0">
              <a:solidFill>
                <a:srgbClr val="0D0D0D"/>
              </a:solidFill>
              <a:highlight>
                <a:srgbClr val="FFFFFF"/>
              </a:highlight>
              <a:latin typeface="Söhne"/>
            </a:endParaRPr>
          </a:p>
          <a:p>
            <a:pPr algn="l">
              <a:buFont typeface="Arial" panose="020B0604020202020204" pitchFamily="34" charset="0"/>
              <a:buChar char="•"/>
            </a:pPr>
            <a:r>
              <a:rPr lang="en-IN" sz="2400" b="0" i="0" dirty="0">
                <a:solidFill>
                  <a:srgbClr val="0D0D0D"/>
                </a:solidFill>
                <a:effectLst/>
                <a:highlight>
                  <a:srgbClr val="FFFFFF"/>
                </a:highlight>
                <a:latin typeface="Söhne"/>
              </a:rPr>
              <a:t>Official TensorFlow Documentation: </a:t>
            </a:r>
            <a:r>
              <a:rPr lang="en-IN" sz="2400" b="0" i="0" u="none" strike="noStrike" dirty="0">
                <a:solidFill>
                  <a:srgbClr val="0D0D0D"/>
                </a:solidFill>
                <a:effectLst/>
                <a:highlight>
                  <a:srgbClr val="FFFFFF"/>
                </a:highlight>
                <a:latin typeface="Söhne"/>
                <a:hlinkClick r:id="rId4" action="ppaction://hlinkfile"/>
              </a:rPr>
              <a:t>https://www.tensorflow.org/api_docs</a:t>
            </a:r>
            <a:endParaRPr lang="en-IN" sz="2400" b="0" i="0" dirty="0">
              <a:solidFill>
                <a:srgbClr val="0D0D0D"/>
              </a:solidFill>
              <a:effectLst/>
              <a:highlight>
                <a:srgbClr val="FFFFFF"/>
              </a:highlight>
              <a:latin typeface="Söhne"/>
            </a:endParaRPr>
          </a:p>
          <a:p>
            <a:pPr algn="l">
              <a:buFont typeface="Arial" panose="020B0604020202020204" pitchFamily="34" charset="0"/>
              <a:buChar char="•"/>
            </a:pPr>
            <a:r>
              <a:rPr lang="en-IN" sz="2400" b="0" i="0" dirty="0">
                <a:solidFill>
                  <a:srgbClr val="0D0D0D"/>
                </a:solidFill>
                <a:effectLst/>
                <a:highlight>
                  <a:srgbClr val="FFFFFF"/>
                </a:highlight>
                <a:latin typeface="Söhne"/>
              </a:rPr>
              <a:t>TensorFlow GitHub Repository: </a:t>
            </a:r>
            <a:r>
              <a:rPr lang="en-IN" sz="2400" b="0" i="0" u="none" strike="noStrike" dirty="0">
                <a:solidFill>
                  <a:srgbClr val="0D0D0D"/>
                </a:solidFill>
                <a:effectLst/>
                <a:highlight>
                  <a:srgbClr val="FFFFFF"/>
                </a:highlight>
                <a:latin typeface="Söhne"/>
                <a:hlinkClick r:id="rId5"/>
              </a:rPr>
              <a:t>https://github.com/tensorflow/tensorflow</a:t>
            </a:r>
            <a:endParaRPr lang="en-IN" sz="2400" b="0" i="0" u="none" strike="noStrike" dirty="0">
              <a:solidFill>
                <a:srgbClr val="0D0D0D"/>
              </a:solidFill>
              <a:effectLst/>
              <a:highlight>
                <a:srgbClr val="FFFFFF"/>
              </a:highlight>
              <a:latin typeface="Söhne"/>
            </a:endParaRPr>
          </a:p>
          <a:p>
            <a:pPr algn="l">
              <a:buFont typeface="Arial" panose="020B0604020202020204" pitchFamily="34" charset="0"/>
              <a:buChar char="•"/>
            </a:pPr>
            <a:endParaRPr lang="en-IN" sz="2400" dirty="0">
              <a:solidFill>
                <a:srgbClr val="0D0D0D"/>
              </a:solidFill>
              <a:highlight>
                <a:srgbClr val="FFFFFF"/>
              </a:highlight>
              <a:latin typeface="Söhne"/>
            </a:endParaRPr>
          </a:p>
          <a:p>
            <a:pPr algn="l">
              <a:buFont typeface="Arial" panose="020B0604020202020204" pitchFamily="34" charset="0"/>
              <a:buChar char="•"/>
            </a:pPr>
            <a:r>
              <a:rPr lang="en-IN" sz="2400" b="0" i="0" dirty="0" err="1">
                <a:solidFill>
                  <a:srgbClr val="0D0D0D"/>
                </a:solidFill>
                <a:effectLst/>
                <a:highlight>
                  <a:srgbClr val="FFFFFF"/>
                </a:highlight>
                <a:latin typeface="Söhne"/>
              </a:rPr>
              <a:t>Keras</a:t>
            </a:r>
            <a:r>
              <a:rPr lang="en-IN" sz="2400" b="0" i="0" dirty="0">
                <a:solidFill>
                  <a:srgbClr val="0D0D0D"/>
                </a:solidFill>
                <a:effectLst/>
                <a:highlight>
                  <a:srgbClr val="FFFFFF"/>
                </a:highlight>
                <a:latin typeface="Söhne"/>
              </a:rPr>
              <a:t> Documentation: </a:t>
            </a:r>
            <a:r>
              <a:rPr lang="en-IN" sz="2400" b="0" i="0" u="none" strike="noStrike" dirty="0">
                <a:solidFill>
                  <a:srgbClr val="0D0D0D"/>
                </a:solidFill>
                <a:effectLst/>
                <a:highlight>
                  <a:srgbClr val="FFFFFF"/>
                </a:highlight>
                <a:latin typeface="Söhne"/>
                <a:hlinkClick r:id="rId4" action="ppaction://hlinkfile"/>
              </a:rPr>
              <a:t>https://keras.io/api/</a:t>
            </a:r>
            <a:endParaRPr lang="en-IN" sz="2400" b="0" i="0" dirty="0">
              <a:solidFill>
                <a:srgbClr val="0D0D0D"/>
              </a:solidFill>
              <a:effectLst/>
              <a:highlight>
                <a:srgbClr val="FFFFFF"/>
              </a:highlight>
              <a:latin typeface="Söhne"/>
            </a:endParaRPr>
          </a:p>
          <a:p>
            <a:pPr algn="l">
              <a:buFont typeface="Arial" panose="020B0604020202020204" pitchFamily="34" charset="0"/>
              <a:buChar char="•"/>
            </a:pPr>
            <a:r>
              <a:rPr lang="en-IN" sz="2400" b="0" i="0" dirty="0" err="1">
                <a:solidFill>
                  <a:srgbClr val="0D0D0D"/>
                </a:solidFill>
                <a:effectLst/>
                <a:highlight>
                  <a:srgbClr val="FFFFFF"/>
                </a:highlight>
                <a:latin typeface="Söhne"/>
              </a:rPr>
              <a:t>Keras</a:t>
            </a:r>
            <a:r>
              <a:rPr lang="en-IN" sz="2400" b="0" i="0" dirty="0">
                <a:solidFill>
                  <a:srgbClr val="0D0D0D"/>
                </a:solidFill>
                <a:effectLst/>
                <a:highlight>
                  <a:srgbClr val="FFFFFF"/>
                </a:highlight>
                <a:latin typeface="Söhne"/>
              </a:rPr>
              <a:t> GitHub Repository: </a:t>
            </a:r>
            <a:r>
              <a:rPr lang="en-IN" sz="2400" b="0" i="0" u="none" strike="noStrike" dirty="0">
                <a:solidFill>
                  <a:srgbClr val="0D0D0D"/>
                </a:solidFill>
                <a:effectLst/>
                <a:highlight>
                  <a:srgbClr val="FFFFFF"/>
                </a:highlight>
                <a:latin typeface="Söhne"/>
                <a:hlinkClick r:id="rId6"/>
              </a:rPr>
              <a:t>https://github.com/keras-team/keras</a:t>
            </a:r>
            <a:endParaRPr lang="en-IN" sz="2400" b="0" i="0" dirty="0">
              <a:solidFill>
                <a:srgbClr val="0D0D0D"/>
              </a:solidFill>
              <a:effectLst/>
              <a:highlight>
                <a:srgbClr val="FFFFFF"/>
              </a:highlight>
              <a:latin typeface="Söhne"/>
            </a:endParaRPr>
          </a:p>
          <a:p>
            <a:pPr algn="l">
              <a:buFont typeface="Arial" panose="020B0604020202020204" pitchFamily="34" charset="0"/>
              <a:buChar char="•"/>
            </a:pPr>
            <a:endParaRPr lang="en-IN" sz="2400" b="0" i="0" dirty="0">
              <a:solidFill>
                <a:srgbClr val="0D0D0D"/>
              </a:solidFill>
              <a:effectLst/>
              <a:highlight>
                <a:srgbClr val="FFFFFF"/>
              </a:highlight>
              <a:latin typeface="Söhne"/>
            </a:endParaRPr>
          </a:p>
          <a:p>
            <a:endParaRPr lang="en-IN" sz="2400" dirty="0"/>
          </a:p>
        </p:txBody>
      </p:sp>
      <p:sp>
        <p:nvSpPr>
          <p:cNvPr id="7" name="TextBox 6">
            <a:extLst>
              <a:ext uri="{FF2B5EF4-FFF2-40B4-BE49-F238E27FC236}">
                <a16:creationId xmlns:a16="http://schemas.microsoft.com/office/drawing/2014/main" id="{663F1A8A-AAF1-19FA-AFDA-E864B91E373C}"/>
              </a:ext>
            </a:extLst>
          </p:cNvPr>
          <p:cNvSpPr txBox="1"/>
          <p:nvPr/>
        </p:nvSpPr>
        <p:spPr>
          <a:xfrm>
            <a:off x="990600" y="2075504"/>
            <a:ext cx="3782522" cy="769441"/>
          </a:xfrm>
          <a:prstGeom prst="rect">
            <a:avLst/>
          </a:prstGeom>
          <a:noFill/>
        </p:spPr>
        <p:txBody>
          <a:bodyPr wrap="square" rtlCol="0">
            <a:spAutoFit/>
          </a:bodyPr>
          <a:lstStyle/>
          <a:p>
            <a:r>
              <a:rPr lang="en-GB" sz="4400" b="1" dirty="0"/>
              <a:t>REFERENCE:</a:t>
            </a:r>
            <a:endParaRPr lang="en-IN" b="1" dirty="0"/>
          </a:p>
        </p:txBody>
      </p:sp>
    </p:spTree>
    <p:extLst>
      <p:ext uri="{BB962C8B-B14F-4D97-AF65-F5344CB8AC3E}">
        <p14:creationId xmlns:p14="http://schemas.microsoft.com/office/powerpoint/2010/main" val="1902431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Bold"/>
              </a:rPr>
              <a:t>THANK YOU</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5" name="Freeform 5"/>
          <p:cNvSpPr/>
          <p:nvPr/>
        </p:nvSpPr>
        <p:spPr>
          <a:xfrm>
            <a:off x="13411199" y="8039100"/>
            <a:ext cx="6886861" cy="2057400"/>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endParaRPr lang="en-US" sz="5575" dirty="0">
                <a:solidFill>
                  <a:srgbClr val="000000"/>
                </a:solidFill>
                <a:latin typeface="Open Sans Bold"/>
              </a:endParaRPr>
            </a:p>
          </p:txBody>
        </p:sp>
      </p:gr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TextBox 15">
            <a:extLst>
              <a:ext uri="{FF2B5EF4-FFF2-40B4-BE49-F238E27FC236}">
                <a16:creationId xmlns:a16="http://schemas.microsoft.com/office/drawing/2014/main" id="{CB613752-EAA8-05D5-FDD2-AD580E00D501}"/>
              </a:ext>
            </a:extLst>
          </p:cNvPr>
          <p:cNvSpPr txBox="1"/>
          <p:nvPr/>
        </p:nvSpPr>
        <p:spPr>
          <a:xfrm>
            <a:off x="5943600" y="1491860"/>
            <a:ext cx="6172200" cy="1015663"/>
          </a:xfrm>
          <a:prstGeom prst="rect">
            <a:avLst/>
          </a:prstGeom>
          <a:noFill/>
        </p:spPr>
        <p:txBody>
          <a:bodyPr wrap="square" rtlCol="0">
            <a:spAutoFit/>
          </a:bodyPr>
          <a:lstStyle/>
          <a:p>
            <a:r>
              <a:rPr lang="en" sz="6000" u="sng" dirty="0"/>
              <a:t>PROJECT TITLE:</a:t>
            </a:r>
            <a:endParaRPr lang="en-IN" b="1" u="sng" dirty="0"/>
          </a:p>
        </p:txBody>
      </p:sp>
      <p:sp>
        <p:nvSpPr>
          <p:cNvPr id="20" name="TextBox 19">
            <a:extLst>
              <a:ext uri="{FF2B5EF4-FFF2-40B4-BE49-F238E27FC236}">
                <a16:creationId xmlns:a16="http://schemas.microsoft.com/office/drawing/2014/main" id="{BA6B074A-9C68-C80A-F862-1A30B4D97257}"/>
              </a:ext>
            </a:extLst>
          </p:cNvPr>
          <p:cNvSpPr txBox="1"/>
          <p:nvPr/>
        </p:nvSpPr>
        <p:spPr>
          <a:xfrm>
            <a:off x="2743199" y="3467100"/>
            <a:ext cx="13172655" cy="2554545"/>
          </a:xfrm>
          <a:prstGeom prst="rect">
            <a:avLst/>
          </a:prstGeom>
          <a:noFill/>
        </p:spPr>
        <p:txBody>
          <a:bodyPr wrap="square" rtlCol="0">
            <a:spAutoFit/>
          </a:bodyPr>
          <a:lstStyle/>
          <a:p>
            <a:r>
              <a:rPr lang="en-GB" sz="8000" dirty="0"/>
              <a:t>MRI Image Translation using </a:t>
            </a:r>
            <a:r>
              <a:rPr lang="en-GB" sz="8000" dirty="0" err="1"/>
              <a:t>CycleGAN</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13411199" y="8039100"/>
            <a:ext cx="6886861" cy="2057400"/>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endParaRPr lang="en-US" sz="5575" dirty="0">
                <a:solidFill>
                  <a:srgbClr val="000000"/>
                </a:solidFill>
                <a:latin typeface="Open Sans Bold"/>
              </a:endParaRPr>
            </a:p>
          </p:txBody>
        </p:sp>
      </p:gr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1">
            <a:extLst>
              <a:ext uri="{FF2B5EF4-FFF2-40B4-BE49-F238E27FC236}">
                <a16:creationId xmlns:a16="http://schemas.microsoft.com/office/drawing/2014/main" id="{A95F1C5F-662F-3EFB-D469-5FB3D4136AE2}"/>
              </a:ext>
            </a:extLst>
          </p:cNvPr>
          <p:cNvSpPr txBox="1"/>
          <p:nvPr/>
        </p:nvSpPr>
        <p:spPr>
          <a:xfrm>
            <a:off x="2743200" y="3009900"/>
            <a:ext cx="7924800" cy="6247864"/>
          </a:xfrm>
          <a:prstGeom prst="rect">
            <a:avLst/>
          </a:prstGeom>
          <a:noFill/>
        </p:spPr>
        <p:txBody>
          <a:bodyPr wrap="square" rtlCol="0">
            <a:spAutoFit/>
          </a:bodyPr>
          <a:lstStyle/>
          <a:p>
            <a:pPr marL="571500" indent="-571500">
              <a:buFont typeface="Wingdings" panose="05000000000000000000" pitchFamily="2" charset="2"/>
              <a:buChar char="Ø"/>
            </a:pPr>
            <a:r>
              <a:rPr lang="en-GB" sz="4000" dirty="0">
                <a:solidFill>
                  <a:schemeClr val="dk1"/>
                </a:solidFill>
              </a:rPr>
              <a:t>Problem Statement</a:t>
            </a:r>
          </a:p>
          <a:p>
            <a:pPr marL="571500" indent="-571500">
              <a:buFont typeface="Wingdings" panose="05000000000000000000" pitchFamily="2" charset="2"/>
              <a:buChar char="Ø"/>
            </a:pPr>
            <a:r>
              <a:rPr lang="en-GB" sz="4000" dirty="0">
                <a:solidFill>
                  <a:schemeClr val="dk1"/>
                </a:solidFill>
              </a:rPr>
              <a:t>Project Overview</a:t>
            </a:r>
          </a:p>
          <a:p>
            <a:pPr marL="571500" indent="-571500">
              <a:buFont typeface="Wingdings" panose="05000000000000000000" pitchFamily="2" charset="2"/>
              <a:buChar char="Ø"/>
            </a:pPr>
            <a:r>
              <a:rPr lang="en-GB" sz="4000" dirty="0">
                <a:solidFill>
                  <a:schemeClr val="dk1"/>
                </a:solidFill>
              </a:rPr>
              <a:t>Who are the End Users?</a:t>
            </a:r>
          </a:p>
          <a:p>
            <a:pPr marL="571500" indent="-571500">
              <a:buFont typeface="Wingdings" panose="05000000000000000000" pitchFamily="2" charset="2"/>
              <a:buChar char="Ø"/>
            </a:pPr>
            <a:r>
              <a:rPr lang="en-GB" sz="4000" dirty="0">
                <a:solidFill>
                  <a:schemeClr val="dk1"/>
                </a:solidFill>
              </a:rPr>
              <a:t>Solution and its Value Proposition</a:t>
            </a:r>
          </a:p>
          <a:p>
            <a:pPr marL="571500" indent="-571500">
              <a:buFont typeface="Wingdings" panose="05000000000000000000" pitchFamily="2" charset="2"/>
              <a:buChar char="Ø"/>
            </a:pPr>
            <a:r>
              <a:rPr lang="en-GB" sz="4000" dirty="0">
                <a:solidFill>
                  <a:schemeClr val="dk1"/>
                </a:solidFill>
              </a:rPr>
              <a:t>The WOW in My Solution</a:t>
            </a:r>
          </a:p>
          <a:p>
            <a:pPr marL="571500" indent="-571500">
              <a:buFont typeface="Wingdings" panose="05000000000000000000" pitchFamily="2" charset="2"/>
              <a:buChar char="Ø"/>
            </a:pPr>
            <a:r>
              <a:rPr lang="en-GB" sz="4000" dirty="0">
                <a:solidFill>
                  <a:schemeClr val="dk1"/>
                </a:solidFill>
              </a:rPr>
              <a:t>Modelling</a:t>
            </a:r>
          </a:p>
          <a:p>
            <a:pPr marL="571500" indent="-571500">
              <a:buFont typeface="Wingdings" panose="05000000000000000000" pitchFamily="2" charset="2"/>
              <a:buChar char="Ø"/>
            </a:pPr>
            <a:r>
              <a:rPr lang="en-GB" sz="4000" dirty="0">
                <a:solidFill>
                  <a:schemeClr val="dk1"/>
                </a:solidFill>
              </a:rPr>
              <a:t>Algorithm and Deployment</a:t>
            </a:r>
          </a:p>
          <a:p>
            <a:pPr marL="571500" indent="-571500">
              <a:buFont typeface="Wingdings" panose="05000000000000000000" pitchFamily="2" charset="2"/>
              <a:buChar char="Ø"/>
            </a:pPr>
            <a:r>
              <a:rPr lang="en-GB" sz="4000" dirty="0">
                <a:solidFill>
                  <a:schemeClr val="dk1"/>
                </a:solidFill>
              </a:rPr>
              <a:t>Result</a:t>
            </a:r>
          </a:p>
          <a:p>
            <a:pPr marL="571500" indent="-571500">
              <a:buFont typeface="Wingdings" panose="05000000000000000000" pitchFamily="2" charset="2"/>
              <a:buChar char="Ø"/>
            </a:pPr>
            <a:r>
              <a:rPr lang="en-GB" sz="4000" dirty="0">
                <a:solidFill>
                  <a:schemeClr val="dk1"/>
                </a:solidFill>
              </a:rPr>
              <a:t>Conclusion</a:t>
            </a:r>
          </a:p>
          <a:p>
            <a:pPr marL="571500" indent="-571500">
              <a:buFont typeface="Wingdings" panose="05000000000000000000" pitchFamily="2" charset="2"/>
              <a:buChar char="Ø"/>
            </a:pPr>
            <a:r>
              <a:rPr lang="en-GB" sz="4000" dirty="0">
                <a:solidFill>
                  <a:schemeClr val="dk1"/>
                </a:solidFill>
              </a:rPr>
              <a:t>References</a:t>
            </a:r>
          </a:p>
        </p:txBody>
      </p:sp>
      <p:sp>
        <p:nvSpPr>
          <p:cNvPr id="3" name="TextBox 2">
            <a:extLst>
              <a:ext uri="{FF2B5EF4-FFF2-40B4-BE49-F238E27FC236}">
                <a16:creationId xmlns:a16="http://schemas.microsoft.com/office/drawing/2014/main" id="{F0FEC650-90A5-6093-D26A-0917C02B8E2C}"/>
              </a:ext>
            </a:extLst>
          </p:cNvPr>
          <p:cNvSpPr txBox="1"/>
          <p:nvPr/>
        </p:nvSpPr>
        <p:spPr>
          <a:xfrm>
            <a:off x="1981200" y="2075504"/>
            <a:ext cx="3124200" cy="830997"/>
          </a:xfrm>
          <a:prstGeom prst="rect">
            <a:avLst/>
          </a:prstGeom>
          <a:noFill/>
        </p:spPr>
        <p:txBody>
          <a:bodyPr wrap="square" rtlCol="0">
            <a:spAutoFit/>
          </a:bodyPr>
          <a:lstStyle/>
          <a:p>
            <a:r>
              <a:rPr lang="en-GB" sz="4800" dirty="0"/>
              <a:t>AGENDA:</a:t>
            </a:r>
            <a:endParaRPr lang="en-IN" dirty="0"/>
          </a:p>
        </p:txBody>
      </p:sp>
    </p:spTree>
    <p:extLst>
      <p:ext uri="{BB962C8B-B14F-4D97-AF65-F5344CB8AC3E}">
        <p14:creationId xmlns:p14="http://schemas.microsoft.com/office/powerpoint/2010/main" val="198212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13411199" y="8039100"/>
            <a:ext cx="6886861" cy="2057400"/>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endParaRPr lang="en-US" sz="5575" dirty="0">
                <a:solidFill>
                  <a:srgbClr val="000000"/>
                </a:solidFill>
                <a:latin typeface="Open Sans Bold"/>
              </a:endParaRPr>
            </a:p>
          </p:txBody>
        </p:sp>
      </p:gr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1">
            <a:extLst>
              <a:ext uri="{FF2B5EF4-FFF2-40B4-BE49-F238E27FC236}">
                <a16:creationId xmlns:a16="http://schemas.microsoft.com/office/drawing/2014/main" id="{334652FD-E52D-7B51-6B2B-25110FBEBFDB}"/>
              </a:ext>
            </a:extLst>
          </p:cNvPr>
          <p:cNvSpPr txBox="1"/>
          <p:nvPr/>
        </p:nvSpPr>
        <p:spPr>
          <a:xfrm>
            <a:off x="685800" y="2075504"/>
            <a:ext cx="6400800" cy="646331"/>
          </a:xfrm>
          <a:prstGeom prst="rect">
            <a:avLst/>
          </a:prstGeom>
          <a:noFill/>
        </p:spPr>
        <p:txBody>
          <a:bodyPr wrap="square" rtlCol="0">
            <a:spAutoFit/>
          </a:bodyPr>
          <a:lstStyle/>
          <a:p>
            <a:r>
              <a:rPr lang="en-US" sz="3600" b="1" dirty="0"/>
              <a:t>PROBLEM STATEMENT:</a:t>
            </a:r>
            <a:endParaRPr lang="en-IN" b="1" dirty="0"/>
          </a:p>
        </p:txBody>
      </p:sp>
      <p:sp>
        <p:nvSpPr>
          <p:cNvPr id="3" name="TextBox 2">
            <a:extLst>
              <a:ext uri="{FF2B5EF4-FFF2-40B4-BE49-F238E27FC236}">
                <a16:creationId xmlns:a16="http://schemas.microsoft.com/office/drawing/2014/main" id="{9B2753FD-5F0D-1A2D-026D-001D96DAAB85}"/>
              </a:ext>
            </a:extLst>
          </p:cNvPr>
          <p:cNvSpPr txBox="1"/>
          <p:nvPr/>
        </p:nvSpPr>
        <p:spPr>
          <a:xfrm>
            <a:off x="1981200" y="2933700"/>
            <a:ext cx="14782800" cy="4524315"/>
          </a:xfrm>
          <a:prstGeom prst="rect">
            <a:avLst/>
          </a:prstGeom>
          <a:noFill/>
        </p:spPr>
        <p:txBody>
          <a:bodyPr wrap="square" rtlCol="0">
            <a:spAutoFit/>
          </a:bodyPr>
          <a:lstStyle/>
          <a:p>
            <a:pPr marL="571500" indent="-571500">
              <a:buFont typeface="Wingdings" panose="05000000000000000000" pitchFamily="2" charset="2"/>
              <a:buChar char="Ø"/>
            </a:pPr>
            <a:r>
              <a:rPr lang="en-GB" sz="3600" dirty="0"/>
              <a:t>The project aims to develop a </a:t>
            </a:r>
            <a:r>
              <a:rPr lang="en-GB" sz="3600" dirty="0" err="1"/>
              <a:t>CycleGAN</a:t>
            </a:r>
            <a:r>
              <a:rPr lang="en-GB" sz="3600" dirty="0"/>
              <a:t>-based solution for MRI image translation, specifically targeting the conversion between T1 and T2 MRI images. The problem statement involves creating a model that can effectively learn the mapping between these two types of MRI images, enabling clinicians and researchers to generate one type of MRI image from the other. This translation capability is crucial for various medical imaging applications, including image enhancement and facilitating medical research in neuroimaging.</a:t>
            </a:r>
            <a:endParaRPr lang="en-IN" dirty="0"/>
          </a:p>
        </p:txBody>
      </p:sp>
    </p:spTree>
    <p:extLst>
      <p:ext uri="{BB962C8B-B14F-4D97-AF65-F5344CB8AC3E}">
        <p14:creationId xmlns:p14="http://schemas.microsoft.com/office/powerpoint/2010/main" val="237553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13411199" y="8039100"/>
            <a:ext cx="6886861" cy="2057400"/>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endParaRPr lang="en-US" sz="5575" dirty="0">
                <a:solidFill>
                  <a:srgbClr val="000000"/>
                </a:solidFill>
                <a:latin typeface="Open Sans Bold"/>
              </a:endParaRPr>
            </a:p>
          </p:txBody>
        </p:sp>
      </p:gr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1">
            <a:extLst>
              <a:ext uri="{FF2B5EF4-FFF2-40B4-BE49-F238E27FC236}">
                <a16:creationId xmlns:a16="http://schemas.microsoft.com/office/drawing/2014/main" id="{2566FC8E-2531-4D94-2527-72B7EB7AE37B}"/>
              </a:ext>
            </a:extLst>
          </p:cNvPr>
          <p:cNvSpPr txBox="1"/>
          <p:nvPr/>
        </p:nvSpPr>
        <p:spPr>
          <a:xfrm>
            <a:off x="1049978" y="2075504"/>
            <a:ext cx="5759566" cy="830997"/>
          </a:xfrm>
          <a:prstGeom prst="rect">
            <a:avLst/>
          </a:prstGeom>
          <a:noFill/>
        </p:spPr>
        <p:txBody>
          <a:bodyPr wrap="square" rtlCol="0">
            <a:spAutoFit/>
          </a:bodyPr>
          <a:lstStyle/>
          <a:p>
            <a:r>
              <a:rPr lang="en-US" sz="4400" b="1" dirty="0"/>
              <a:t>PROJECT</a:t>
            </a:r>
            <a:r>
              <a:rPr lang="en-US" sz="4800" b="1" dirty="0"/>
              <a:t> </a:t>
            </a:r>
            <a:r>
              <a:rPr lang="en-US" sz="4400" b="1" dirty="0"/>
              <a:t>OVERVIEW:</a:t>
            </a:r>
            <a:endParaRPr lang="en-IN" b="1" dirty="0"/>
          </a:p>
        </p:txBody>
      </p:sp>
      <p:sp>
        <p:nvSpPr>
          <p:cNvPr id="3" name="TextBox 2">
            <a:extLst>
              <a:ext uri="{FF2B5EF4-FFF2-40B4-BE49-F238E27FC236}">
                <a16:creationId xmlns:a16="http://schemas.microsoft.com/office/drawing/2014/main" id="{4190E33F-84A8-7675-903F-DFAF78E12C16}"/>
              </a:ext>
            </a:extLst>
          </p:cNvPr>
          <p:cNvSpPr txBox="1"/>
          <p:nvPr/>
        </p:nvSpPr>
        <p:spPr>
          <a:xfrm>
            <a:off x="2286000" y="3162300"/>
            <a:ext cx="14097000" cy="4524315"/>
          </a:xfrm>
          <a:prstGeom prst="rect">
            <a:avLst/>
          </a:prstGeom>
          <a:noFill/>
        </p:spPr>
        <p:txBody>
          <a:bodyPr wrap="square" rtlCol="0">
            <a:spAutoFit/>
          </a:bodyPr>
          <a:lstStyle/>
          <a:p>
            <a:pPr marL="457200" indent="-457200">
              <a:buFont typeface="Wingdings" panose="05000000000000000000" pitchFamily="2" charset="2"/>
              <a:buChar char="Ø"/>
            </a:pPr>
            <a:r>
              <a:rPr lang="en-GB" sz="3600" dirty="0"/>
              <a:t>This project utilizes </a:t>
            </a:r>
            <a:r>
              <a:rPr lang="en-GB" sz="3600" dirty="0" err="1"/>
              <a:t>CycleGAN</a:t>
            </a:r>
            <a:r>
              <a:rPr lang="en-GB" sz="3600" dirty="0"/>
              <a:t>, a deep learning architecture, for MRI image translation between T1 and T2 modalities, crucial in medical imaging. It involves data preprocessing, model design with generators and discriminators, training setup with optimization techniques, and loss functions to ensure accurate image translation. The trained model generates high-quality synthetic MRI images, aiding in medical research and diagnostics, with potential applications in image enhancement and cross-modality analysis.</a:t>
            </a:r>
            <a:endParaRPr lang="en-IN" sz="3600" dirty="0"/>
          </a:p>
        </p:txBody>
      </p:sp>
    </p:spTree>
    <p:extLst>
      <p:ext uri="{BB962C8B-B14F-4D97-AF65-F5344CB8AC3E}">
        <p14:creationId xmlns:p14="http://schemas.microsoft.com/office/powerpoint/2010/main" val="3431013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13411199" y="8039100"/>
            <a:ext cx="6886861" cy="2057400"/>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endParaRPr lang="en-US" sz="5575" dirty="0">
                <a:solidFill>
                  <a:srgbClr val="000000"/>
                </a:solidFill>
                <a:latin typeface="Open Sans Bold"/>
              </a:endParaRPr>
            </a:p>
          </p:txBody>
        </p:sp>
      </p:gr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1">
            <a:extLst>
              <a:ext uri="{FF2B5EF4-FFF2-40B4-BE49-F238E27FC236}">
                <a16:creationId xmlns:a16="http://schemas.microsoft.com/office/drawing/2014/main" id="{1B7E7A6D-BF1A-C300-8D77-D4CD0ECB1ABE}"/>
              </a:ext>
            </a:extLst>
          </p:cNvPr>
          <p:cNvSpPr txBox="1"/>
          <p:nvPr/>
        </p:nvSpPr>
        <p:spPr>
          <a:xfrm>
            <a:off x="228600" y="1866900"/>
            <a:ext cx="8025561" cy="769441"/>
          </a:xfrm>
          <a:prstGeom prst="rect">
            <a:avLst/>
          </a:prstGeom>
          <a:noFill/>
        </p:spPr>
        <p:txBody>
          <a:bodyPr wrap="square" rtlCol="0">
            <a:spAutoFit/>
          </a:bodyPr>
          <a:lstStyle/>
          <a:p>
            <a:r>
              <a:rPr lang="en-GB" sz="4400" b="1" dirty="0">
                <a:solidFill>
                  <a:schemeClr val="dk1"/>
                </a:solidFill>
              </a:rPr>
              <a:t>Who are the End Users?</a:t>
            </a:r>
            <a:endParaRPr lang="en-IN" b="1" dirty="0"/>
          </a:p>
        </p:txBody>
      </p:sp>
      <p:sp>
        <p:nvSpPr>
          <p:cNvPr id="3" name="TextBox 2">
            <a:extLst>
              <a:ext uri="{FF2B5EF4-FFF2-40B4-BE49-F238E27FC236}">
                <a16:creationId xmlns:a16="http://schemas.microsoft.com/office/drawing/2014/main" id="{5AB648CD-325D-73AC-22E9-5997CECC221C}"/>
              </a:ext>
            </a:extLst>
          </p:cNvPr>
          <p:cNvSpPr txBox="1"/>
          <p:nvPr/>
        </p:nvSpPr>
        <p:spPr>
          <a:xfrm>
            <a:off x="1219200" y="2857501"/>
            <a:ext cx="16001999" cy="6494085"/>
          </a:xfrm>
          <a:prstGeom prst="rect">
            <a:avLst/>
          </a:prstGeom>
          <a:noFill/>
        </p:spPr>
        <p:txBody>
          <a:bodyPr wrap="square" rtlCol="0">
            <a:spAutoFit/>
          </a:bodyPr>
          <a:lstStyle/>
          <a:p>
            <a:r>
              <a:rPr lang="en-GB" sz="3200" b="1" dirty="0"/>
              <a:t>1. Medical Researchers:</a:t>
            </a:r>
            <a:r>
              <a:rPr lang="en-GB" sz="3200" dirty="0"/>
              <a:t> Medical researchers studying neurological disorders, brain imaging, and medical imaging techniques can benefit from this code. They can use the MRI image translation capabilities to </a:t>
            </a:r>
            <a:r>
              <a:rPr lang="en-GB" sz="3200" dirty="0" err="1"/>
              <a:t>analyze</a:t>
            </a:r>
            <a:r>
              <a:rPr lang="en-GB" sz="3200" dirty="0"/>
              <a:t> and compare T1 and T2 images, facilitating research on disease progression, treatment effectiveness, and diagnostic methods.</a:t>
            </a:r>
          </a:p>
          <a:p>
            <a:r>
              <a:rPr lang="en-GB" sz="3200" b="1" dirty="0"/>
              <a:t>2. Radiologists and Clinicians: </a:t>
            </a:r>
            <a:r>
              <a:rPr lang="en-GB" sz="3200" dirty="0"/>
              <a:t>Radiologists and clinicians working in healthcare institutions can use the code to enhance their diagnostic capabilities. The ability to translate MRI images between different modalities can aid in identifying subtle abnormalities, improving patient diagnosis, and guiding treatment decisions.</a:t>
            </a:r>
          </a:p>
          <a:p>
            <a:r>
              <a:rPr lang="en-GB" sz="3200" b="1" dirty="0"/>
              <a:t>3. Medical Imaging Software </a:t>
            </a:r>
            <a:r>
              <a:rPr lang="en-GB" sz="3200" b="1" dirty="0" err="1"/>
              <a:t>Developers:</a:t>
            </a:r>
            <a:r>
              <a:rPr lang="en-GB" sz="3200" dirty="0" err="1"/>
              <a:t>Developers</a:t>
            </a:r>
            <a:r>
              <a:rPr lang="en-GB" sz="3200" dirty="0"/>
              <a:t> and engineers working on medical imaging software and tools can integrate this code into their applications. By providing MRI image translation functionalities, they can offer advanced features to healthcare professionals, researchers, and institutions, enhancing the overall efficiency and effectiveness of medical imaging systems.</a:t>
            </a:r>
            <a:endParaRPr lang="en-IN" sz="3200" dirty="0"/>
          </a:p>
        </p:txBody>
      </p:sp>
    </p:spTree>
    <p:extLst>
      <p:ext uri="{BB962C8B-B14F-4D97-AF65-F5344CB8AC3E}">
        <p14:creationId xmlns:p14="http://schemas.microsoft.com/office/powerpoint/2010/main" val="388517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13411199" y="8039100"/>
            <a:ext cx="6886861" cy="2057400"/>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endParaRPr lang="en-US" sz="5575" dirty="0">
                <a:solidFill>
                  <a:srgbClr val="000000"/>
                </a:solidFill>
                <a:latin typeface="Open Sans Bold"/>
              </a:endParaRPr>
            </a:p>
          </p:txBody>
        </p:sp>
      </p:gr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1">
            <a:extLst>
              <a:ext uri="{FF2B5EF4-FFF2-40B4-BE49-F238E27FC236}">
                <a16:creationId xmlns:a16="http://schemas.microsoft.com/office/drawing/2014/main" id="{57A90368-B300-D5BA-633A-3C5858840412}"/>
              </a:ext>
            </a:extLst>
          </p:cNvPr>
          <p:cNvSpPr txBox="1"/>
          <p:nvPr/>
        </p:nvSpPr>
        <p:spPr>
          <a:xfrm>
            <a:off x="841632" y="2001411"/>
            <a:ext cx="10359768" cy="769441"/>
          </a:xfrm>
          <a:prstGeom prst="rect">
            <a:avLst/>
          </a:prstGeom>
          <a:noFill/>
        </p:spPr>
        <p:txBody>
          <a:bodyPr wrap="square" rtlCol="0">
            <a:spAutoFit/>
          </a:bodyPr>
          <a:lstStyle/>
          <a:p>
            <a:r>
              <a:rPr lang="en-US" sz="4400" b="1" dirty="0"/>
              <a:t>SOLUTION AND ITS VALUE PROPOSITION:</a:t>
            </a:r>
            <a:endParaRPr lang="en-IN" b="1" dirty="0"/>
          </a:p>
        </p:txBody>
      </p:sp>
      <p:sp>
        <p:nvSpPr>
          <p:cNvPr id="4" name="TextBox 3">
            <a:extLst>
              <a:ext uri="{FF2B5EF4-FFF2-40B4-BE49-F238E27FC236}">
                <a16:creationId xmlns:a16="http://schemas.microsoft.com/office/drawing/2014/main" id="{7D3CEC8E-2A6C-D954-AE52-0DE2A5462884}"/>
              </a:ext>
            </a:extLst>
          </p:cNvPr>
          <p:cNvSpPr txBox="1"/>
          <p:nvPr/>
        </p:nvSpPr>
        <p:spPr>
          <a:xfrm>
            <a:off x="2209800" y="2933700"/>
            <a:ext cx="13944600" cy="5632311"/>
          </a:xfrm>
          <a:prstGeom prst="rect">
            <a:avLst/>
          </a:prstGeom>
          <a:noFill/>
        </p:spPr>
        <p:txBody>
          <a:bodyPr wrap="square" rtlCol="0">
            <a:spAutoFit/>
          </a:bodyPr>
          <a:lstStyle/>
          <a:p>
            <a:r>
              <a:rPr lang="en-GB" sz="4000" dirty="0"/>
              <a:t>The solution provided by this code is the ability to translate MRI images between T1 and T2 modalities using </a:t>
            </a:r>
            <a:r>
              <a:rPr lang="en-GB" sz="4000" dirty="0" err="1"/>
              <a:t>CycleGAN</a:t>
            </a:r>
            <a:r>
              <a:rPr lang="en-GB" sz="4000" dirty="0"/>
              <a:t>. The value proposition of this solution lies in its potential to improve medical imaging analysis and diagnosis. By generating synthetic T1 and T2 images, medical professionals can better understand and interpret patient data, leading to enhanced treatment planning, disease detection, and medical research outcomes. This code empowers users with advanced image translation capabilities, contributing to better healthcare decision-making and patient care.</a:t>
            </a:r>
            <a:endParaRPr lang="en-IN" sz="4000" dirty="0"/>
          </a:p>
        </p:txBody>
      </p:sp>
    </p:spTree>
    <p:extLst>
      <p:ext uri="{BB962C8B-B14F-4D97-AF65-F5344CB8AC3E}">
        <p14:creationId xmlns:p14="http://schemas.microsoft.com/office/powerpoint/2010/main" val="1274463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13411199" y="8039100"/>
            <a:ext cx="6886861" cy="2057400"/>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endParaRPr lang="en-US" sz="5575" dirty="0">
                <a:solidFill>
                  <a:srgbClr val="000000"/>
                </a:solidFill>
                <a:latin typeface="Open Sans Bold"/>
              </a:endParaRPr>
            </a:p>
          </p:txBody>
        </p:sp>
      </p:gr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1">
            <a:extLst>
              <a:ext uri="{FF2B5EF4-FFF2-40B4-BE49-F238E27FC236}">
                <a16:creationId xmlns:a16="http://schemas.microsoft.com/office/drawing/2014/main" id="{E690EBB3-46D7-70BA-E70D-1C1D85D1281E}"/>
              </a:ext>
            </a:extLst>
          </p:cNvPr>
          <p:cNvSpPr txBox="1"/>
          <p:nvPr/>
        </p:nvSpPr>
        <p:spPr>
          <a:xfrm>
            <a:off x="2895600" y="3390900"/>
            <a:ext cx="13639800" cy="4524315"/>
          </a:xfrm>
          <a:prstGeom prst="rect">
            <a:avLst/>
          </a:prstGeom>
          <a:noFill/>
        </p:spPr>
        <p:txBody>
          <a:bodyPr wrap="square" rtlCol="0">
            <a:spAutoFit/>
          </a:bodyPr>
          <a:lstStyle/>
          <a:p>
            <a:pPr marL="571500" indent="-571500">
              <a:buFont typeface="Wingdings" panose="05000000000000000000" pitchFamily="2" charset="2"/>
              <a:buChar char="Ø"/>
            </a:pPr>
            <a:r>
              <a:rPr lang="en-GB" sz="3600" dirty="0"/>
              <a:t>The value proposition of this code is that it enables medical professionals and researchers to translate MRI images between T1 and T2 modalities accurately and efficiently. This capability enhances medical imaging analysis, diagnosis, and research by providing synthetic images that can aid in understanding patient data, improving treatment planning, and advancing medical knowledge. Overall, the code offers a valuable tool for enhancing healthcare decision-making and patient care in the field of medical imaging.</a:t>
            </a:r>
            <a:endParaRPr lang="en-IN" dirty="0"/>
          </a:p>
        </p:txBody>
      </p:sp>
      <p:sp>
        <p:nvSpPr>
          <p:cNvPr id="3" name="TextBox 2">
            <a:extLst>
              <a:ext uri="{FF2B5EF4-FFF2-40B4-BE49-F238E27FC236}">
                <a16:creationId xmlns:a16="http://schemas.microsoft.com/office/drawing/2014/main" id="{3FC6E011-9DBF-E80C-748B-E5CFB77C7DEC}"/>
              </a:ext>
            </a:extLst>
          </p:cNvPr>
          <p:cNvSpPr txBox="1"/>
          <p:nvPr/>
        </p:nvSpPr>
        <p:spPr>
          <a:xfrm>
            <a:off x="1905000" y="2476500"/>
            <a:ext cx="5256952" cy="769441"/>
          </a:xfrm>
          <a:prstGeom prst="rect">
            <a:avLst/>
          </a:prstGeom>
          <a:noFill/>
        </p:spPr>
        <p:txBody>
          <a:bodyPr wrap="none" rtlCol="0">
            <a:spAutoFit/>
          </a:bodyPr>
          <a:lstStyle/>
          <a:p>
            <a:r>
              <a:rPr lang="en-GB" sz="4400" b="1" dirty="0"/>
              <a:t>VALUE PROPOSITION:</a:t>
            </a:r>
            <a:endParaRPr lang="en-IN" b="1" dirty="0"/>
          </a:p>
        </p:txBody>
      </p:sp>
    </p:spTree>
    <p:extLst>
      <p:ext uri="{BB962C8B-B14F-4D97-AF65-F5344CB8AC3E}">
        <p14:creationId xmlns:p14="http://schemas.microsoft.com/office/powerpoint/2010/main" val="314840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13411199" y="8039100"/>
            <a:ext cx="6886861" cy="2057400"/>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endParaRPr lang="en-US" sz="5575" dirty="0">
                <a:solidFill>
                  <a:srgbClr val="000000"/>
                </a:solidFill>
                <a:latin typeface="Open Sans Bold"/>
              </a:endParaRPr>
            </a:p>
          </p:txBody>
        </p:sp>
      </p:gr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extBox 1">
            <a:extLst>
              <a:ext uri="{FF2B5EF4-FFF2-40B4-BE49-F238E27FC236}">
                <a16:creationId xmlns:a16="http://schemas.microsoft.com/office/drawing/2014/main" id="{19C3FFFB-7201-EFAD-71CB-D6DC957406EF}"/>
              </a:ext>
            </a:extLst>
          </p:cNvPr>
          <p:cNvSpPr txBox="1"/>
          <p:nvPr/>
        </p:nvSpPr>
        <p:spPr>
          <a:xfrm>
            <a:off x="3276600" y="3403692"/>
            <a:ext cx="13944600" cy="5632311"/>
          </a:xfrm>
          <a:prstGeom prst="rect">
            <a:avLst/>
          </a:prstGeom>
          <a:noFill/>
        </p:spPr>
        <p:txBody>
          <a:bodyPr wrap="square" rtlCol="0">
            <a:spAutoFit/>
          </a:bodyPr>
          <a:lstStyle/>
          <a:p>
            <a:pPr marL="571500" indent="-571500">
              <a:buFont typeface="Wingdings" panose="05000000000000000000" pitchFamily="2" charset="2"/>
              <a:buChar char="Ø"/>
            </a:pPr>
            <a:r>
              <a:rPr lang="en-GB" sz="4000" dirty="0"/>
              <a:t>Its ability to leverage advanced deep learning techniques, specifically </a:t>
            </a:r>
            <a:r>
              <a:rPr lang="en-GB" sz="4000" dirty="0" err="1"/>
              <a:t>CycleGAN</a:t>
            </a:r>
            <a:r>
              <a:rPr lang="en-GB" sz="4000" dirty="0"/>
              <a:t>, to perform MRI image translation between T1 and T2 modalities. This technology enables the creation of synthetic images that closely mimic real MRI scans, providing a powerful tool for medical professionals and researchers. The wow factor is further amplified by the potential impact on healthcare, including improved diagnosis accuracy, enhanced treatment planning, and valuable insights into neurological disorders and medical imaging techniques.</a:t>
            </a:r>
            <a:endParaRPr lang="en-IN" sz="4000" dirty="0"/>
          </a:p>
        </p:txBody>
      </p:sp>
      <p:sp>
        <p:nvSpPr>
          <p:cNvPr id="3" name="TextBox 2">
            <a:extLst>
              <a:ext uri="{FF2B5EF4-FFF2-40B4-BE49-F238E27FC236}">
                <a16:creationId xmlns:a16="http://schemas.microsoft.com/office/drawing/2014/main" id="{09121951-DE56-FB9C-D34F-1BB51DB217FC}"/>
              </a:ext>
            </a:extLst>
          </p:cNvPr>
          <p:cNvSpPr txBox="1"/>
          <p:nvPr/>
        </p:nvSpPr>
        <p:spPr>
          <a:xfrm>
            <a:off x="922933" y="2324100"/>
            <a:ext cx="7496411" cy="830997"/>
          </a:xfrm>
          <a:prstGeom prst="rect">
            <a:avLst/>
          </a:prstGeom>
          <a:noFill/>
        </p:spPr>
        <p:txBody>
          <a:bodyPr wrap="none" rtlCol="0">
            <a:spAutoFit/>
          </a:bodyPr>
          <a:lstStyle/>
          <a:p>
            <a:r>
              <a:rPr lang="en-US" sz="4800" b="1" dirty="0"/>
              <a:t>THE WOW IN MY SOLUTION:</a:t>
            </a:r>
            <a:endParaRPr lang="en-IN" b="1" dirty="0"/>
          </a:p>
        </p:txBody>
      </p:sp>
    </p:spTree>
    <p:extLst>
      <p:ext uri="{BB962C8B-B14F-4D97-AF65-F5344CB8AC3E}">
        <p14:creationId xmlns:p14="http://schemas.microsoft.com/office/powerpoint/2010/main" val="2392332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1655</Words>
  <Application>Microsoft Office PowerPoint</Application>
  <PresentationFormat>Custom</PresentationFormat>
  <Paragraphs>90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Open Sans Bold</vt:lpstr>
      <vt:lpstr>Arial</vt:lpstr>
      <vt:lpstr>Söhne</vt:lpstr>
      <vt:lpstr>Calibri</vt:lpstr>
      <vt:lpstr>Alatsi Bold</vt:lpstr>
      <vt:lpstr>Wingdings</vt:lpstr>
      <vt:lpstr>Alatsi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sivagovindan sk</dc:creator>
  <cp:lastModifiedBy>sivagovindan sk</cp:lastModifiedBy>
  <cp:revision>4</cp:revision>
  <dcterms:created xsi:type="dcterms:W3CDTF">2006-08-16T00:00:00Z</dcterms:created>
  <dcterms:modified xsi:type="dcterms:W3CDTF">2024-04-05T16:34:30Z</dcterms:modified>
  <dc:identifier>DAGBhNi2GII</dc:identifier>
</cp:coreProperties>
</file>