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7" r:id="rId32"/>
    <p:sldId id="292" r:id="rId33"/>
    <p:sldId id="289" r:id="rId34"/>
    <p:sldId id="290" r:id="rId35"/>
    <p:sldId id="291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RAID and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Hadoop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70513" cy="717550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RAID 6 (Striping with double Parity)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4572000" cy="54102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Similar to RAID5, with extra parity bit to increase reliability.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can be easily built even if two drives fail. </a:t>
            </a:r>
          </a:p>
          <a:p>
            <a:pPr algn="just"/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Higher redundancy than RAID5.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Increased read performance. 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Parity overhead.  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Ideal Use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Large File Storage servers and application servers.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RAID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1295400"/>
            <a:ext cx="3200400" cy="4267200"/>
          </a:xfrm>
        </p:spPr>
      </p:pic>
      <p:sp>
        <p:nvSpPr>
          <p:cNvPr id="7" name="TextBox 6"/>
          <p:cNvSpPr txBox="1"/>
          <p:nvPr/>
        </p:nvSpPr>
        <p:spPr>
          <a:xfrm>
            <a:off x="6248400" y="57912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Minimum Disks - 4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4913313" cy="71755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RAID 10 (Striping + Mirroring)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4572000" cy="54102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combines RAID1 and RAID0, redundancy from RAID1 and increased performance of RAID0. 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 Fault Tolerance. (High Security)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Very High performance. 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Limited Scalability. 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 cost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Usable capacity is low.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Ideal Use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Servers performing high write operations.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Highly utilized database servers.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RAID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1524000"/>
            <a:ext cx="3276600" cy="4267200"/>
          </a:xfrm>
        </p:spPr>
      </p:pic>
      <p:sp>
        <p:nvSpPr>
          <p:cNvPr id="8" name="TextBox 7"/>
          <p:cNvSpPr txBox="1"/>
          <p:nvPr/>
        </p:nvSpPr>
        <p:spPr>
          <a:xfrm>
            <a:off x="6248400" y="59436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Minimum Disks - 4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 RAID levels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RAID 50 -  Disk stripping at two levels.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RAID7- Combination of RAID3 and RAID4, which requires proprietary hardware.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 is a Framework or ecosystem that has two major components; one for storage and other for processing.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 uses HDFS for data storage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for processing the data.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 ecosystem has tools like pig, Hive,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Flume ideally for analytics.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Mahout,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Scala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and spark made Hadoop more powerful for analytics.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Knowledge Purpose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Pig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– scripting language to write codes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Mahout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– Used for machine Learning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– Used for Databases/ Data Warehousing </a:t>
            </a: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– working on dynamic schema-based 			databases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Flume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– Store and analyze streaming data</a:t>
            </a: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– used to connect and transfer data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	to RDBMS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Zookeeper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– Administrator for high availability</a:t>
            </a: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Oozie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– Workflow scheduler </a:t>
            </a: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Ambari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– Managing and monitoring Hadoop cluster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Why Hadoop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 is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Open source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Very Reliable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Highly Scalable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Uses Commodity Hardware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 is used for Recommendation systems, processing very large data sets, processing Diversity of data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 is not best for processing small Data sets, executing complex queries, and processing will be a bit tough if velocity of data is very high.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HDFS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storage part of the Hadoop is handled by HDFS (Hadoop Distributed File System)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 clusters work in Master-Slave architecture where certain nodes acts as Master and certain nodes acts as slaves.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Master side of the HDFS has two major components like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NameNode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Secondary NameNode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slave side of HDFS contain component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DataNode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relatively smaller clusters, both NameNode and Secondary NameNode lies in the same machine.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NameNode, DataNodes, Secondary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NameNodes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are treated as daemons as they run in background once Hadoop ecosystem triggers it and should be stopped explicitly.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NameNode and DataNode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NameNode does not typically store data but manages to store and process the data from the slave nodes (DataNodes)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NameNode is connected with DataNodes in the cluster and typically stores details about DataNodes in terms of storage space and has link to every file in the Hadoop ecosystem. 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DataNode contains the actual data which are stored in distributed manner.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will be continuous communication between NameNode and DataNodes.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Secondary NameNode and Standby NameNode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Since its evolution, Hadoop has undergone three major version changes and current version is Hadoop 3.X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Hadoop 1.x typically had one NameNode and set of DataNodes, where NameNode is SPOF (Single-point-of-failure). If this NameNode fails, entire ecosystem would eventually fail.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Hadoop 1.x, there is another daemon termed as Secondary NameNode that resides with the (Primary) NameNode.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Here Secondary NameNode does not store any data but typically stores metadata from the NameNode.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RAID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RAID is data virtualization technology which combines multiple physical disks into one or more logical components.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RAID stands for Redundant array of Independent (Inexpensive) disks.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RAID is generally used for data redundancy purpose. (using commodity hardware)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RAID can be at Hardware/ Software levels.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Meta data is stored in two files </a:t>
            </a:r>
          </a:p>
          <a:p>
            <a:pPr lvl="1" algn="just"/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FSImage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; which typically stores all filenames, locations and block structures (i.e. entire Metadata)</a:t>
            </a:r>
          </a:p>
          <a:p>
            <a:pPr lvl="1" algn="just"/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EditLog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; where modifications and transactions related updates are periodically updated.  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When NameNode fails, these log files helps in quick start of NameNode from point of failure, termed as Checkpoint.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It is to be remembered that in case of NameNode failure, Secondary NameNode does not act as Primary NameNode but helps in retaining data from the logs that are stored. 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 case of Hadoop 1.x, if the NameNode is down, then the whole ecosystem will be down until the NameNode is reconstructed or activated using Logs available from Secondary NameNode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Hadoop 2.x has been introduced with another master daemon, termed as Standby NameNode, which can act as NameNode, in case if NameNode is down or to be migrated.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Standby  NameNode increases the availability.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Hadoop 3.x boots this availability by introducing the concept of multiple Standby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NameNodes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(more than one Standby NameNode)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DataNodes also performs block creation, deletion and replication upon instructions from NameNode.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DataNode Heartbeat and Block Report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DataNodes maintains constant communication with the NameNode and sends its presence in terms of TCP Handshake, which is termed as Heartbeat. 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default, the heartbeat of DataNode is 3 seconds and for every 30 seconds DataNode sends this heartbeat is termed as Block report.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Block report contains data about list of blocks available, corrupt/missing blocks, total storage capacity and how much storage is utilized.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NameNode utilizes this block report to built metadata of the cluster.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 checksum is maintained for every data block in HDFS file system. 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Checksum helps in checking the integrity of the data. It typically finds measures like finding number of characters transmitted  to the original to check for any change. 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Checksums are generally checked by the clients for identifying any corrupted blocks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DataNode stores the checksum in metadata file. Every DataNode has list of checksums related to blocks it stores.  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If DataNodes finds difference in checksum, it intimates to the NameNode and tries to fetch the copy from other block.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HDFS Block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data is stored in HDFS, data files are broken into multiple chunks termed as “blocks”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block is a basic unit of reading/writing.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Typically the minimum block size in Hadoop 1.x is 64 MB and for later versions it is typically 128MB.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bigger block size creates less number of blocks and are excellent for storage of larger files.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example if data is of size</a:t>
            </a:r>
          </a:p>
          <a:p>
            <a:pPr lvl="1"/>
            <a:r>
              <a:rPr lang="en-IN" dirty="0" smtClean="0"/>
              <a:t>256MB, two blocks are created each of size 128MB. </a:t>
            </a:r>
          </a:p>
          <a:p>
            <a:pPr lvl="1"/>
            <a:r>
              <a:rPr lang="en-IN" dirty="0" smtClean="0"/>
              <a:t>For 300MB, three blocks 128MB, 128MB and 44MB will be created (HDFS typically allocates only required memory for data block)</a:t>
            </a:r>
            <a:endParaRPr lang="en-US" dirty="0" smtClean="0"/>
          </a:p>
          <a:p>
            <a:r>
              <a:rPr lang="en-IN" dirty="0" smtClean="0"/>
              <a:t>NameNode tracks the DataNodes for these blocks.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Block Replication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a data is to be stored in HDFS, the data is stored as blocks and are replicated into multiple blocks.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Block replication provides redundancy and fault tolerance.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replication factor by default is 3, which can be configured as per requirement.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example if there are two files with 300MB and 200 MB, with blocks B1, B2, B3, B4 and B5; it is stored in different Nodes as 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Node A- B1,B3 and B4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Node B – B1, B2, B3 and B4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Node C – B3, B5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Node D- B1, B2 and B5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Node E- B2, B4 and B5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Rack Awareness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Rack is a cabinet which accommodates multiple servers. Typically rack can have 20-25 slots where servers can fit.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Every Rack has a switch which allows the communication between the DataNodes. 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HDFS is aware of location of every server in cluster, which comprises of multiple racks.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(during data centre failure)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HDFS uses Rack awareness to distribute  the storage of blocks to achieve Higher Data Availability and Fault Tolerance. 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Rack Awareness principle makes Hadoop to avoid storing different replica of the same file in the same rack itself.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all replica files are stored in same rack, then in case of failure, entire data would be lost eventually.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Rack Awareness and Block Replication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7391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Commissioning and Decommissioning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Commissioning occurs when a node is added to the cluster or added back after maintenance.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Decommissioning occurs when a faulty node is removed permanently or removed for maintenance.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Commissioning and Decommissioning are termed as scale-out and scale-back of the clusters.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Typical Hadoop 2.x has resource manager termed as YARN (Yet Another Resource Negotiator) and HDFS takes care of the process.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RAID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RAID comes with standard types like RAID 0,1,2,3,4,5,6 and nested type (hybrid) like RAID 10, 50 etc.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Most of the hybrid RAID levels are proprietary.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Reliability, availability, performance and capacity are the primary goals of RAID.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JBOD (Just a Bunch of Disks) in storage system does not use RAID and is simply a collection of stand-alone disks.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Once nodes are marked for decommissioning, cluster administrator specifies list of nodes going to be down.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HDFS starts transferring data from these nodes to other active nodes.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YARN stops assigning any new tasks to these nodes. Once this process is done, nodes are ready for removal.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HDFS data volumes can be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added or removed without shutting down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Datanode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using “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Hot Swappable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rives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 smtClean="0"/>
              <a:t>there are new storage directories, the user should format them and mount them </a:t>
            </a:r>
            <a:r>
              <a:rPr lang="en-US" dirty="0" smtClean="0"/>
              <a:t>appropriately.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user updates the </a:t>
            </a:r>
            <a:r>
              <a:rPr lang="en-US" dirty="0" smtClean="0"/>
              <a:t>DataNode 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r>
              <a:rPr lang="en-US" dirty="0" smtClean="0"/>
              <a:t> </a:t>
            </a:r>
            <a:r>
              <a:rPr lang="en-US" dirty="0" err="1" smtClean="0"/>
              <a:t>dfs.datanode.data.dir</a:t>
            </a:r>
            <a:r>
              <a:rPr lang="en-US" dirty="0" smtClean="0"/>
              <a:t>  to </a:t>
            </a:r>
            <a:r>
              <a:rPr lang="en-US" dirty="0" smtClean="0"/>
              <a:t>reflect the data volume directories that will be actively in </a:t>
            </a:r>
            <a:r>
              <a:rPr lang="en-US" dirty="0" smtClean="0"/>
              <a:t>use.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user runs </a:t>
            </a:r>
            <a:r>
              <a:rPr lang="en-US" dirty="0" err="1" smtClean="0"/>
              <a:t>dfsadmin</a:t>
            </a:r>
            <a:r>
              <a:rPr lang="en-US" dirty="0" smtClean="0"/>
              <a:t> -</a:t>
            </a:r>
            <a:r>
              <a:rPr lang="en-US" dirty="0" err="1" smtClean="0"/>
              <a:t>reconfig</a:t>
            </a:r>
            <a:r>
              <a:rPr lang="en-US" dirty="0" smtClean="0"/>
              <a:t> </a:t>
            </a:r>
            <a:r>
              <a:rPr lang="en-US" dirty="0" err="1" smtClean="0"/>
              <a:t>datanode</a:t>
            </a:r>
            <a:r>
              <a:rPr lang="en-US" dirty="0" smtClean="0"/>
              <a:t> HOST:PORT start to start the reconfiguration process. The user can use </a:t>
            </a:r>
            <a:r>
              <a:rPr lang="en-US" dirty="0" err="1" smtClean="0"/>
              <a:t>dfsadmin</a:t>
            </a:r>
            <a:r>
              <a:rPr lang="en-US" dirty="0" smtClean="0"/>
              <a:t> -</a:t>
            </a:r>
            <a:r>
              <a:rPr lang="en-US" dirty="0" err="1" smtClean="0"/>
              <a:t>reconfig</a:t>
            </a:r>
            <a:r>
              <a:rPr lang="en-US" dirty="0" smtClean="0"/>
              <a:t> </a:t>
            </a:r>
            <a:r>
              <a:rPr lang="en-US" dirty="0" err="1" smtClean="0"/>
              <a:t>datanode</a:t>
            </a:r>
            <a:r>
              <a:rPr lang="en-US" dirty="0" smtClean="0"/>
              <a:t> HOST:PORT status to query the running status of the reconfiguration </a:t>
            </a:r>
            <a:r>
              <a:rPr lang="en-US" dirty="0" smtClean="0"/>
              <a:t>task.</a:t>
            </a:r>
          </a:p>
          <a:p>
            <a:pPr lvl="1" algn="just"/>
            <a:r>
              <a:rPr lang="en-US" dirty="0" smtClean="0"/>
              <a:t>Once </a:t>
            </a:r>
            <a:r>
              <a:rPr lang="en-US" dirty="0" smtClean="0"/>
              <a:t>the reconfiguration task has completed, the user can safely </a:t>
            </a:r>
            <a:r>
              <a:rPr lang="en-US" dirty="0" err="1" smtClean="0"/>
              <a:t>unmount</a:t>
            </a:r>
            <a:r>
              <a:rPr lang="en-US" dirty="0" smtClean="0"/>
              <a:t> the removed data volume directories and physically remove the disks.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 of Storing Data in HDFS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1"/>
            <a:ext cx="7696199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Anatomy of Reading and Writing files in HDFS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Step1 : HDFS splits the data into small blocks. 	[even though the block size by default in 	Hadoop 1.x is 64MB and in Hadoop 2.x is 	128MB, it is configurable and is changed 	using “hdfs-site.xml” file. Number of 	replication can also be controlled, with 	default value of 3]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2: Client will consult the NameNode regarding 	DataNodes in which data is to be stored.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3: Client writes the data to one DataNode 	directly allocated by NameNode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4: DataNode will replicate the block. Once 	data is stored in specific DataNode, 	DataNode itself writes this data to 	different DataNodes.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5: Step 3 and Step 4 are repeated with other 	blocks or DataNodes as given by 	NameNode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ptur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Operations in HDFS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371601"/>
          <a:ext cx="7696200" cy="502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4292600"/>
                <a:gridCol w="2565400"/>
              </a:tblGrid>
              <a:tr h="494120">
                <a:tc>
                  <a:txBody>
                    <a:bodyPr/>
                    <a:lstStyle/>
                    <a:p>
                      <a:r>
                        <a:rPr lang="en-IN" dirty="0" smtClean="0"/>
                        <a:t>S.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852866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hdfs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dfs</a:t>
                      </a:r>
                      <a:r>
                        <a:rPr lang="en-IN" baseline="0" dirty="0" smtClean="0"/>
                        <a:t> –put {local file path} {</a:t>
                      </a:r>
                      <a:r>
                        <a:rPr lang="en-IN" baseline="0" dirty="0" err="1" smtClean="0"/>
                        <a:t>hadoop</a:t>
                      </a:r>
                      <a:r>
                        <a:rPr lang="en-IN" baseline="0" dirty="0" smtClean="0"/>
                        <a:t> path}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Used to upload a file to Hadoop</a:t>
                      </a:r>
                      <a:endParaRPr lang="en-US" dirty="0"/>
                    </a:p>
                  </a:txBody>
                  <a:tcPr/>
                </a:tc>
              </a:tr>
              <a:tr h="852866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hdfs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dfs</a:t>
                      </a:r>
                      <a:r>
                        <a:rPr lang="en-IN" dirty="0" smtClean="0"/>
                        <a:t> –get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Download </a:t>
                      </a:r>
                      <a:r>
                        <a:rPr lang="en-IN" dirty="0" smtClean="0"/>
                        <a:t>a file from Hadoop</a:t>
                      </a:r>
                      <a:endParaRPr lang="en-US" dirty="0"/>
                    </a:p>
                  </a:txBody>
                  <a:tcPr/>
                </a:tc>
              </a:tr>
              <a:tr h="494120">
                <a:tc>
                  <a:txBody>
                    <a:bodyPr/>
                    <a:lstStyle/>
                    <a:p>
                      <a:r>
                        <a:rPr lang="en-IN" dirty="0" smtClean="0"/>
                        <a:t>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hdfs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dfs</a:t>
                      </a:r>
                      <a:r>
                        <a:rPr lang="en-IN" dirty="0" smtClean="0"/>
                        <a:t> –</a:t>
                      </a:r>
                      <a:r>
                        <a:rPr lang="en-IN" dirty="0" err="1" smtClean="0"/>
                        <a:t>ls</a:t>
                      </a:r>
                      <a:r>
                        <a:rPr lang="en-IN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List all files present</a:t>
                      </a:r>
                      <a:endParaRPr lang="en-US" dirty="0"/>
                    </a:p>
                  </a:txBody>
                  <a:tcPr/>
                </a:tc>
              </a:tr>
              <a:tr h="49412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hdfs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dfs</a:t>
                      </a:r>
                      <a:r>
                        <a:rPr lang="en-IN" dirty="0" smtClean="0"/>
                        <a:t> –</a:t>
                      </a:r>
                      <a:r>
                        <a:rPr lang="en-IN" dirty="0" err="1" smtClean="0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create a Directory</a:t>
                      </a:r>
                      <a:endParaRPr lang="en-US" dirty="0"/>
                    </a:p>
                  </a:txBody>
                  <a:tcPr/>
                </a:tc>
              </a:tr>
              <a:tr h="49412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hdfs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dfs</a:t>
                      </a:r>
                      <a:r>
                        <a:rPr lang="en-IN" dirty="0" smtClean="0"/>
                        <a:t> -</a:t>
                      </a:r>
                      <a:r>
                        <a:rPr lang="en-IN" dirty="0" err="1" smtClean="0"/>
                        <a:t>rm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Remove a file</a:t>
                      </a:r>
                      <a:endParaRPr lang="en-US" dirty="0"/>
                    </a:p>
                  </a:txBody>
                  <a:tcPr/>
                </a:tc>
              </a:tr>
              <a:tr h="49412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hdfs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dfs</a:t>
                      </a:r>
                      <a:r>
                        <a:rPr lang="en-IN" dirty="0" smtClean="0"/>
                        <a:t> –</a:t>
                      </a:r>
                      <a:r>
                        <a:rPr lang="en-IN" dirty="0" err="1" smtClean="0"/>
                        <a:t>mv</a:t>
                      </a:r>
                      <a:r>
                        <a:rPr lang="en-IN" dirty="0" smtClean="0"/>
                        <a:t> {source} {destination}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Move a file</a:t>
                      </a:r>
                      <a:endParaRPr lang="en-US" dirty="0"/>
                    </a:p>
                  </a:txBody>
                  <a:tcPr/>
                </a:tc>
              </a:tr>
              <a:tr h="852866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hadoop</a:t>
                      </a:r>
                      <a:r>
                        <a:rPr lang="en-IN" dirty="0" smtClean="0"/>
                        <a:t> jar {jar file name} {class name} {input path} {output path}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Run a Jar file in 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Knowledge Purpose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ptur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7086600" cy="4191000"/>
          </a:xfrm>
        </p:spPr>
      </p:pic>
      <p:sp>
        <p:nvSpPr>
          <p:cNvPr id="5" name="TextBox 4"/>
          <p:cNvSpPr txBox="1"/>
          <p:nvPr/>
        </p:nvSpPr>
        <p:spPr>
          <a:xfrm>
            <a:off x="4114800" y="6096000"/>
            <a:ext cx="2320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Big Data Job Market</a:t>
            </a:r>
            <a:endParaRPr lang="en-US" sz="20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per IDC, the big data market is expected to grow to be worth of $46 billion by the end of this year.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per predictions, the big data market will grow at a rate of around 23% in the period 2014 to 2019.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Among them, the growth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predicted to be approximately 58% for the period between 2013 and 2020.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BigData</a:t>
            </a:r>
            <a:r>
              <a:rPr lang="en-IN" dirty="0" smtClean="0"/>
              <a:t> Market (Knowledge Purpose)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371598"/>
          <a:ext cx="7391400" cy="403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576943">
                <a:tc>
                  <a:txBody>
                    <a:bodyPr/>
                    <a:lstStyle/>
                    <a:p>
                      <a:r>
                        <a:rPr lang="en-IN" dirty="0" smtClean="0"/>
                        <a:t>Big Data Related Titles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% growth</a:t>
                      </a:r>
                      <a:r>
                        <a:rPr lang="en-IN" baseline="0" dirty="0" smtClean="0"/>
                        <a:t> in Job Demand</a:t>
                      </a:r>
                      <a:endParaRPr lang="en-US" dirty="0"/>
                    </a:p>
                  </a:txBody>
                  <a:tcPr/>
                </a:tc>
              </a:tr>
              <a:tr h="576943"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 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94.86</a:t>
                      </a:r>
                      <a:endParaRPr lang="en-US" dirty="0"/>
                    </a:p>
                  </a:txBody>
                  <a:tcPr/>
                </a:tc>
              </a:tr>
              <a:tr h="576943"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 Engineer/Architects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93.19</a:t>
                      </a:r>
                      <a:endParaRPr lang="en-US" dirty="0"/>
                    </a:p>
                  </a:txBody>
                  <a:tcPr/>
                </a:tc>
              </a:tr>
              <a:tr h="576943">
                <a:tc>
                  <a:txBody>
                    <a:bodyPr/>
                    <a:lstStyle/>
                    <a:p>
                      <a:r>
                        <a:rPr lang="en-IN" dirty="0" smtClean="0"/>
                        <a:t>System Analysts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142.62</a:t>
                      </a:r>
                      <a:endParaRPr lang="en-US" dirty="0"/>
                    </a:p>
                  </a:txBody>
                  <a:tcPr/>
                </a:tc>
              </a:tr>
              <a:tr h="576943">
                <a:tc>
                  <a:txBody>
                    <a:bodyPr/>
                    <a:lstStyle/>
                    <a:p>
                      <a:r>
                        <a:rPr lang="en-IN" dirty="0" smtClean="0"/>
                        <a:t>Information Security Analysts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279.92</a:t>
                      </a:r>
                      <a:endParaRPr lang="en-US" dirty="0"/>
                    </a:p>
                  </a:txBody>
                  <a:tcPr/>
                </a:tc>
              </a:tr>
              <a:tr h="576943">
                <a:tc>
                  <a:txBody>
                    <a:bodyPr/>
                    <a:lstStyle/>
                    <a:p>
                      <a:r>
                        <a:rPr lang="en-IN" dirty="0" smtClean="0"/>
                        <a:t>IT Project Managers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121.92</a:t>
                      </a:r>
                      <a:endParaRPr lang="en-US" dirty="0"/>
                    </a:p>
                  </a:txBody>
                  <a:tcPr/>
                </a:tc>
              </a:tr>
              <a:tr h="576943">
                <a:tc>
                  <a:txBody>
                    <a:bodyPr/>
                    <a:lstStyle/>
                    <a:p>
                      <a:r>
                        <a:rPr lang="en-IN" dirty="0" smtClean="0"/>
                        <a:t>Management Analysts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162.92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54864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IDC Report on Job Demand for 2018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3617913" cy="717550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RAID 0 (Disk Stripping)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RAID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1295400"/>
            <a:ext cx="3276600" cy="4343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4572000" cy="51816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splits the data across different Disks.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is no duplication of data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Stripping can be at bit, byte or block level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RAID 0 offers great performance, both in read and write operations. There is no overhead caused by parity controls.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storage capacity is used, there is no overhead.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technology is easy to implement.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fault-tolerant. 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Ideal Use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RAID0 is  generally used for Live streaming or in video editing stations.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57912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Minimum Disks - 2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3617913" cy="717550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RAID 1 (Disk Mirroring)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4572000" cy="51816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Writes and reads identical data to pairs of device.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Primary function is to provide redundancy. </a:t>
            </a:r>
          </a:p>
          <a:p>
            <a:pPr algn="just"/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Fault tolerance and easy data recovery.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Increases read performance. 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Lower usable capability. Higher cost per megabyte.  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Ideal Use</a:t>
            </a:r>
          </a:p>
          <a:p>
            <a:pPr algn="just"/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RAID1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 generally used where data redundancy and availability is important.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RAI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362" y="1219200"/>
            <a:ext cx="3551238" cy="4495800"/>
          </a:xfrm>
        </p:spPr>
      </p:pic>
      <p:sp>
        <p:nvSpPr>
          <p:cNvPr id="5" name="TextBox 4"/>
          <p:cNvSpPr txBox="1"/>
          <p:nvPr/>
        </p:nvSpPr>
        <p:spPr>
          <a:xfrm>
            <a:off x="6248400" y="57912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Minimum Disks - 2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4075113" cy="717550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RAID 2 (Bit level Stripping)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4572000" cy="51816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Using hamming code, RAID2 stripes at bit level. </a:t>
            </a:r>
          </a:p>
          <a:p>
            <a:pPr algn="just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protection by error correcting codes. 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Lower performance and reliability.  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Ideal Use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RAID2 is no longer in usage. </a:t>
            </a:r>
          </a:p>
        </p:txBody>
      </p:sp>
      <p:pic>
        <p:nvPicPr>
          <p:cNvPr id="9" name="Content Placeholder 8" descr="RAI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1752600"/>
            <a:ext cx="333375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3770313" cy="71755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RAID 3 (Parity Disk)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4572000" cy="51816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Parity bit generated by RAID is stored in separate disks. {at byte level}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protection.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Availability when there are a lot of requests.  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Ideal Use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Video servers that requires long sequential data transfer.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57912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Minimum Disks - 3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RAID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1371600"/>
            <a:ext cx="33528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3770313" cy="71755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RAID 4 (Parity Disk)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4572000" cy="51816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Parity bit generated by RAID is stored in separate disks at block level. </a:t>
            </a:r>
          </a:p>
          <a:p>
            <a:pPr algn="just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Good for sequential data access.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bottleneck for write operations.  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Ideal Use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Not used much. </a:t>
            </a:r>
          </a:p>
        </p:txBody>
      </p:sp>
      <p:pic>
        <p:nvPicPr>
          <p:cNvPr id="7" name="Content Placeholder 6" descr="RAID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143000"/>
            <a:ext cx="32004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4379913" cy="717550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RAID 5 (Striping with Parity)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4572000" cy="54102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stripes data blocks across multiple disks like RAID0, and also stores parity information to recover data in case of disk failure.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uses one-third of the available disk capacity for storing parity information.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is recreated from the remaining distributed data and parity blocks.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Fault tolerance.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Increased performance. 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Parity overhead.  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Ideal Use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File Storage servers and application servers.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 descr="RAID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295400"/>
            <a:ext cx="3276600" cy="4419600"/>
          </a:xfrm>
        </p:spPr>
      </p:pic>
      <p:sp>
        <p:nvSpPr>
          <p:cNvPr id="10" name="TextBox 9"/>
          <p:cNvSpPr txBox="1"/>
          <p:nvPr/>
        </p:nvSpPr>
        <p:spPr>
          <a:xfrm>
            <a:off x="6248400" y="57912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Minimum Disks - 3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2249</Words>
  <Application>Microsoft Office PowerPoint</Application>
  <PresentationFormat>On-screen Show (4:3)</PresentationFormat>
  <Paragraphs>277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RAID and  Introduction to Hadoop</vt:lpstr>
      <vt:lpstr>What is RAID ?</vt:lpstr>
      <vt:lpstr>Types of RAID</vt:lpstr>
      <vt:lpstr>RAID 0 (Disk Stripping)</vt:lpstr>
      <vt:lpstr>RAID 1 (Disk Mirroring)</vt:lpstr>
      <vt:lpstr>RAID 2 (Bit level Stripping)</vt:lpstr>
      <vt:lpstr>RAID 3 (Parity Disk)</vt:lpstr>
      <vt:lpstr>RAID 4 (Parity Disk)</vt:lpstr>
      <vt:lpstr>RAID 5 (Striping with Parity)</vt:lpstr>
      <vt:lpstr>RAID 6 (Striping with double Parity)</vt:lpstr>
      <vt:lpstr>RAID 10 (Striping + Mirroring)</vt:lpstr>
      <vt:lpstr>Other RAID levels</vt:lpstr>
      <vt:lpstr>Hadoop</vt:lpstr>
      <vt:lpstr>For Knowledge Purpose</vt:lpstr>
      <vt:lpstr>Why Hadoop ?</vt:lpstr>
      <vt:lpstr>HDFS</vt:lpstr>
      <vt:lpstr>Contd..</vt:lpstr>
      <vt:lpstr>NameNode and DataNode </vt:lpstr>
      <vt:lpstr>Secondary NameNode and Standby NameNode</vt:lpstr>
      <vt:lpstr>Contd…</vt:lpstr>
      <vt:lpstr>Contd…</vt:lpstr>
      <vt:lpstr>DataNode Heartbeat and Block Report</vt:lpstr>
      <vt:lpstr>Contd…</vt:lpstr>
      <vt:lpstr>HDFS Block</vt:lpstr>
      <vt:lpstr>Contd…</vt:lpstr>
      <vt:lpstr>Block Replication </vt:lpstr>
      <vt:lpstr>Rack Awareness</vt:lpstr>
      <vt:lpstr>Rack Awareness and Block Replication</vt:lpstr>
      <vt:lpstr>Commissioning and Decommissioning </vt:lpstr>
      <vt:lpstr>Contd…</vt:lpstr>
      <vt:lpstr>Contd…</vt:lpstr>
      <vt:lpstr>Process of Storing Data in HDFS</vt:lpstr>
      <vt:lpstr>Anatomy of Reading and Writing files in HDFS</vt:lpstr>
      <vt:lpstr>Contd…</vt:lpstr>
      <vt:lpstr>Contd…</vt:lpstr>
      <vt:lpstr>Basic Operations in HDFS</vt:lpstr>
      <vt:lpstr>For Knowledge Purpose</vt:lpstr>
      <vt:lpstr>Contd…</vt:lpstr>
      <vt:lpstr>BigData Market (Knowledge Purpose)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 Introduction to Hadoop</dc:title>
  <dc:creator>santosh kumar uppada</dc:creator>
  <cp:lastModifiedBy>santo</cp:lastModifiedBy>
  <cp:revision>85</cp:revision>
  <dcterms:created xsi:type="dcterms:W3CDTF">2006-08-16T00:00:00Z</dcterms:created>
  <dcterms:modified xsi:type="dcterms:W3CDTF">2020-03-03T04:12:48Z</dcterms:modified>
</cp:coreProperties>
</file>