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 id="265" r:id="rId10"/>
    <p:sldId id="266" r:id="rId11"/>
    <p:sldId id="268" r:id="rId12"/>
    <p:sldId id="264" r:id="rId13"/>
    <p:sldId id="270" r:id="rId14"/>
    <p:sldId id="276" r:id="rId15"/>
    <p:sldId id="294" r:id="rId16"/>
    <p:sldId id="269" r:id="rId17"/>
    <p:sldId id="273" r:id="rId18"/>
    <p:sldId id="271" r:id="rId19"/>
    <p:sldId id="274" r:id="rId20"/>
    <p:sldId id="272" r:id="rId21"/>
    <p:sldId id="275"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3"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1E26B5-64AF-4FC2-878B-DA5E39EF3AE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8C7BE81-558F-44F7-91B3-569D4A344398}">
      <dgm:prSet phldrT="[Text]" custT="1"/>
      <dgm:spPr>
        <a:noFill/>
        <a:ln>
          <a:solidFill>
            <a:srgbClr val="C00000"/>
          </a:solidFill>
        </a:ln>
      </dgm:spPr>
      <dgm:t>
        <a:bodyPr/>
        <a:lstStyle/>
        <a:p>
          <a:r>
            <a:rPr lang="en-US" sz="2400" b="1" dirty="0">
              <a:solidFill>
                <a:schemeClr val="tx1"/>
              </a:solidFill>
              <a:latin typeface="Times New Roman" pitchFamily="18" charset="0"/>
              <a:cs typeface="Times New Roman" pitchFamily="18" charset="0"/>
            </a:rPr>
            <a:t>Intelligent product</a:t>
          </a:r>
        </a:p>
      </dgm:t>
    </dgm:pt>
    <dgm:pt modelId="{956D1B89-BAD1-46C9-9D84-953D8761A75B}" type="parTrans" cxnId="{FC52BAE1-5785-4768-A601-E84D7FA4957D}">
      <dgm:prSet/>
      <dgm:spPr/>
      <dgm:t>
        <a:bodyPr/>
        <a:lstStyle/>
        <a:p>
          <a:endParaRPr lang="en-US" sz="1200">
            <a:latin typeface="Times New Roman" pitchFamily="18" charset="0"/>
            <a:cs typeface="Times New Roman" pitchFamily="18" charset="0"/>
          </a:endParaRPr>
        </a:p>
      </dgm:t>
    </dgm:pt>
    <dgm:pt modelId="{4AC1E6E4-DC4F-442E-AB0F-FDEF12960C80}" type="sibTrans" cxnId="{FC52BAE1-5785-4768-A601-E84D7FA4957D}">
      <dgm:prSet/>
      <dgm:spPr/>
      <dgm:t>
        <a:bodyPr/>
        <a:lstStyle/>
        <a:p>
          <a:endParaRPr lang="en-US" sz="1200">
            <a:latin typeface="Times New Roman" pitchFamily="18" charset="0"/>
            <a:cs typeface="Times New Roman" pitchFamily="18" charset="0"/>
          </a:endParaRPr>
        </a:p>
      </dgm:t>
    </dgm:pt>
    <dgm:pt modelId="{9BA4D7E6-F7A2-4956-8142-7D0FDA4E0E18}">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Cooperative</a:t>
          </a:r>
        </a:p>
      </dgm:t>
    </dgm:pt>
    <dgm:pt modelId="{61742AD9-AA65-4D43-A619-9A413A655D29}" type="parTrans" cxnId="{7C03EE95-5B02-4655-9502-3EE75712F3F2}">
      <dgm:prSet/>
      <dgm:spPr/>
      <dgm:t>
        <a:bodyPr/>
        <a:lstStyle/>
        <a:p>
          <a:endParaRPr lang="en-US" sz="1200">
            <a:latin typeface="Times New Roman" pitchFamily="18" charset="0"/>
            <a:cs typeface="Times New Roman" pitchFamily="18" charset="0"/>
          </a:endParaRPr>
        </a:p>
      </dgm:t>
    </dgm:pt>
    <dgm:pt modelId="{C45682F1-7738-484F-BF85-2CBC280E8BE4}" type="sibTrans" cxnId="{7C03EE95-5B02-4655-9502-3EE75712F3F2}">
      <dgm:prSet/>
      <dgm:spPr/>
      <dgm:t>
        <a:bodyPr/>
        <a:lstStyle/>
        <a:p>
          <a:endParaRPr lang="en-US" sz="1200">
            <a:latin typeface="Times New Roman" pitchFamily="18" charset="0"/>
            <a:cs typeface="Times New Roman" pitchFamily="18" charset="0"/>
          </a:endParaRPr>
        </a:p>
      </dgm:t>
    </dgm:pt>
    <dgm:pt modelId="{94B4AC2A-5BD7-4C95-A73E-58D2406E985B}">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Humanlike interaction</a:t>
          </a:r>
        </a:p>
      </dgm:t>
    </dgm:pt>
    <dgm:pt modelId="{A50C0908-0E63-4E29-85FB-129D091A3F94}" type="parTrans" cxnId="{EE09D0A9-7A3C-440F-A891-A1F3969BB8AA}">
      <dgm:prSet/>
      <dgm:spPr/>
      <dgm:t>
        <a:bodyPr/>
        <a:lstStyle/>
        <a:p>
          <a:endParaRPr lang="en-US" sz="1200">
            <a:latin typeface="Times New Roman" pitchFamily="18" charset="0"/>
            <a:cs typeface="Times New Roman" pitchFamily="18" charset="0"/>
          </a:endParaRPr>
        </a:p>
      </dgm:t>
    </dgm:pt>
    <dgm:pt modelId="{308C1061-6F0D-4C48-AB6A-6CF5E7BBCDA3}" type="sibTrans" cxnId="{EE09D0A9-7A3C-440F-A891-A1F3969BB8AA}">
      <dgm:prSet/>
      <dgm:spPr/>
      <dgm:t>
        <a:bodyPr/>
        <a:lstStyle/>
        <a:p>
          <a:endParaRPr lang="en-US" sz="1200">
            <a:latin typeface="Times New Roman" pitchFamily="18" charset="0"/>
            <a:cs typeface="Times New Roman" pitchFamily="18" charset="0"/>
          </a:endParaRPr>
        </a:p>
      </dgm:t>
    </dgm:pt>
    <dgm:pt modelId="{53CDEC74-1930-4706-82BE-3037EA8695A3}">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Autonomy</a:t>
          </a:r>
        </a:p>
      </dgm:t>
    </dgm:pt>
    <dgm:pt modelId="{A152B78B-15B2-463D-9D45-C15BCE34362C}" type="parTrans" cxnId="{E4521426-EA98-4C65-B689-4CE4D9C77F27}">
      <dgm:prSet/>
      <dgm:spPr/>
      <dgm:t>
        <a:bodyPr/>
        <a:lstStyle/>
        <a:p>
          <a:endParaRPr lang="en-US" sz="1200">
            <a:latin typeface="Times New Roman" pitchFamily="18" charset="0"/>
            <a:cs typeface="Times New Roman" pitchFamily="18" charset="0"/>
          </a:endParaRPr>
        </a:p>
      </dgm:t>
    </dgm:pt>
    <dgm:pt modelId="{F5EA3A80-86B8-43B8-8A57-AF299F4B6C95}" type="sibTrans" cxnId="{E4521426-EA98-4C65-B689-4CE4D9C77F27}">
      <dgm:prSet/>
      <dgm:spPr/>
      <dgm:t>
        <a:bodyPr/>
        <a:lstStyle/>
        <a:p>
          <a:endParaRPr lang="en-US" sz="1200">
            <a:latin typeface="Times New Roman" pitchFamily="18" charset="0"/>
            <a:cs typeface="Times New Roman" pitchFamily="18" charset="0"/>
          </a:endParaRPr>
        </a:p>
      </dgm:t>
    </dgm:pt>
    <dgm:pt modelId="{1C8F6C1E-F51D-4362-805D-FF5CC5E8A3AD}">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Adaptability</a:t>
          </a:r>
        </a:p>
      </dgm:t>
    </dgm:pt>
    <dgm:pt modelId="{33E2DC6B-482E-4448-B91A-9AA4D346BB7A}" type="parTrans" cxnId="{1B2A8827-FC4E-4BB9-BC0F-285A6049D90C}">
      <dgm:prSet/>
      <dgm:spPr/>
      <dgm:t>
        <a:bodyPr/>
        <a:lstStyle/>
        <a:p>
          <a:endParaRPr lang="en-US" sz="1200">
            <a:latin typeface="Times New Roman" pitchFamily="18" charset="0"/>
            <a:cs typeface="Times New Roman" pitchFamily="18" charset="0"/>
          </a:endParaRPr>
        </a:p>
      </dgm:t>
    </dgm:pt>
    <dgm:pt modelId="{80AA633F-061A-42F4-9D69-387EA31EE020}" type="sibTrans" cxnId="{1B2A8827-FC4E-4BB9-BC0F-285A6049D90C}">
      <dgm:prSet/>
      <dgm:spPr/>
      <dgm:t>
        <a:bodyPr/>
        <a:lstStyle/>
        <a:p>
          <a:endParaRPr lang="en-US" sz="1200">
            <a:latin typeface="Times New Roman" pitchFamily="18" charset="0"/>
            <a:cs typeface="Times New Roman" pitchFamily="18" charset="0"/>
          </a:endParaRPr>
        </a:p>
      </dgm:t>
    </dgm:pt>
    <dgm:pt modelId="{19438AF6-4221-47D3-9013-6B922A6BE7D6}">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Reactive</a:t>
          </a:r>
        </a:p>
      </dgm:t>
    </dgm:pt>
    <dgm:pt modelId="{98515928-E152-40B1-82D3-296256A0E626}" type="parTrans" cxnId="{3BA5A0B9-9607-424E-A092-7DE943AF7C9C}">
      <dgm:prSet/>
      <dgm:spPr/>
      <dgm:t>
        <a:bodyPr/>
        <a:lstStyle/>
        <a:p>
          <a:endParaRPr lang="en-US" sz="1200">
            <a:latin typeface="Times New Roman" pitchFamily="18" charset="0"/>
            <a:cs typeface="Times New Roman" pitchFamily="18" charset="0"/>
          </a:endParaRPr>
        </a:p>
      </dgm:t>
    </dgm:pt>
    <dgm:pt modelId="{E7559065-4873-4FCA-A1CE-73BC87FDE36D}" type="sibTrans" cxnId="{3BA5A0B9-9607-424E-A092-7DE943AF7C9C}">
      <dgm:prSet/>
      <dgm:spPr/>
      <dgm:t>
        <a:bodyPr/>
        <a:lstStyle/>
        <a:p>
          <a:endParaRPr lang="en-US" sz="1200">
            <a:latin typeface="Times New Roman" pitchFamily="18" charset="0"/>
            <a:cs typeface="Times New Roman" pitchFamily="18" charset="0"/>
          </a:endParaRPr>
        </a:p>
      </dgm:t>
    </dgm:pt>
    <dgm:pt modelId="{DF5E9E5B-5D95-47A9-BDCD-79C474BFC012}">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Personality</a:t>
          </a:r>
        </a:p>
      </dgm:t>
    </dgm:pt>
    <dgm:pt modelId="{2DC74B5B-29F5-43A3-BF69-FEA108593892}" type="parTrans" cxnId="{4F7ABF67-D13D-4DFC-A0FE-D4692EB73190}">
      <dgm:prSet/>
      <dgm:spPr/>
      <dgm:t>
        <a:bodyPr/>
        <a:lstStyle/>
        <a:p>
          <a:endParaRPr lang="en-US" sz="1200">
            <a:latin typeface="Times New Roman" pitchFamily="18" charset="0"/>
            <a:cs typeface="Times New Roman" pitchFamily="18" charset="0"/>
          </a:endParaRPr>
        </a:p>
      </dgm:t>
    </dgm:pt>
    <dgm:pt modelId="{81014576-84B7-498E-9FC2-086384EF794D}" type="sibTrans" cxnId="{4F7ABF67-D13D-4DFC-A0FE-D4692EB73190}">
      <dgm:prSet/>
      <dgm:spPr/>
      <dgm:t>
        <a:bodyPr/>
        <a:lstStyle/>
        <a:p>
          <a:endParaRPr lang="en-US" sz="1200">
            <a:latin typeface="Times New Roman" pitchFamily="18" charset="0"/>
            <a:cs typeface="Times New Roman" pitchFamily="18" charset="0"/>
          </a:endParaRPr>
        </a:p>
      </dgm:t>
    </dgm:pt>
    <dgm:pt modelId="{343B48C6-382E-4561-AD4E-4F817F561B7A}" type="pres">
      <dgm:prSet presAssocID="{EC1E26B5-64AF-4FC2-878B-DA5E39EF3AED}" presName="Name0" presStyleCnt="0">
        <dgm:presLayoutVars>
          <dgm:chMax val="1"/>
          <dgm:dir/>
          <dgm:animLvl val="ctr"/>
          <dgm:resizeHandles val="exact"/>
        </dgm:presLayoutVars>
      </dgm:prSet>
      <dgm:spPr/>
    </dgm:pt>
    <dgm:pt modelId="{083AAF74-0879-4084-BD95-28E4F1D98222}" type="pres">
      <dgm:prSet presAssocID="{18C7BE81-558F-44F7-91B3-569D4A344398}" presName="centerShape" presStyleLbl="node0" presStyleIdx="0" presStyleCnt="1" custScaleX="97579" custScaleY="73560" custLinFactNeighborX="615" custLinFactNeighborY="3093"/>
      <dgm:spPr/>
    </dgm:pt>
    <dgm:pt modelId="{F1DDAB68-7037-4C10-BAE4-D1A707EE9F20}" type="pres">
      <dgm:prSet presAssocID="{9BA4D7E6-F7A2-4956-8142-7D0FDA4E0E18}" presName="node" presStyleLbl="node1" presStyleIdx="0" presStyleCnt="6" custScaleX="154476" custRadScaleRad="93821" custRadScaleInc="3755">
        <dgm:presLayoutVars>
          <dgm:bulletEnabled val="1"/>
        </dgm:presLayoutVars>
      </dgm:prSet>
      <dgm:spPr/>
    </dgm:pt>
    <dgm:pt modelId="{733B8BCF-E385-4DF0-9435-6C48F6A23291}" type="pres">
      <dgm:prSet presAssocID="{9BA4D7E6-F7A2-4956-8142-7D0FDA4E0E18}" presName="dummy" presStyleCnt="0"/>
      <dgm:spPr/>
    </dgm:pt>
    <dgm:pt modelId="{FCAAE98C-813B-4FDA-B0D6-69A08A4FF478}" type="pres">
      <dgm:prSet presAssocID="{C45682F1-7738-484F-BF85-2CBC280E8BE4}" presName="sibTrans" presStyleLbl="sibTrans2D1" presStyleIdx="0" presStyleCnt="6"/>
      <dgm:spPr/>
    </dgm:pt>
    <dgm:pt modelId="{03B74CB9-3B51-4B21-94BC-5E274E6B8936}" type="pres">
      <dgm:prSet presAssocID="{1C8F6C1E-F51D-4362-805D-FF5CC5E8A3AD}" presName="node" presStyleLbl="node1" presStyleIdx="1" presStyleCnt="6" custScaleX="163472" custRadScaleRad="98153" custRadScaleInc="17443">
        <dgm:presLayoutVars>
          <dgm:bulletEnabled val="1"/>
        </dgm:presLayoutVars>
      </dgm:prSet>
      <dgm:spPr/>
    </dgm:pt>
    <dgm:pt modelId="{68DCA54B-83D9-48F2-A730-80307F9CC066}" type="pres">
      <dgm:prSet presAssocID="{1C8F6C1E-F51D-4362-805D-FF5CC5E8A3AD}" presName="dummy" presStyleCnt="0"/>
      <dgm:spPr/>
    </dgm:pt>
    <dgm:pt modelId="{65747435-1242-4F10-AE7E-38343EAC59B2}" type="pres">
      <dgm:prSet presAssocID="{80AA633F-061A-42F4-9D69-387EA31EE020}" presName="sibTrans" presStyleLbl="sibTrans2D1" presStyleIdx="1" presStyleCnt="6"/>
      <dgm:spPr/>
    </dgm:pt>
    <dgm:pt modelId="{DEDE0509-5AF4-47BC-9D1F-17995CD3818D}" type="pres">
      <dgm:prSet presAssocID="{19438AF6-4221-47D3-9013-6B922A6BE7D6}" presName="node" presStyleLbl="node1" presStyleIdx="2" presStyleCnt="6" custScaleX="143359" custRadScaleRad="104266" custRadScaleInc="13037">
        <dgm:presLayoutVars>
          <dgm:bulletEnabled val="1"/>
        </dgm:presLayoutVars>
      </dgm:prSet>
      <dgm:spPr/>
    </dgm:pt>
    <dgm:pt modelId="{646F3FA1-06A1-4A2E-8A5E-4C28D5481EE8}" type="pres">
      <dgm:prSet presAssocID="{19438AF6-4221-47D3-9013-6B922A6BE7D6}" presName="dummy" presStyleCnt="0"/>
      <dgm:spPr/>
    </dgm:pt>
    <dgm:pt modelId="{3CC3549B-4ECC-4AF7-AF2D-F1DD085CC470}" type="pres">
      <dgm:prSet presAssocID="{E7559065-4873-4FCA-A1CE-73BC87FDE36D}" presName="sibTrans" presStyleLbl="sibTrans2D1" presStyleIdx="2" presStyleCnt="6"/>
      <dgm:spPr/>
    </dgm:pt>
    <dgm:pt modelId="{9FF40940-C323-4ACB-B4BA-77EE4C315FDB}" type="pres">
      <dgm:prSet presAssocID="{DF5E9E5B-5D95-47A9-BDCD-79C474BFC012}" presName="node" presStyleLbl="node1" presStyleIdx="3" presStyleCnt="6" custScaleX="143359">
        <dgm:presLayoutVars>
          <dgm:bulletEnabled val="1"/>
        </dgm:presLayoutVars>
      </dgm:prSet>
      <dgm:spPr/>
    </dgm:pt>
    <dgm:pt modelId="{4B939630-D2A2-4B27-BEF3-D1E2413EDEC3}" type="pres">
      <dgm:prSet presAssocID="{DF5E9E5B-5D95-47A9-BDCD-79C474BFC012}" presName="dummy" presStyleCnt="0"/>
      <dgm:spPr/>
    </dgm:pt>
    <dgm:pt modelId="{2D8BCD77-D0C3-44FE-AFC7-F6A4EA5A3D1A}" type="pres">
      <dgm:prSet presAssocID="{81014576-84B7-498E-9FC2-086384EF794D}" presName="sibTrans" presStyleLbl="sibTrans2D1" presStyleIdx="3" presStyleCnt="6"/>
      <dgm:spPr/>
    </dgm:pt>
    <dgm:pt modelId="{D3764DA8-63EF-48A5-9C19-B6CC8C31965E}" type="pres">
      <dgm:prSet presAssocID="{94B4AC2A-5BD7-4C95-A73E-58D2406E985B}" presName="node" presStyleLbl="node1" presStyleIdx="4" presStyleCnt="6" custScaleX="143359">
        <dgm:presLayoutVars>
          <dgm:bulletEnabled val="1"/>
        </dgm:presLayoutVars>
      </dgm:prSet>
      <dgm:spPr/>
    </dgm:pt>
    <dgm:pt modelId="{B6F610F4-B737-4DE2-94D7-A54CD60270C9}" type="pres">
      <dgm:prSet presAssocID="{94B4AC2A-5BD7-4C95-A73E-58D2406E985B}" presName="dummy" presStyleCnt="0"/>
      <dgm:spPr/>
    </dgm:pt>
    <dgm:pt modelId="{3E7C413C-2D4E-4A16-9A7A-3753D1BB3472}" type="pres">
      <dgm:prSet presAssocID="{308C1061-6F0D-4C48-AB6A-6CF5E7BBCDA3}" presName="sibTrans" presStyleLbl="sibTrans2D1" presStyleIdx="4" presStyleCnt="6"/>
      <dgm:spPr/>
    </dgm:pt>
    <dgm:pt modelId="{698BA16B-1CA3-4BEC-B995-CA399C4F2E03}" type="pres">
      <dgm:prSet presAssocID="{53CDEC74-1930-4706-82BE-3037EA8695A3}" presName="node" presStyleLbl="node1" presStyleIdx="5" presStyleCnt="6" custScaleX="143359" custRadScaleRad="95959" custRadScaleInc="-14166">
        <dgm:presLayoutVars>
          <dgm:bulletEnabled val="1"/>
        </dgm:presLayoutVars>
      </dgm:prSet>
      <dgm:spPr/>
    </dgm:pt>
    <dgm:pt modelId="{F23B5ECE-D8A4-496B-A180-71479D7B8D24}" type="pres">
      <dgm:prSet presAssocID="{53CDEC74-1930-4706-82BE-3037EA8695A3}" presName="dummy" presStyleCnt="0"/>
      <dgm:spPr/>
    </dgm:pt>
    <dgm:pt modelId="{E6DBC9C9-EE58-4F52-A364-57CC3C935DB7}" type="pres">
      <dgm:prSet presAssocID="{F5EA3A80-86B8-43B8-8A57-AF299F4B6C95}" presName="sibTrans" presStyleLbl="sibTrans2D1" presStyleIdx="5" presStyleCnt="6"/>
      <dgm:spPr/>
    </dgm:pt>
  </dgm:ptLst>
  <dgm:cxnLst>
    <dgm:cxn modelId="{0A573C1B-8257-4CE1-9495-0C0CA67234A6}" type="presOf" srcId="{EC1E26B5-64AF-4FC2-878B-DA5E39EF3AED}" destId="{343B48C6-382E-4561-AD4E-4F817F561B7A}" srcOrd="0" destOrd="0" presId="urn:microsoft.com/office/officeart/2005/8/layout/radial6"/>
    <dgm:cxn modelId="{E4521426-EA98-4C65-B689-4CE4D9C77F27}" srcId="{18C7BE81-558F-44F7-91B3-569D4A344398}" destId="{53CDEC74-1930-4706-82BE-3037EA8695A3}" srcOrd="5" destOrd="0" parTransId="{A152B78B-15B2-463D-9D45-C15BCE34362C}" sibTransId="{F5EA3A80-86B8-43B8-8A57-AF299F4B6C95}"/>
    <dgm:cxn modelId="{B2DB7426-E424-4988-B6E6-B1F0B166DB02}" type="presOf" srcId="{DF5E9E5B-5D95-47A9-BDCD-79C474BFC012}" destId="{9FF40940-C323-4ACB-B4BA-77EE4C315FDB}" srcOrd="0" destOrd="0" presId="urn:microsoft.com/office/officeart/2005/8/layout/radial6"/>
    <dgm:cxn modelId="{1B2A8827-FC4E-4BB9-BC0F-285A6049D90C}" srcId="{18C7BE81-558F-44F7-91B3-569D4A344398}" destId="{1C8F6C1E-F51D-4362-805D-FF5CC5E8A3AD}" srcOrd="1" destOrd="0" parTransId="{33E2DC6B-482E-4448-B91A-9AA4D346BB7A}" sibTransId="{80AA633F-061A-42F4-9D69-387EA31EE020}"/>
    <dgm:cxn modelId="{7276532F-0356-40F3-B3DB-1ACA4B093E18}" type="presOf" srcId="{80AA633F-061A-42F4-9D69-387EA31EE020}" destId="{65747435-1242-4F10-AE7E-38343EAC59B2}" srcOrd="0" destOrd="0" presId="urn:microsoft.com/office/officeart/2005/8/layout/radial6"/>
    <dgm:cxn modelId="{81137965-FC58-4B05-B4C6-37B831FC70D0}" type="presOf" srcId="{E7559065-4873-4FCA-A1CE-73BC87FDE36D}" destId="{3CC3549B-4ECC-4AF7-AF2D-F1DD085CC470}" srcOrd="0" destOrd="0" presId="urn:microsoft.com/office/officeart/2005/8/layout/radial6"/>
    <dgm:cxn modelId="{4F7ABF67-D13D-4DFC-A0FE-D4692EB73190}" srcId="{18C7BE81-558F-44F7-91B3-569D4A344398}" destId="{DF5E9E5B-5D95-47A9-BDCD-79C474BFC012}" srcOrd="3" destOrd="0" parTransId="{2DC74B5B-29F5-43A3-BF69-FEA108593892}" sibTransId="{81014576-84B7-498E-9FC2-086384EF794D}"/>
    <dgm:cxn modelId="{57542C4D-A36D-486A-91AD-D81F476545D0}" type="presOf" srcId="{F5EA3A80-86B8-43B8-8A57-AF299F4B6C95}" destId="{E6DBC9C9-EE58-4F52-A364-57CC3C935DB7}" srcOrd="0" destOrd="0" presId="urn:microsoft.com/office/officeart/2005/8/layout/radial6"/>
    <dgm:cxn modelId="{0C179057-A6F9-43E0-B8F6-B63358E98652}" type="presOf" srcId="{9BA4D7E6-F7A2-4956-8142-7D0FDA4E0E18}" destId="{F1DDAB68-7037-4C10-BAE4-D1A707EE9F20}" srcOrd="0" destOrd="0" presId="urn:microsoft.com/office/officeart/2005/8/layout/radial6"/>
    <dgm:cxn modelId="{21EC0259-D322-49EA-8F6E-072F03128E41}" type="presOf" srcId="{308C1061-6F0D-4C48-AB6A-6CF5E7BBCDA3}" destId="{3E7C413C-2D4E-4A16-9A7A-3753D1BB3472}" srcOrd="0" destOrd="0" presId="urn:microsoft.com/office/officeart/2005/8/layout/radial6"/>
    <dgm:cxn modelId="{DB110682-1AC7-4BDA-83CF-D56A5CADD4A3}" type="presOf" srcId="{1C8F6C1E-F51D-4362-805D-FF5CC5E8A3AD}" destId="{03B74CB9-3B51-4B21-94BC-5E274E6B8936}" srcOrd="0" destOrd="0" presId="urn:microsoft.com/office/officeart/2005/8/layout/radial6"/>
    <dgm:cxn modelId="{2D9F4482-4433-4380-B096-9A4F4A34D581}" type="presOf" srcId="{18C7BE81-558F-44F7-91B3-569D4A344398}" destId="{083AAF74-0879-4084-BD95-28E4F1D98222}" srcOrd="0" destOrd="0" presId="urn:microsoft.com/office/officeart/2005/8/layout/radial6"/>
    <dgm:cxn modelId="{7C03EE95-5B02-4655-9502-3EE75712F3F2}" srcId="{18C7BE81-558F-44F7-91B3-569D4A344398}" destId="{9BA4D7E6-F7A2-4956-8142-7D0FDA4E0E18}" srcOrd="0" destOrd="0" parTransId="{61742AD9-AA65-4D43-A619-9A413A655D29}" sibTransId="{C45682F1-7738-484F-BF85-2CBC280E8BE4}"/>
    <dgm:cxn modelId="{A74987A6-2A25-4A72-B774-F1D67B3711F3}" type="presOf" srcId="{94B4AC2A-5BD7-4C95-A73E-58D2406E985B}" destId="{D3764DA8-63EF-48A5-9C19-B6CC8C31965E}" srcOrd="0" destOrd="0" presId="urn:microsoft.com/office/officeart/2005/8/layout/radial6"/>
    <dgm:cxn modelId="{EE09D0A9-7A3C-440F-A891-A1F3969BB8AA}" srcId="{18C7BE81-558F-44F7-91B3-569D4A344398}" destId="{94B4AC2A-5BD7-4C95-A73E-58D2406E985B}" srcOrd="4" destOrd="0" parTransId="{A50C0908-0E63-4E29-85FB-129D091A3F94}" sibTransId="{308C1061-6F0D-4C48-AB6A-6CF5E7BBCDA3}"/>
    <dgm:cxn modelId="{334553AE-C8AB-48E4-A3E1-6E31147C263D}" type="presOf" srcId="{53CDEC74-1930-4706-82BE-3037EA8695A3}" destId="{698BA16B-1CA3-4BEC-B995-CA399C4F2E03}" srcOrd="0" destOrd="0" presId="urn:microsoft.com/office/officeart/2005/8/layout/radial6"/>
    <dgm:cxn modelId="{3BA5A0B9-9607-424E-A092-7DE943AF7C9C}" srcId="{18C7BE81-558F-44F7-91B3-569D4A344398}" destId="{19438AF6-4221-47D3-9013-6B922A6BE7D6}" srcOrd="2" destOrd="0" parTransId="{98515928-E152-40B1-82D3-296256A0E626}" sibTransId="{E7559065-4873-4FCA-A1CE-73BC87FDE36D}"/>
    <dgm:cxn modelId="{9E1069D5-6A71-47DE-90E6-115432FB323A}" type="presOf" srcId="{81014576-84B7-498E-9FC2-086384EF794D}" destId="{2D8BCD77-D0C3-44FE-AFC7-F6A4EA5A3D1A}" srcOrd="0" destOrd="0" presId="urn:microsoft.com/office/officeart/2005/8/layout/radial6"/>
    <dgm:cxn modelId="{26E68DDD-8945-4440-A438-BA9EE1EB5345}" type="presOf" srcId="{C45682F1-7738-484F-BF85-2CBC280E8BE4}" destId="{FCAAE98C-813B-4FDA-B0D6-69A08A4FF478}" srcOrd="0" destOrd="0" presId="urn:microsoft.com/office/officeart/2005/8/layout/radial6"/>
    <dgm:cxn modelId="{FC52BAE1-5785-4768-A601-E84D7FA4957D}" srcId="{EC1E26B5-64AF-4FC2-878B-DA5E39EF3AED}" destId="{18C7BE81-558F-44F7-91B3-569D4A344398}" srcOrd="0" destOrd="0" parTransId="{956D1B89-BAD1-46C9-9D84-953D8761A75B}" sibTransId="{4AC1E6E4-DC4F-442E-AB0F-FDEF12960C80}"/>
    <dgm:cxn modelId="{641954F8-00FD-4795-B9E8-F792FA860D60}" type="presOf" srcId="{19438AF6-4221-47D3-9013-6B922A6BE7D6}" destId="{DEDE0509-5AF4-47BC-9D1F-17995CD3818D}" srcOrd="0" destOrd="0" presId="urn:microsoft.com/office/officeart/2005/8/layout/radial6"/>
    <dgm:cxn modelId="{257957B1-E2FE-4DB9-ACA6-7424FDEC2FF9}" type="presParOf" srcId="{343B48C6-382E-4561-AD4E-4F817F561B7A}" destId="{083AAF74-0879-4084-BD95-28E4F1D98222}" srcOrd="0" destOrd="0" presId="urn:microsoft.com/office/officeart/2005/8/layout/radial6"/>
    <dgm:cxn modelId="{B13CB060-2F95-4D26-8FBF-069F9ABD8AB9}" type="presParOf" srcId="{343B48C6-382E-4561-AD4E-4F817F561B7A}" destId="{F1DDAB68-7037-4C10-BAE4-D1A707EE9F20}" srcOrd="1" destOrd="0" presId="urn:microsoft.com/office/officeart/2005/8/layout/radial6"/>
    <dgm:cxn modelId="{887465D1-5769-4F88-A608-CC6A3FFF58D1}" type="presParOf" srcId="{343B48C6-382E-4561-AD4E-4F817F561B7A}" destId="{733B8BCF-E385-4DF0-9435-6C48F6A23291}" srcOrd="2" destOrd="0" presId="urn:microsoft.com/office/officeart/2005/8/layout/radial6"/>
    <dgm:cxn modelId="{E82BCA30-69A2-4FE9-B50D-E77481196CA0}" type="presParOf" srcId="{343B48C6-382E-4561-AD4E-4F817F561B7A}" destId="{FCAAE98C-813B-4FDA-B0D6-69A08A4FF478}" srcOrd="3" destOrd="0" presId="urn:microsoft.com/office/officeart/2005/8/layout/radial6"/>
    <dgm:cxn modelId="{6FBF196C-CC01-4BB2-895C-1BAA44591A18}" type="presParOf" srcId="{343B48C6-382E-4561-AD4E-4F817F561B7A}" destId="{03B74CB9-3B51-4B21-94BC-5E274E6B8936}" srcOrd="4" destOrd="0" presId="urn:microsoft.com/office/officeart/2005/8/layout/radial6"/>
    <dgm:cxn modelId="{6415CA35-4901-499B-AA0F-9CCAC9159DB2}" type="presParOf" srcId="{343B48C6-382E-4561-AD4E-4F817F561B7A}" destId="{68DCA54B-83D9-48F2-A730-80307F9CC066}" srcOrd="5" destOrd="0" presId="urn:microsoft.com/office/officeart/2005/8/layout/radial6"/>
    <dgm:cxn modelId="{80672414-B11E-47FC-A9C8-7C88637EBD9E}" type="presParOf" srcId="{343B48C6-382E-4561-AD4E-4F817F561B7A}" destId="{65747435-1242-4F10-AE7E-38343EAC59B2}" srcOrd="6" destOrd="0" presId="urn:microsoft.com/office/officeart/2005/8/layout/radial6"/>
    <dgm:cxn modelId="{F42CDBA0-1964-4A17-93A4-43952E4D581B}" type="presParOf" srcId="{343B48C6-382E-4561-AD4E-4F817F561B7A}" destId="{DEDE0509-5AF4-47BC-9D1F-17995CD3818D}" srcOrd="7" destOrd="0" presId="urn:microsoft.com/office/officeart/2005/8/layout/radial6"/>
    <dgm:cxn modelId="{8CEDB294-77E0-4943-8E2B-6BD7EC6E00C6}" type="presParOf" srcId="{343B48C6-382E-4561-AD4E-4F817F561B7A}" destId="{646F3FA1-06A1-4A2E-8A5E-4C28D5481EE8}" srcOrd="8" destOrd="0" presId="urn:microsoft.com/office/officeart/2005/8/layout/radial6"/>
    <dgm:cxn modelId="{75D77AE2-C323-43AA-9BDE-49BAEB87DE95}" type="presParOf" srcId="{343B48C6-382E-4561-AD4E-4F817F561B7A}" destId="{3CC3549B-4ECC-4AF7-AF2D-F1DD085CC470}" srcOrd="9" destOrd="0" presId="urn:microsoft.com/office/officeart/2005/8/layout/radial6"/>
    <dgm:cxn modelId="{39F98DED-1A5C-4A4F-8E7D-1A53B136FE11}" type="presParOf" srcId="{343B48C6-382E-4561-AD4E-4F817F561B7A}" destId="{9FF40940-C323-4ACB-B4BA-77EE4C315FDB}" srcOrd="10" destOrd="0" presId="urn:microsoft.com/office/officeart/2005/8/layout/radial6"/>
    <dgm:cxn modelId="{8AC317D9-44F1-4B3C-9C6F-1908BF26C53D}" type="presParOf" srcId="{343B48C6-382E-4561-AD4E-4F817F561B7A}" destId="{4B939630-D2A2-4B27-BEF3-D1E2413EDEC3}" srcOrd="11" destOrd="0" presId="urn:microsoft.com/office/officeart/2005/8/layout/radial6"/>
    <dgm:cxn modelId="{C776AE7F-824F-401B-9294-9B1825B80C73}" type="presParOf" srcId="{343B48C6-382E-4561-AD4E-4F817F561B7A}" destId="{2D8BCD77-D0C3-44FE-AFC7-F6A4EA5A3D1A}" srcOrd="12" destOrd="0" presId="urn:microsoft.com/office/officeart/2005/8/layout/radial6"/>
    <dgm:cxn modelId="{F77FDAC6-6C73-46B0-A9F3-B04688E39448}" type="presParOf" srcId="{343B48C6-382E-4561-AD4E-4F817F561B7A}" destId="{D3764DA8-63EF-48A5-9C19-B6CC8C31965E}" srcOrd="13" destOrd="0" presId="urn:microsoft.com/office/officeart/2005/8/layout/radial6"/>
    <dgm:cxn modelId="{4B7B7262-652B-4D52-ABA6-851414C4F4A3}" type="presParOf" srcId="{343B48C6-382E-4561-AD4E-4F817F561B7A}" destId="{B6F610F4-B737-4DE2-94D7-A54CD60270C9}" srcOrd="14" destOrd="0" presId="urn:microsoft.com/office/officeart/2005/8/layout/radial6"/>
    <dgm:cxn modelId="{2BE6D584-7320-4BE8-9F5D-652A6198A6B8}" type="presParOf" srcId="{343B48C6-382E-4561-AD4E-4F817F561B7A}" destId="{3E7C413C-2D4E-4A16-9A7A-3753D1BB3472}" srcOrd="15" destOrd="0" presId="urn:microsoft.com/office/officeart/2005/8/layout/radial6"/>
    <dgm:cxn modelId="{F3F61D2E-A40F-41EC-B974-671D855B958A}" type="presParOf" srcId="{343B48C6-382E-4561-AD4E-4F817F561B7A}" destId="{698BA16B-1CA3-4BEC-B995-CA399C4F2E03}" srcOrd="16" destOrd="0" presId="urn:microsoft.com/office/officeart/2005/8/layout/radial6"/>
    <dgm:cxn modelId="{4DAE745E-A753-4E1D-BA24-951D62BA3D73}" type="presParOf" srcId="{343B48C6-382E-4561-AD4E-4F817F561B7A}" destId="{F23B5ECE-D8A4-496B-A180-71479D7B8D24}" srcOrd="17" destOrd="0" presId="urn:microsoft.com/office/officeart/2005/8/layout/radial6"/>
    <dgm:cxn modelId="{2212660B-CA26-4A4E-8E74-2E8F14FD3C3E}" type="presParOf" srcId="{343B48C6-382E-4561-AD4E-4F817F561B7A}" destId="{E6DBC9C9-EE58-4F52-A364-57CC3C935DB7}" srcOrd="18"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1E26B5-64AF-4FC2-878B-DA5E39EF3AE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8C7BE81-558F-44F7-91B3-569D4A344398}">
      <dgm:prSet phldrT="[Text]" custT="1"/>
      <dgm:spPr>
        <a:blipFill rotWithShape="0">
          <a:blip xmlns:r="http://schemas.openxmlformats.org/officeDocument/2006/relationships" r:embed="rId1"/>
          <a:stretch>
            <a:fillRect/>
          </a:stretch>
        </a:blipFill>
        <a:ln>
          <a:solidFill>
            <a:srgbClr val="C00000"/>
          </a:solidFill>
        </a:ln>
      </dgm:spPr>
      <dgm:t>
        <a:bodyPr/>
        <a:lstStyle/>
        <a:p>
          <a:r>
            <a:rPr lang="en-US" sz="2400" b="1" dirty="0">
              <a:solidFill>
                <a:schemeClr val="tx1"/>
              </a:solidFill>
              <a:latin typeface="Times New Roman" pitchFamily="18" charset="0"/>
              <a:cs typeface="Times New Roman" pitchFamily="18" charset="0"/>
            </a:rPr>
            <a:t>Intelligent product</a:t>
          </a:r>
        </a:p>
      </dgm:t>
    </dgm:pt>
    <dgm:pt modelId="{956D1B89-BAD1-46C9-9D84-953D8761A75B}" type="parTrans" cxnId="{FC52BAE1-5785-4768-A601-E84D7FA4957D}">
      <dgm:prSet/>
      <dgm:spPr/>
      <dgm:t>
        <a:bodyPr/>
        <a:lstStyle/>
        <a:p>
          <a:endParaRPr lang="en-US" sz="1200">
            <a:latin typeface="Times New Roman" pitchFamily="18" charset="0"/>
            <a:cs typeface="Times New Roman" pitchFamily="18" charset="0"/>
          </a:endParaRPr>
        </a:p>
      </dgm:t>
    </dgm:pt>
    <dgm:pt modelId="{4AC1E6E4-DC4F-442E-AB0F-FDEF12960C80}" type="sibTrans" cxnId="{FC52BAE1-5785-4768-A601-E84D7FA4957D}">
      <dgm:prSet/>
      <dgm:spPr/>
      <dgm:t>
        <a:bodyPr/>
        <a:lstStyle/>
        <a:p>
          <a:endParaRPr lang="en-US" sz="1200">
            <a:latin typeface="Times New Roman" pitchFamily="18" charset="0"/>
            <a:cs typeface="Times New Roman" pitchFamily="18" charset="0"/>
          </a:endParaRPr>
        </a:p>
      </dgm:t>
    </dgm:pt>
    <dgm:pt modelId="{9BA4D7E6-F7A2-4956-8142-7D0FDA4E0E18}">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Cooperative</a:t>
          </a:r>
        </a:p>
      </dgm:t>
    </dgm:pt>
    <dgm:pt modelId="{61742AD9-AA65-4D43-A619-9A413A655D29}" type="parTrans" cxnId="{7C03EE95-5B02-4655-9502-3EE75712F3F2}">
      <dgm:prSet/>
      <dgm:spPr/>
      <dgm:t>
        <a:bodyPr/>
        <a:lstStyle/>
        <a:p>
          <a:endParaRPr lang="en-US" sz="1200">
            <a:latin typeface="Times New Roman" pitchFamily="18" charset="0"/>
            <a:cs typeface="Times New Roman" pitchFamily="18" charset="0"/>
          </a:endParaRPr>
        </a:p>
      </dgm:t>
    </dgm:pt>
    <dgm:pt modelId="{C45682F1-7738-484F-BF85-2CBC280E8BE4}" type="sibTrans" cxnId="{7C03EE95-5B02-4655-9502-3EE75712F3F2}">
      <dgm:prSet/>
      <dgm:spPr/>
      <dgm:t>
        <a:bodyPr/>
        <a:lstStyle/>
        <a:p>
          <a:endParaRPr lang="en-US" sz="1200">
            <a:latin typeface="Times New Roman" pitchFamily="18" charset="0"/>
            <a:cs typeface="Times New Roman" pitchFamily="18" charset="0"/>
          </a:endParaRPr>
        </a:p>
      </dgm:t>
    </dgm:pt>
    <dgm:pt modelId="{94B4AC2A-5BD7-4C95-A73E-58D2406E985B}">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Humanlike interaction</a:t>
          </a:r>
        </a:p>
      </dgm:t>
    </dgm:pt>
    <dgm:pt modelId="{A50C0908-0E63-4E29-85FB-129D091A3F94}" type="parTrans" cxnId="{EE09D0A9-7A3C-440F-A891-A1F3969BB8AA}">
      <dgm:prSet/>
      <dgm:spPr/>
      <dgm:t>
        <a:bodyPr/>
        <a:lstStyle/>
        <a:p>
          <a:endParaRPr lang="en-US" sz="1200">
            <a:latin typeface="Times New Roman" pitchFamily="18" charset="0"/>
            <a:cs typeface="Times New Roman" pitchFamily="18" charset="0"/>
          </a:endParaRPr>
        </a:p>
      </dgm:t>
    </dgm:pt>
    <dgm:pt modelId="{308C1061-6F0D-4C48-AB6A-6CF5E7BBCDA3}" type="sibTrans" cxnId="{EE09D0A9-7A3C-440F-A891-A1F3969BB8AA}">
      <dgm:prSet/>
      <dgm:spPr/>
      <dgm:t>
        <a:bodyPr/>
        <a:lstStyle/>
        <a:p>
          <a:endParaRPr lang="en-US" sz="1200">
            <a:latin typeface="Times New Roman" pitchFamily="18" charset="0"/>
            <a:cs typeface="Times New Roman" pitchFamily="18" charset="0"/>
          </a:endParaRPr>
        </a:p>
      </dgm:t>
    </dgm:pt>
    <dgm:pt modelId="{53CDEC74-1930-4706-82BE-3037EA8695A3}">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Autonomy</a:t>
          </a:r>
        </a:p>
      </dgm:t>
    </dgm:pt>
    <dgm:pt modelId="{A152B78B-15B2-463D-9D45-C15BCE34362C}" type="parTrans" cxnId="{E4521426-EA98-4C65-B689-4CE4D9C77F27}">
      <dgm:prSet/>
      <dgm:spPr/>
      <dgm:t>
        <a:bodyPr/>
        <a:lstStyle/>
        <a:p>
          <a:endParaRPr lang="en-US" sz="1200">
            <a:latin typeface="Times New Roman" pitchFamily="18" charset="0"/>
            <a:cs typeface="Times New Roman" pitchFamily="18" charset="0"/>
          </a:endParaRPr>
        </a:p>
      </dgm:t>
    </dgm:pt>
    <dgm:pt modelId="{F5EA3A80-86B8-43B8-8A57-AF299F4B6C95}" type="sibTrans" cxnId="{E4521426-EA98-4C65-B689-4CE4D9C77F27}">
      <dgm:prSet/>
      <dgm:spPr/>
      <dgm:t>
        <a:bodyPr/>
        <a:lstStyle/>
        <a:p>
          <a:endParaRPr lang="en-US" sz="1200">
            <a:latin typeface="Times New Roman" pitchFamily="18" charset="0"/>
            <a:cs typeface="Times New Roman" pitchFamily="18" charset="0"/>
          </a:endParaRPr>
        </a:p>
      </dgm:t>
    </dgm:pt>
    <dgm:pt modelId="{1C8F6C1E-F51D-4362-805D-FF5CC5E8A3AD}">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Adaptability</a:t>
          </a:r>
        </a:p>
      </dgm:t>
    </dgm:pt>
    <dgm:pt modelId="{33E2DC6B-482E-4448-B91A-9AA4D346BB7A}" type="parTrans" cxnId="{1B2A8827-FC4E-4BB9-BC0F-285A6049D90C}">
      <dgm:prSet/>
      <dgm:spPr/>
      <dgm:t>
        <a:bodyPr/>
        <a:lstStyle/>
        <a:p>
          <a:endParaRPr lang="en-US" sz="1200">
            <a:latin typeface="Times New Roman" pitchFamily="18" charset="0"/>
            <a:cs typeface="Times New Roman" pitchFamily="18" charset="0"/>
          </a:endParaRPr>
        </a:p>
      </dgm:t>
    </dgm:pt>
    <dgm:pt modelId="{80AA633F-061A-42F4-9D69-387EA31EE020}" type="sibTrans" cxnId="{1B2A8827-FC4E-4BB9-BC0F-285A6049D90C}">
      <dgm:prSet/>
      <dgm:spPr/>
      <dgm:t>
        <a:bodyPr/>
        <a:lstStyle/>
        <a:p>
          <a:endParaRPr lang="en-US" sz="1200">
            <a:latin typeface="Times New Roman" pitchFamily="18" charset="0"/>
            <a:cs typeface="Times New Roman" pitchFamily="18" charset="0"/>
          </a:endParaRPr>
        </a:p>
      </dgm:t>
    </dgm:pt>
    <dgm:pt modelId="{19438AF6-4221-47D3-9013-6B922A6BE7D6}">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Reactive</a:t>
          </a:r>
        </a:p>
      </dgm:t>
    </dgm:pt>
    <dgm:pt modelId="{98515928-E152-40B1-82D3-296256A0E626}" type="parTrans" cxnId="{3BA5A0B9-9607-424E-A092-7DE943AF7C9C}">
      <dgm:prSet/>
      <dgm:spPr/>
      <dgm:t>
        <a:bodyPr/>
        <a:lstStyle/>
        <a:p>
          <a:endParaRPr lang="en-US" sz="1200">
            <a:latin typeface="Times New Roman" pitchFamily="18" charset="0"/>
            <a:cs typeface="Times New Roman" pitchFamily="18" charset="0"/>
          </a:endParaRPr>
        </a:p>
      </dgm:t>
    </dgm:pt>
    <dgm:pt modelId="{E7559065-4873-4FCA-A1CE-73BC87FDE36D}" type="sibTrans" cxnId="{3BA5A0B9-9607-424E-A092-7DE943AF7C9C}">
      <dgm:prSet/>
      <dgm:spPr/>
      <dgm:t>
        <a:bodyPr/>
        <a:lstStyle/>
        <a:p>
          <a:endParaRPr lang="en-US" sz="1200">
            <a:latin typeface="Times New Roman" pitchFamily="18" charset="0"/>
            <a:cs typeface="Times New Roman" pitchFamily="18" charset="0"/>
          </a:endParaRPr>
        </a:p>
      </dgm:t>
    </dgm:pt>
    <dgm:pt modelId="{DF5E9E5B-5D95-47A9-BDCD-79C474BFC012}">
      <dgm:prSet phldrT="[Text]" custT="1"/>
      <dgm:spPr>
        <a:solidFill>
          <a:srgbClr val="C00000"/>
        </a:solidFill>
        <a:ln>
          <a:solidFill>
            <a:srgbClr val="C00000"/>
          </a:solidFill>
        </a:ln>
      </dgm:spPr>
      <dgm:t>
        <a:bodyPr/>
        <a:lstStyle/>
        <a:p>
          <a:r>
            <a:rPr lang="en-US" sz="2400" b="1" dirty="0">
              <a:solidFill>
                <a:schemeClr val="tx1"/>
              </a:solidFill>
              <a:latin typeface="Times New Roman" pitchFamily="18" charset="0"/>
              <a:cs typeface="Times New Roman" pitchFamily="18" charset="0"/>
            </a:rPr>
            <a:t>Personality</a:t>
          </a:r>
        </a:p>
      </dgm:t>
    </dgm:pt>
    <dgm:pt modelId="{2DC74B5B-29F5-43A3-BF69-FEA108593892}" type="parTrans" cxnId="{4F7ABF67-D13D-4DFC-A0FE-D4692EB73190}">
      <dgm:prSet/>
      <dgm:spPr/>
      <dgm:t>
        <a:bodyPr/>
        <a:lstStyle/>
        <a:p>
          <a:endParaRPr lang="en-US" sz="1200">
            <a:latin typeface="Times New Roman" pitchFamily="18" charset="0"/>
            <a:cs typeface="Times New Roman" pitchFamily="18" charset="0"/>
          </a:endParaRPr>
        </a:p>
      </dgm:t>
    </dgm:pt>
    <dgm:pt modelId="{81014576-84B7-498E-9FC2-086384EF794D}" type="sibTrans" cxnId="{4F7ABF67-D13D-4DFC-A0FE-D4692EB73190}">
      <dgm:prSet/>
      <dgm:spPr/>
      <dgm:t>
        <a:bodyPr/>
        <a:lstStyle/>
        <a:p>
          <a:endParaRPr lang="en-US" sz="1200">
            <a:latin typeface="Times New Roman" pitchFamily="18" charset="0"/>
            <a:cs typeface="Times New Roman" pitchFamily="18" charset="0"/>
          </a:endParaRPr>
        </a:p>
      </dgm:t>
    </dgm:pt>
    <dgm:pt modelId="{343B48C6-382E-4561-AD4E-4F817F561B7A}" type="pres">
      <dgm:prSet presAssocID="{EC1E26B5-64AF-4FC2-878B-DA5E39EF3AED}" presName="Name0" presStyleCnt="0">
        <dgm:presLayoutVars>
          <dgm:chMax val="1"/>
          <dgm:dir/>
          <dgm:animLvl val="ctr"/>
          <dgm:resizeHandles val="exact"/>
        </dgm:presLayoutVars>
      </dgm:prSet>
      <dgm:spPr/>
    </dgm:pt>
    <dgm:pt modelId="{083AAF74-0879-4084-BD95-28E4F1D98222}" type="pres">
      <dgm:prSet presAssocID="{18C7BE81-558F-44F7-91B3-569D4A344398}" presName="centerShape" presStyleLbl="node0" presStyleIdx="0" presStyleCnt="1" custScaleX="97579" custScaleY="73560" custLinFactNeighborX="615" custLinFactNeighborY="3093"/>
      <dgm:spPr/>
    </dgm:pt>
    <dgm:pt modelId="{F1DDAB68-7037-4C10-BAE4-D1A707EE9F20}" type="pres">
      <dgm:prSet presAssocID="{9BA4D7E6-F7A2-4956-8142-7D0FDA4E0E18}" presName="node" presStyleLbl="node1" presStyleIdx="0" presStyleCnt="6" custScaleX="154476" custRadScaleRad="93821" custRadScaleInc="3755">
        <dgm:presLayoutVars>
          <dgm:bulletEnabled val="1"/>
        </dgm:presLayoutVars>
      </dgm:prSet>
      <dgm:spPr/>
    </dgm:pt>
    <dgm:pt modelId="{733B8BCF-E385-4DF0-9435-6C48F6A23291}" type="pres">
      <dgm:prSet presAssocID="{9BA4D7E6-F7A2-4956-8142-7D0FDA4E0E18}" presName="dummy" presStyleCnt="0"/>
      <dgm:spPr/>
    </dgm:pt>
    <dgm:pt modelId="{FCAAE98C-813B-4FDA-B0D6-69A08A4FF478}" type="pres">
      <dgm:prSet presAssocID="{C45682F1-7738-484F-BF85-2CBC280E8BE4}" presName="sibTrans" presStyleLbl="sibTrans2D1" presStyleIdx="0" presStyleCnt="6"/>
      <dgm:spPr/>
    </dgm:pt>
    <dgm:pt modelId="{03B74CB9-3B51-4B21-94BC-5E274E6B8936}" type="pres">
      <dgm:prSet presAssocID="{1C8F6C1E-F51D-4362-805D-FF5CC5E8A3AD}" presName="node" presStyleLbl="node1" presStyleIdx="1" presStyleCnt="6" custScaleX="163472" custRadScaleRad="98153" custRadScaleInc="17443">
        <dgm:presLayoutVars>
          <dgm:bulletEnabled val="1"/>
        </dgm:presLayoutVars>
      </dgm:prSet>
      <dgm:spPr/>
    </dgm:pt>
    <dgm:pt modelId="{68DCA54B-83D9-48F2-A730-80307F9CC066}" type="pres">
      <dgm:prSet presAssocID="{1C8F6C1E-F51D-4362-805D-FF5CC5E8A3AD}" presName="dummy" presStyleCnt="0"/>
      <dgm:spPr/>
    </dgm:pt>
    <dgm:pt modelId="{65747435-1242-4F10-AE7E-38343EAC59B2}" type="pres">
      <dgm:prSet presAssocID="{80AA633F-061A-42F4-9D69-387EA31EE020}" presName="sibTrans" presStyleLbl="sibTrans2D1" presStyleIdx="1" presStyleCnt="6"/>
      <dgm:spPr/>
    </dgm:pt>
    <dgm:pt modelId="{DEDE0509-5AF4-47BC-9D1F-17995CD3818D}" type="pres">
      <dgm:prSet presAssocID="{19438AF6-4221-47D3-9013-6B922A6BE7D6}" presName="node" presStyleLbl="node1" presStyleIdx="2" presStyleCnt="6" custScaleX="143359" custRadScaleRad="104266" custRadScaleInc="13037">
        <dgm:presLayoutVars>
          <dgm:bulletEnabled val="1"/>
        </dgm:presLayoutVars>
      </dgm:prSet>
      <dgm:spPr/>
    </dgm:pt>
    <dgm:pt modelId="{646F3FA1-06A1-4A2E-8A5E-4C28D5481EE8}" type="pres">
      <dgm:prSet presAssocID="{19438AF6-4221-47D3-9013-6B922A6BE7D6}" presName="dummy" presStyleCnt="0"/>
      <dgm:spPr/>
    </dgm:pt>
    <dgm:pt modelId="{3CC3549B-4ECC-4AF7-AF2D-F1DD085CC470}" type="pres">
      <dgm:prSet presAssocID="{E7559065-4873-4FCA-A1CE-73BC87FDE36D}" presName="sibTrans" presStyleLbl="sibTrans2D1" presStyleIdx="2" presStyleCnt="6"/>
      <dgm:spPr/>
    </dgm:pt>
    <dgm:pt modelId="{9FF40940-C323-4ACB-B4BA-77EE4C315FDB}" type="pres">
      <dgm:prSet presAssocID="{DF5E9E5B-5D95-47A9-BDCD-79C474BFC012}" presName="node" presStyleLbl="node1" presStyleIdx="3" presStyleCnt="6" custScaleX="143359">
        <dgm:presLayoutVars>
          <dgm:bulletEnabled val="1"/>
        </dgm:presLayoutVars>
      </dgm:prSet>
      <dgm:spPr/>
    </dgm:pt>
    <dgm:pt modelId="{4B939630-D2A2-4B27-BEF3-D1E2413EDEC3}" type="pres">
      <dgm:prSet presAssocID="{DF5E9E5B-5D95-47A9-BDCD-79C474BFC012}" presName="dummy" presStyleCnt="0"/>
      <dgm:spPr/>
    </dgm:pt>
    <dgm:pt modelId="{2D8BCD77-D0C3-44FE-AFC7-F6A4EA5A3D1A}" type="pres">
      <dgm:prSet presAssocID="{81014576-84B7-498E-9FC2-086384EF794D}" presName="sibTrans" presStyleLbl="sibTrans2D1" presStyleIdx="3" presStyleCnt="6"/>
      <dgm:spPr/>
    </dgm:pt>
    <dgm:pt modelId="{D3764DA8-63EF-48A5-9C19-B6CC8C31965E}" type="pres">
      <dgm:prSet presAssocID="{94B4AC2A-5BD7-4C95-A73E-58D2406E985B}" presName="node" presStyleLbl="node1" presStyleIdx="4" presStyleCnt="6" custScaleX="143359">
        <dgm:presLayoutVars>
          <dgm:bulletEnabled val="1"/>
        </dgm:presLayoutVars>
      </dgm:prSet>
      <dgm:spPr/>
    </dgm:pt>
    <dgm:pt modelId="{B6F610F4-B737-4DE2-94D7-A54CD60270C9}" type="pres">
      <dgm:prSet presAssocID="{94B4AC2A-5BD7-4C95-A73E-58D2406E985B}" presName="dummy" presStyleCnt="0"/>
      <dgm:spPr/>
    </dgm:pt>
    <dgm:pt modelId="{3E7C413C-2D4E-4A16-9A7A-3753D1BB3472}" type="pres">
      <dgm:prSet presAssocID="{308C1061-6F0D-4C48-AB6A-6CF5E7BBCDA3}" presName="sibTrans" presStyleLbl="sibTrans2D1" presStyleIdx="4" presStyleCnt="6"/>
      <dgm:spPr/>
    </dgm:pt>
    <dgm:pt modelId="{698BA16B-1CA3-4BEC-B995-CA399C4F2E03}" type="pres">
      <dgm:prSet presAssocID="{53CDEC74-1930-4706-82BE-3037EA8695A3}" presName="node" presStyleLbl="node1" presStyleIdx="5" presStyleCnt="6" custScaleX="143359" custRadScaleRad="95959" custRadScaleInc="-14166">
        <dgm:presLayoutVars>
          <dgm:bulletEnabled val="1"/>
        </dgm:presLayoutVars>
      </dgm:prSet>
      <dgm:spPr/>
    </dgm:pt>
    <dgm:pt modelId="{F23B5ECE-D8A4-496B-A180-71479D7B8D24}" type="pres">
      <dgm:prSet presAssocID="{53CDEC74-1930-4706-82BE-3037EA8695A3}" presName="dummy" presStyleCnt="0"/>
      <dgm:spPr/>
    </dgm:pt>
    <dgm:pt modelId="{E6DBC9C9-EE58-4F52-A364-57CC3C935DB7}" type="pres">
      <dgm:prSet presAssocID="{F5EA3A80-86B8-43B8-8A57-AF299F4B6C95}" presName="sibTrans" presStyleLbl="sibTrans2D1" presStyleIdx="5" presStyleCnt="6"/>
      <dgm:spPr/>
    </dgm:pt>
  </dgm:ptLst>
  <dgm:cxnLst>
    <dgm:cxn modelId="{E4F6371F-0E8F-46D0-81D7-706CA20C2F15}" type="presOf" srcId="{19438AF6-4221-47D3-9013-6B922A6BE7D6}" destId="{DEDE0509-5AF4-47BC-9D1F-17995CD3818D}" srcOrd="0" destOrd="0" presId="urn:microsoft.com/office/officeart/2005/8/layout/radial6"/>
    <dgm:cxn modelId="{73DF3524-A163-4FA5-865D-A22855EFA9E3}" type="presOf" srcId="{DF5E9E5B-5D95-47A9-BDCD-79C474BFC012}" destId="{9FF40940-C323-4ACB-B4BA-77EE4C315FDB}" srcOrd="0" destOrd="0" presId="urn:microsoft.com/office/officeart/2005/8/layout/radial6"/>
    <dgm:cxn modelId="{E4521426-EA98-4C65-B689-4CE4D9C77F27}" srcId="{18C7BE81-558F-44F7-91B3-569D4A344398}" destId="{53CDEC74-1930-4706-82BE-3037EA8695A3}" srcOrd="5" destOrd="0" parTransId="{A152B78B-15B2-463D-9D45-C15BCE34362C}" sibTransId="{F5EA3A80-86B8-43B8-8A57-AF299F4B6C95}"/>
    <dgm:cxn modelId="{1B2A8827-FC4E-4BB9-BC0F-285A6049D90C}" srcId="{18C7BE81-558F-44F7-91B3-569D4A344398}" destId="{1C8F6C1E-F51D-4362-805D-FF5CC5E8A3AD}" srcOrd="1" destOrd="0" parTransId="{33E2DC6B-482E-4448-B91A-9AA4D346BB7A}" sibTransId="{80AA633F-061A-42F4-9D69-387EA31EE020}"/>
    <dgm:cxn modelId="{3F89DB28-6686-4165-8153-D70F530BE1EF}" type="presOf" srcId="{F5EA3A80-86B8-43B8-8A57-AF299F4B6C95}" destId="{E6DBC9C9-EE58-4F52-A364-57CC3C935DB7}" srcOrd="0" destOrd="0" presId="urn:microsoft.com/office/officeart/2005/8/layout/radial6"/>
    <dgm:cxn modelId="{B36B5942-A00E-4D95-A6A2-F6EAC0CB38AC}" type="presOf" srcId="{53CDEC74-1930-4706-82BE-3037EA8695A3}" destId="{698BA16B-1CA3-4BEC-B995-CA399C4F2E03}" srcOrd="0" destOrd="0" presId="urn:microsoft.com/office/officeart/2005/8/layout/radial6"/>
    <dgm:cxn modelId="{7CE67F44-80FA-4E3B-8685-11A843084BD9}" type="presOf" srcId="{C45682F1-7738-484F-BF85-2CBC280E8BE4}" destId="{FCAAE98C-813B-4FDA-B0D6-69A08A4FF478}" srcOrd="0" destOrd="0" presId="urn:microsoft.com/office/officeart/2005/8/layout/radial6"/>
    <dgm:cxn modelId="{4F7ABF67-D13D-4DFC-A0FE-D4692EB73190}" srcId="{18C7BE81-558F-44F7-91B3-569D4A344398}" destId="{DF5E9E5B-5D95-47A9-BDCD-79C474BFC012}" srcOrd="3" destOrd="0" parTransId="{2DC74B5B-29F5-43A3-BF69-FEA108593892}" sibTransId="{81014576-84B7-498E-9FC2-086384EF794D}"/>
    <dgm:cxn modelId="{5B80C183-5843-4101-A850-435C2B0705BB}" type="presOf" srcId="{308C1061-6F0D-4C48-AB6A-6CF5E7BBCDA3}" destId="{3E7C413C-2D4E-4A16-9A7A-3753D1BB3472}" srcOrd="0" destOrd="0" presId="urn:microsoft.com/office/officeart/2005/8/layout/radial6"/>
    <dgm:cxn modelId="{7C03EE95-5B02-4655-9502-3EE75712F3F2}" srcId="{18C7BE81-558F-44F7-91B3-569D4A344398}" destId="{9BA4D7E6-F7A2-4956-8142-7D0FDA4E0E18}" srcOrd="0" destOrd="0" parTransId="{61742AD9-AA65-4D43-A619-9A413A655D29}" sibTransId="{C45682F1-7738-484F-BF85-2CBC280E8BE4}"/>
    <dgm:cxn modelId="{6F540C98-C9AB-4BCB-BDD9-A292040C7304}" type="presOf" srcId="{94B4AC2A-5BD7-4C95-A73E-58D2406E985B}" destId="{D3764DA8-63EF-48A5-9C19-B6CC8C31965E}" srcOrd="0" destOrd="0" presId="urn:microsoft.com/office/officeart/2005/8/layout/radial6"/>
    <dgm:cxn modelId="{EE09D0A9-7A3C-440F-A891-A1F3969BB8AA}" srcId="{18C7BE81-558F-44F7-91B3-569D4A344398}" destId="{94B4AC2A-5BD7-4C95-A73E-58D2406E985B}" srcOrd="4" destOrd="0" parTransId="{A50C0908-0E63-4E29-85FB-129D091A3F94}" sibTransId="{308C1061-6F0D-4C48-AB6A-6CF5E7BBCDA3}"/>
    <dgm:cxn modelId="{705A90AA-EF29-4309-AD4A-97B317AD6CF2}" type="presOf" srcId="{9BA4D7E6-F7A2-4956-8142-7D0FDA4E0E18}" destId="{F1DDAB68-7037-4C10-BAE4-D1A707EE9F20}" srcOrd="0" destOrd="0" presId="urn:microsoft.com/office/officeart/2005/8/layout/radial6"/>
    <dgm:cxn modelId="{3BA5A0B9-9607-424E-A092-7DE943AF7C9C}" srcId="{18C7BE81-558F-44F7-91B3-569D4A344398}" destId="{19438AF6-4221-47D3-9013-6B922A6BE7D6}" srcOrd="2" destOrd="0" parTransId="{98515928-E152-40B1-82D3-296256A0E626}" sibTransId="{E7559065-4873-4FCA-A1CE-73BC87FDE36D}"/>
    <dgm:cxn modelId="{2180FAC2-55D6-45B0-970E-DB2A9E538C19}" type="presOf" srcId="{18C7BE81-558F-44F7-91B3-569D4A344398}" destId="{083AAF74-0879-4084-BD95-28E4F1D98222}" srcOrd="0" destOrd="0" presId="urn:microsoft.com/office/officeart/2005/8/layout/radial6"/>
    <dgm:cxn modelId="{B2601AC4-6423-4A6C-ABC7-848BC02D9DE2}" type="presOf" srcId="{1C8F6C1E-F51D-4362-805D-FF5CC5E8A3AD}" destId="{03B74CB9-3B51-4B21-94BC-5E274E6B8936}" srcOrd="0" destOrd="0" presId="urn:microsoft.com/office/officeart/2005/8/layout/radial6"/>
    <dgm:cxn modelId="{98EA50C4-F21D-4900-88B5-8E87C754C62F}" type="presOf" srcId="{E7559065-4873-4FCA-A1CE-73BC87FDE36D}" destId="{3CC3549B-4ECC-4AF7-AF2D-F1DD085CC470}" srcOrd="0" destOrd="0" presId="urn:microsoft.com/office/officeart/2005/8/layout/radial6"/>
    <dgm:cxn modelId="{14B556CA-17DC-4B29-8BB4-1ACCFE7A1822}" type="presOf" srcId="{80AA633F-061A-42F4-9D69-387EA31EE020}" destId="{65747435-1242-4F10-AE7E-38343EAC59B2}" srcOrd="0" destOrd="0" presId="urn:microsoft.com/office/officeart/2005/8/layout/radial6"/>
    <dgm:cxn modelId="{10DE8CD7-ADDC-4A55-BC58-BD63F4FE75B8}" type="presOf" srcId="{EC1E26B5-64AF-4FC2-878B-DA5E39EF3AED}" destId="{343B48C6-382E-4561-AD4E-4F817F561B7A}" srcOrd="0" destOrd="0" presId="urn:microsoft.com/office/officeart/2005/8/layout/radial6"/>
    <dgm:cxn modelId="{FC52BAE1-5785-4768-A601-E84D7FA4957D}" srcId="{EC1E26B5-64AF-4FC2-878B-DA5E39EF3AED}" destId="{18C7BE81-558F-44F7-91B3-569D4A344398}" srcOrd="0" destOrd="0" parTransId="{956D1B89-BAD1-46C9-9D84-953D8761A75B}" sibTransId="{4AC1E6E4-DC4F-442E-AB0F-FDEF12960C80}"/>
    <dgm:cxn modelId="{F46C4EE8-A00A-4787-8C87-D38A9572FB3B}" type="presOf" srcId="{81014576-84B7-498E-9FC2-086384EF794D}" destId="{2D8BCD77-D0C3-44FE-AFC7-F6A4EA5A3D1A}" srcOrd="0" destOrd="0" presId="urn:microsoft.com/office/officeart/2005/8/layout/radial6"/>
    <dgm:cxn modelId="{D83F1FAC-CFA7-45F9-A299-64137799AD01}" type="presParOf" srcId="{343B48C6-382E-4561-AD4E-4F817F561B7A}" destId="{083AAF74-0879-4084-BD95-28E4F1D98222}" srcOrd="0" destOrd="0" presId="urn:microsoft.com/office/officeart/2005/8/layout/radial6"/>
    <dgm:cxn modelId="{E2D45BF9-8E6E-423F-B5E0-FE62B64BF033}" type="presParOf" srcId="{343B48C6-382E-4561-AD4E-4F817F561B7A}" destId="{F1DDAB68-7037-4C10-BAE4-D1A707EE9F20}" srcOrd="1" destOrd="0" presId="urn:microsoft.com/office/officeart/2005/8/layout/radial6"/>
    <dgm:cxn modelId="{C6D88C27-696B-469C-827A-89F04F957C90}" type="presParOf" srcId="{343B48C6-382E-4561-AD4E-4F817F561B7A}" destId="{733B8BCF-E385-4DF0-9435-6C48F6A23291}" srcOrd="2" destOrd="0" presId="urn:microsoft.com/office/officeart/2005/8/layout/radial6"/>
    <dgm:cxn modelId="{596C5CE4-F148-4E00-905F-571DF5661170}" type="presParOf" srcId="{343B48C6-382E-4561-AD4E-4F817F561B7A}" destId="{FCAAE98C-813B-4FDA-B0D6-69A08A4FF478}" srcOrd="3" destOrd="0" presId="urn:microsoft.com/office/officeart/2005/8/layout/radial6"/>
    <dgm:cxn modelId="{FBB6A942-D040-41F9-AEA5-C3F2C9EDC0B6}" type="presParOf" srcId="{343B48C6-382E-4561-AD4E-4F817F561B7A}" destId="{03B74CB9-3B51-4B21-94BC-5E274E6B8936}" srcOrd="4" destOrd="0" presId="urn:microsoft.com/office/officeart/2005/8/layout/radial6"/>
    <dgm:cxn modelId="{1A4901D2-2903-4DD8-B5A1-96C684635F3D}" type="presParOf" srcId="{343B48C6-382E-4561-AD4E-4F817F561B7A}" destId="{68DCA54B-83D9-48F2-A730-80307F9CC066}" srcOrd="5" destOrd="0" presId="urn:microsoft.com/office/officeart/2005/8/layout/radial6"/>
    <dgm:cxn modelId="{572B7A35-D7C7-454F-9A19-3CA2801BD9F4}" type="presParOf" srcId="{343B48C6-382E-4561-AD4E-4F817F561B7A}" destId="{65747435-1242-4F10-AE7E-38343EAC59B2}" srcOrd="6" destOrd="0" presId="urn:microsoft.com/office/officeart/2005/8/layout/radial6"/>
    <dgm:cxn modelId="{7226EAF5-EC8A-416B-A2B6-174AB53F21FE}" type="presParOf" srcId="{343B48C6-382E-4561-AD4E-4F817F561B7A}" destId="{DEDE0509-5AF4-47BC-9D1F-17995CD3818D}" srcOrd="7" destOrd="0" presId="urn:microsoft.com/office/officeart/2005/8/layout/radial6"/>
    <dgm:cxn modelId="{D11A1BAC-90F2-42DA-9E65-9BACB781931D}" type="presParOf" srcId="{343B48C6-382E-4561-AD4E-4F817F561B7A}" destId="{646F3FA1-06A1-4A2E-8A5E-4C28D5481EE8}" srcOrd="8" destOrd="0" presId="urn:microsoft.com/office/officeart/2005/8/layout/radial6"/>
    <dgm:cxn modelId="{0B9944D5-45D6-4552-B2D9-00FB09230863}" type="presParOf" srcId="{343B48C6-382E-4561-AD4E-4F817F561B7A}" destId="{3CC3549B-4ECC-4AF7-AF2D-F1DD085CC470}" srcOrd="9" destOrd="0" presId="urn:microsoft.com/office/officeart/2005/8/layout/radial6"/>
    <dgm:cxn modelId="{84DB60F8-EE85-4618-BE37-068B8613C4C4}" type="presParOf" srcId="{343B48C6-382E-4561-AD4E-4F817F561B7A}" destId="{9FF40940-C323-4ACB-B4BA-77EE4C315FDB}" srcOrd="10" destOrd="0" presId="urn:microsoft.com/office/officeart/2005/8/layout/radial6"/>
    <dgm:cxn modelId="{F90FD851-32F2-464E-AA0A-DB487BF7CB03}" type="presParOf" srcId="{343B48C6-382E-4561-AD4E-4F817F561B7A}" destId="{4B939630-D2A2-4B27-BEF3-D1E2413EDEC3}" srcOrd="11" destOrd="0" presId="urn:microsoft.com/office/officeart/2005/8/layout/radial6"/>
    <dgm:cxn modelId="{F1EA3227-2B17-4437-8CD6-6669F46EE55E}" type="presParOf" srcId="{343B48C6-382E-4561-AD4E-4F817F561B7A}" destId="{2D8BCD77-D0C3-44FE-AFC7-F6A4EA5A3D1A}" srcOrd="12" destOrd="0" presId="urn:microsoft.com/office/officeart/2005/8/layout/radial6"/>
    <dgm:cxn modelId="{E48B7A62-BA92-468C-8E4A-2A7C8265CE66}" type="presParOf" srcId="{343B48C6-382E-4561-AD4E-4F817F561B7A}" destId="{D3764DA8-63EF-48A5-9C19-B6CC8C31965E}" srcOrd="13" destOrd="0" presId="urn:microsoft.com/office/officeart/2005/8/layout/radial6"/>
    <dgm:cxn modelId="{C67B5476-48FB-4CF3-A911-C87DC11BBE35}" type="presParOf" srcId="{343B48C6-382E-4561-AD4E-4F817F561B7A}" destId="{B6F610F4-B737-4DE2-94D7-A54CD60270C9}" srcOrd="14" destOrd="0" presId="urn:microsoft.com/office/officeart/2005/8/layout/radial6"/>
    <dgm:cxn modelId="{AA6021F6-160C-4F8C-A05A-2B0EF8EB0BDF}" type="presParOf" srcId="{343B48C6-382E-4561-AD4E-4F817F561B7A}" destId="{3E7C413C-2D4E-4A16-9A7A-3753D1BB3472}" srcOrd="15" destOrd="0" presId="urn:microsoft.com/office/officeart/2005/8/layout/radial6"/>
    <dgm:cxn modelId="{1B5C94EC-0B76-4F4A-AD3D-3C7D6E0CFE9F}" type="presParOf" srcId="{343B48C6-382E-4561-AD4E-4F817F561B7A}" destId="{698BA16B-1CA3-4BEC-B995-CA399C4F2E03}" srcOrd="16" destOrd="0" presId="urn:microsoft.com/office/officeart/2005/8/layout/radial6"/>
    <dgm:cxn modelId="{BF9A0F66-343A-428E-8DD3-C07E58E81912}" type="presParOf" srcId="{343B48C6-382E-4561-AD4E-4F817F561B7A}" destId="{F23B5ECE-D8A4-496B-A180-71479D7B8D24}" srcOrd="17" destOrd="0" presId="urn:microsoft.com/office/officeart/2005/8/layout/radial6"/>
    <dgm:cxn modelId="{389F8217-45FA-473C-B070-FFC9CEFE0F26}" type="presParOf" srcId="{343B48C6-382E-4561-AD4E-4F817F561B7A}" destId="{E6DBC9C9-EE58-4F52-A364-57CC3C935DB7}" srcOrd="18"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C9C9-EE58-4F52-A364-57CC3C935DB7}">
      <dsp:nvSpPr>
        <dsp:cNvPr id="0" name=""/>
        <dsp:cNvSpPr/>
      </dsp:nvSpPr>
      <dsp:spPr>
        <a:xfrm>
          <a:off x="1795201" y="893335"/>
          <a:ext cx="5073319" cy="5073319"/>
        </a:xfrm>
        <a:prstGeom prst="blockArc">
          <a:avLst>
            <a:gd name="adj1" fmla="val 12600010"/>
            <a:gd name="adj2" fmla="val 16200008"/>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7C413C-2D4E-4A16-9A7A-3753D1BB3472}">
      <dsp:nvSpPr>
        <dsp:cNvPr id="0" name=""/>
        <dsp:cNvSpPr/>
      </dsp:nvSpPr>
      <dsp:spPr>
        <a:xfrm>
          <a:off x="1822209" y="845331"/>
          <a:ext cx="5073319" cy="5073319"/>
        </a:xfrm>
        <a:prstGeom prst="blockArc">
          <a:avLst>
            <a:gd name="adj1" fmla="val 9166479"/>
            <a:gd name="adj2" fmla="val 1252363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BCD77-D0C3-44FE-AFC7-F6A4EA5A3D1A}">
      <dsp:nvSpPr>
        <dsp:cNvPr id="0" name=""/>
        <dsp:cNvSpPr/>
      </dsp:nvSpPr>
      <dsp:spPr>
        <a:xfrm>
          <a:off x="1764718" y="739940"/>
          <a:ext cx="5073319" cy="5073319"/>
        </a:xfrm>
        <a:prstGeom prst="blockArc">
          <a:avLst>
            <a:gd name="adj1" fmla="val 5400000"/>
            <a:gd name="adj2" fmla="val 9000000"/>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3549B-4ECC-4AF7-AF2D-F1DD085CC470}">
      <dsp:nvSpPr>
        <dsp:cNvPr id="0" name=""/>
        <dsp:cNvSpPr/>
      </dsp:nvSpPr>
      <dsp:spPr>
        <a:xfrm>
          <a:off x="1889268" y="743070"/>
          <a:ext cx="5073319" cy="5073319"/>
        </a:xfrm>
        <a:prstGeom prst="blockArc">
          <a:avLst>
            <a:gd name="adj1" fmla="val 2045861"/>
            <a:gd name="adj2" fmla="val 5572771"/>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747435-1242-4F10-AE7E-38343EAC59B2}">
      <dsp:nvSpPr>
        <dsp:cNvPr id="0" name=""/>
        <dsp:cNvSpPr/>
      </dsp:nvSpPr>
      <dsp:spPr>
        <a:xfrm>
          <a:off x="1795195" y="893332"/>
          <a:ext cx="5073319" cy="5073319"/>
        </a:xfrm>
        <a:prstGeom prst="blockArc">
          <a:avLst>
            <a:gd name="adj1" fmla="val 19799997"/>
            <a:gd name="adj2" fmla="val 179999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AAE98C-813B-4FDA-B0D6-69A08A4FF478}">
      <dsp:nvSpPr>
        <dsp:cNvPr id="0" name=""/>
        <dsp:cNvSpPr/>
      </dsp:nvSpPr>
      <dsp:spPr>
        <a:xfrm>
          <a:off x="1795197" y="893335"/>
          <a:ext cx="5073319" cy="5073319"/>
        </a:xfrm>
        <a:prstGeom prst="blockArc">
          <a:avLst>
            <a:gd name="adj1" fmla="val 16200013"/>
            <a:gd name="adj2" fmla="val 19799992"/>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3AAF74-0879-4084-BD95-28E4F1D98222}">
      <dsp:nvSpPr>
        <dsp:cNvPr id="0" name=""/>
        <dsp:cNvSpPr/>
      </dsp:nvSpPr>
      <dsp:spPr>
        <a:xfrm>
          <a:off x="3221265" y="2592736"/>
          <a:ext cx="2221216" cy="1674465"/>
        </a:xfrm>
        <a:prstGeom prst="ellipse">
          <a:avLst/>
        </a:prstGeom>
        <a:no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Intelligent product</a:t>
          </a:r>
        </a:p>
      </dsp:txBody>
      <dsp:txXfrm>
        <a:off x="3546555" y="2837956"/>
        <a:ext cx="1570636" cy="1184025"/>
      </dsp:txXfrm>
    </dsp:sp>
    <dsp:sp modelId="{F1DDAB68-7037-4C10-BAE4-D1A707EE9F20}">
      <dsp:nvSpPr>
        <dsp:cNvPr id="0" name=""/>
        <dsp:cNvSpPr/>
      </dsp:nvSpPr>
      <dsp:spPr>
        <a:xfrm>
          <a:off x="3101134" y="153984"/>
          <a:ext cx="2461464"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Cooperative</a:t>
          </a:r>
        </a:p>
      </dsp:txBody>
      <dsp:txXfrm>
        <a:off x="3461607" y="387336"/>
        <a:ext cx="1740518" cy="1126724"/>
      </dsp:txXfrm>
    </dsp:sp>
    <dsp:sp modelId="{03B74CB9-3B51-4B21-94BC-5E274E6B8936}">
      <dsp:nvSpPr>
        <dsp:cNvPr id="0" name=""/>
        <dsp:cNvSpPr/>
      </dsp:nvSpPr>
      <dsp:spPr>
        <a:xfrm>
          <a:off x="5176584" y="1393628"/>
          <a:ext cx="2604809"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Adaptability</a:t>
          </a:r>
        </a:p>
      </dsp:txBody>
      <dsp:txXfrm>
        <a:off x="5558049" y="1626980"/>
        <a:ext cx="1841879" cy="1126724"/>
      </dsp:txXfrm>
    </dsp:sp>
    <dsp:sp modelId="{DEDE0509-5AF4-47BC-9D1F-17995CD3818D}">
      <dsp:nvSpPr>
        <dsp:cNvPr id="0" name=""/>
        <dsp:cNvSpPr/>
      </dsp:nvSpPr>
      <dsp:spPr>
        <a:xfrm>
          <a:off x="5336829" y="3872923"/>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Reactive</a:t>
          </a:r>
        </a:p>
      </dsp:txBody>
      <dsp:txXfrm>
        <a:off x="5671360" y="4106275"/>
        <a:ext cx="1615260" cy="1126724"/>
      </dsp:txXfrm>
    </dsp:sp>
    <dsp:sp modelId="{9FF40940-C323-4ACB-B4BA-77EE4C315FDB}">
      <dsp:nvSpPr>
        <dsp:cNvPr id="0" name=""/>
        <dsp:cNvSpPr/>
      </dsp:nvSpPr>
      <dsp:spPr>
        <a:xfrm>
          <a:off x="3159216" y="4959182"/>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Personality</a:t>
          </a:r>
        </a:p>
      </dsp:txBody>
      <dsp:txXfrm>
        <a:off x="3493747" y="5192534"/>
        <a:ext cx="1615260" cy="1126724"/>
      </dsp:txXfrm>
    </dsp:sp>
    <dsp:sp modelId="{D3764DA8-63EF-48A5-9C19-B6CC8C31965E}">
      <dsp:nvSpPr>
        <dsp:cNvPr id="0" name=""/>
        <dsp:cNvSpPr/>
      </dsp:nvSpPr>
      <dsp:spPr>
        <a:xfrm>
          <a:off x="1012083" y="3719534"/>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Humanlike interaction</a:t>
          </a:r>
        </a:p>
      </dsp:txBody>
      <dsp:txXfrm>
        <a:off x="1346614" y="3952886"/>
        <a:ext cx="1615260" cy="1126724"/>
      </dsp:txXfrm>
    </dsp:sp>
    <dsp:sp modelId="{698BA16B-1CA3-4BEC-B995-CA399C4F2E03}">
      <dsp:nvSpPr>
        <dsp:cNvPr id="0" name=""/>
        <dsp:cNvSpPr/>
      </dsp:nvSpPr>
      <dsp:spPr>
        <a:xfrm>
          <a:off x="1042569" y="1393626"/>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Autonomy</a:t>
          </a:r>
        </a:p>
      </dsp:txBody>
      <dsp:txXfrm>
        <a:off x="1377100" y="1626978"/>
        <a:ext cx="1615260" cy="1126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BC9C9-EE58-4F52-A364-57CC3C935DB7}">
      <dsp:nvSpPr>
        <dsp:cNvPr id="0" name=""/>
        <dsp:cNvSpPr/>
      </dsp:nvSpPr>
      <dsp:spPr>
        <a:xfrm>
          <a:off x="1795201" y="893335"/>
          <a:ext cx="5073319" cy="5073319"/>
        </a:xfrm>
        <a:prstGeom prst="blockArc">
          <a:avLst>
            <a:gd name="adj1" fmla="val 12600010"/>
            <a:gd name="adj2" fmla="val 16200008"/>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7C413C-2D4E-4A16-9A7A-3753D1BB3472}">
      <dsp:nvSpPr>
        <dsp:cNvPr id="0" name=""/>
        <dsp:cNvSpPr/>
      </dsp:nvSpPr>
      <dsp:spPr>
        <a:xfrm>
          <a:off x="1822209" y="845331"/>
          <a:ext cx="5073319" cy="5073319"/>
        </a:xfrm>
        <a:prstGeom prst="blockArc">
          <a:avLst>
            <a:gd name="adj1" fmla="val 9166479"/>
            <a:gd name="adj2" fmla="val 1252363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8BCD77-D0C3-44FE-AFC7-F6A4EA5A3D1A}">
      <dsp:nvSpPr>
        <dsp:cNvPr id="0" name=""/>
        <dsp:cNvSpPr/>
      </dsp:nvSpPr>
      <dsp:spPr>
        <a:xfrm>
          <a:off x="1764718" y="739940"/>
          <a:ext cx="5073319" cy="5073319"/>
        </a:xfrm>
        <a:prstGeom prst="blockArc">
          <a:avLst>
            <a:gd name="adj1" fmla="val 5400000"/>
            <a:gd name="adj2" fmla="val 9000000"/>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C3549B-4ECC-4AF7-AF2D-F1DD085CC470}">
      <dsp:nvSpPr>
        <dsp:cNvPr id="0" name=""/>
        <dsp:cNvSpPr/>
      </dsp:nvSpPr>
      <dsp:spPr>
        <a:xfrm>
          <a:off x="1889268" y="743070"/>
          <a:ext cx="5073319" cy="5073319"/>
        </a:xfrm>
        <a:prstGeom prst="blockArc">
          <a:avLst>
            <a:gd name="adj1" fmla="val 2045861"/>
            <a:gd name="adj2" fmla="val 5572771"/>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747435-1242-4F10-AE7E-38343EAC59B2}">
      <dsp:nvSpPr>
        <dsp:cNvPr id="0" name=""/>
        <dsp:cNvSpPr/>
      </dsp:nvSpPr>
      <dsp:spPr>
        <a:xfrm>
          <a:off x="1795195" y="893332"/>
          <a:ext cx="5073319" cy="5073319"/>
        </a:xfrm>
        <a:prstGeom prst="blockArc">
          <a:avLst>
            <a:gd name="adj1" fmla="val 19799997"/>
            <a:gd name="adj2" fmla="val 1799995"/>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AAE98C-813B-4FDA-B0D6-69A08A4FF478}">
      <dsp:nvSpPr>
        <dsp:cNvPr id="0" name=""/>
        <dsp:cNvSpPr/>
      </dsp:nvSpPr>
      <dsp:spPr>
        <a:xfrm>
          <a:off x="1795197" y="893335"/>
          <a:ext cx="5073319" cy="5073319"/>
        </a:xfrm>
        <a:prstGeom prst="blockArc">
          <a:avLst>
            <a:gd name="adj1" fmla="val 16200013"/>
            <a:gd name="adj2" fmla="val 19799992"/>
            <a:gd name="adj3" fmla="val 45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3AAF74-0879-4084-BD95-28E4F1D98222}">
      <dsp:nvSpPr>
        <dsp:cNvPr id="0" name=""/>
        <dsp:cNvSpPr/>
      </dsp:nvSpPr>
      <dsp:spPr>
        <a:xfrm>
          <a:off x="3221265" y="2592736"/>
          <a:ext cx="2221216" cy="1674465"/>
        </a:xfrm>
        <a:prstGeom prst="ellipse">
          <a:avLst/>
        </a:prstGeom>
        <a:blipFill rotWithShape="0">
          <a:blip xmlns:r="http://schemas.openxmlformats.org/officeDocument/2006/relationships" r:embed="rId1"/>
          <a:stretch>
            <a:fillRect/>
          </a:stretch>
        </a:blip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Intelligent product</a:t>
          </a:r>
        </a:p>
      </dsp:txBody>
      <dsp:txXfrm>
        <a:off x="3546555" y="2837956"/>
        <a:ext cx="1570636" cy="1184025"/>
      </dsp:txXfrm>
    </dsp:sp>
    <dsp:sp modelId="{F1DDAB68-7037-4C10-BAE4-D1A707EE9F20}">
      <dsp:nvSpPr>
        <dsp:cNvPr id="0" name=""/>
        <dsp:cNvSpPr/>
      </dsp:nvSpPr>
      <dsp:spPr>
        <a:xfrm>
          <a:off x="3101134" y="153984"/>
          <a:ext cx="2461464"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Cooperative</a:t>
          </a:r>
        </a:p>
      </dsp:txBody>
      <dsp:txXfrm>
        <a:off x="3461607" y="387336"/>
        <a:ext cx="1740518" cy="1126724"/>
      </dsp:txXfrm>
    </dsp:sp>
    <dsp:sp modelId="{03B74CB9-3B51-4B21-94BC-5E274E6B8936}">
      <dsp:nvSpPr>
        <dsp:cNvPr id="0" name=""/>
        <dsp:cNvSpPr/>
      </dsp:nvSpPr>
      <dsp:spPr>
        <a:xfrm>
          <a:off x="5176584" y="1393628"/>
          <a:ext cx="2604809"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Adaptability</a:t>
          </a:r>
        </a:p>
      </dsp:txBody>
      <dsp:txXfrm>
        <a:off x="5558049" y="1626980"/>
        <a:ext cx="1841879" cy="1126724"/>
      </dsp:txXfrm>
    </dsp:sp>
    <dsp:sp modelId="{DEDE0509-5AF4-47BC-9D1F-17995CD3818D}">
      <dsp:nvSpPr>
        <dsp:cNvPr id="0" name=""/>
        <dsp:cNvSpPr/>
      </dsp:nvSpPr>
      <dsp:spPr>
        <a:xfrm>
          <a:off x="5336829" y="3872923"/>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Reactive</a:t>
          </a:r>
        </a:p>
      </dsp:txBody>
      <dsp:txXfrm>
        <a:off x="5671360" y="4106275"/>
        <a:ext cx="1615260" cy="1126724"/>
      </dsp:txXfrm>
    </dsp:sp>
    <dsp:sp modelId="{9FF40940-C323-4ACB-B4BA-77EE4C315FDB}">
      <dsp:nvSpPr>
        <dsp:cNvPr id="0" name=""/>
        <dsp:cNvSpPr/>
      </dsp:nvSpPr>
      <dsp:spPr>
        <a:xfrm>
          <a:off x="3159216" y="4959182"/>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Personality</a:t>
          </a:r>
        </a:p>
      </dsp:txBody>
      <dsp:txXfrm>
        <a:off x="3493747" y="5192534"/>
        <a:ext cx="1615260" cy="1126724"/>
      </dsp:txXfrm>
    </dsp:sp>
    <dsp:sp modelId="{D3764DA8-63EF-48A5-9C19-B6CC8C31965E}">
      <dsp:nvSpPr>
        <dsp:cNvPr id="0" name=""/>
        <dsp:cNvSpPr/>
      </dsp:nvSpPr>
      <dsp:spPr>
        <a:xfrm>
          <a:off x="1012083" y="3719534"/>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Humanlike interaction</a:t>
          </a:r>
        </a:p>
      </dsp:txBody>
      <dsp:txXfrm>
        <a:off x="1346614" y="3952886"/>
        <a:ext cx="1615260" cy="1126724"/>
      </dsp:txXfrm>
    </dsp:sp>
    <dsp:sp modelId="{698BA16B-1CA3-4BEC-B995-CA399C4F2E03}">
      <dsp:nvSpPr>
        <dsp:cNvPr id="0" name=""/>
        <dsp:cNvSpPr/>
      </dsp:nvSpPr>
      <dsp:spPr>
        <a:xfrm>
          <a:off x="1042569" y="1393626"/>
          <a:ext cx="2284322" cy="1593428"/>
        </a:xfrm>
        <a:prstGeom prst="ellipse">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itchFamily="18" charset="0"/>
              <a:cs typeface="Times New Roman" pitchFamily="18" charset="0"/>
            </a:rPr>
            <a:t>Autonomy</a:t>
          </a:r>
        </a:p>
      </dsp:txBody>
      <dsp:txXfrm>
        <a:off x="1377100" y="1626978"/>
        <a:ext cx="1615260" cy="112672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F96D9-234A-479D-9751-A729F688AA85}" type="datetimeFigureOut">
              <a:rPr lang="en-US" smtClean="0"/>
              <a:pPr/>
              <a:t>4/21/2019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1F96D9-234A-479D-9751-A729F688AA85}"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1F96D9-234A-479D-9751-A729F688AA85}" type="datetimeFigureOut">
              <a:rPr lang="en-US" smtClean="0"/>
              <a:pPr/>
              <a:t>4/21/2019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1F96D9-234A-479D-9751-A729F688AA85}" type="datetimeFigureOut">
              <a:rPr lang="en-US" smtClean="0"/>
              <a:pPr/>
              <a:t>4/21/2019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F96D9-234A-479D-9751-A729F688AA85}" type="datetimeFigureOut">
              <a:rPr lang="en-US" smtClean="0"/>
              <a:pPr/>
              <a:t>4/21/2019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F96D9-234A-479D-9751-A729F688AA85}"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F96D9-234A-479D-9751-A729F688AA85}" type="datetimeFigureOut">
              <a:rPr lang="en-US" smtClean="0"/>
              <a:pPr/>
              <a:t>4/21/2019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7F75-6370-44A5-A6EB-3AF3DA0F60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F96D9-234A-479D-9751-A729F688AA85}" type="datetimeFigureOut">
              <a:rPr lang="en-US" smtClean="0"/>
              <a:pPr/>
              <a:t>4/21/2019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7F75-6370-44A5-A6EB-3AF3DA0F60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0" y="1828800"/>
          <a:ext cx="4572000" cy="265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Assignments + </a:t>
                      </a:r>
                    </a:p>
                    <a:p>
                      <a:pPr algn="ctr"/>
                      <a:r>
                        <a:rPr lang="en-US" dirty="0">
                          <a:solidFill>
                            <a:schemeClr val="bg1"/>
                          </a:solidFill>
                        </a:rPr>
                        <a:t>Class room engagement</a:t>
                      </a:r>
                    </a:p>
                    <a:p>
                      <a:pPr algn="ctr"/>
                      <a:r>
                        <a:rPr lang="en-US" dirty="0">
                          <a:solidFill>
                            <a:schemeClr val="bg1"/>
                          </a:solidFill>
                        </a:rPr>
                        <a:t>TASKs</a:t>
                      </a:r>
                    </a:p>
                  </a:txBody>
                  <a:tcPr/>
                </a:tc>
                <a:tc>
                  <a:txBody>
                    <a:bodyPr/>
                    <a:lstStyle/>
                    <a:p>
                      <a:pPr algn="ctr"/>
                      <a:r>
                        <a:rPr lang="en-US" dirty="0"/>
                        <a:t>Project</a:t>
                      </a:r>
                      <a:r>
                        <a:rPr lang="en-US" baseline="0" dirty="0"/>
                        <a:t> </a:t>
                      </a:r>
                      <a:endParaRPr lang="en-US" dirty="0"/>
                    </a:p>
                  </a:txBody>
                  <a:tcPr/>
                </a:tc>
                <a:tc>
                  <a:txBody>
                    <a:bodyPr/>
                    <a:lstStyle/>
                    <a:p>
                      <a:pPr algn="ctr"/>
                      <a:r>
                        <a:rPr lang="en-US" dirty="0"/>
                        <a:t>End semester</a:t>
                      </a:r>
                    </a:p>
                  </a:txBody>
                  <a:tcPr/>
                </a:tc>
                <a:extLst>
                  <a:ext uri="{0D108BD9-81ED-4DB2-BD59-A6C34878D82A}">
                    <a16:rowId xmlns:a16="http://schemas.microsoft.com/office/drawing/2014/main" val="10000"/>
                  </a:ext>
                </a:extLst>
              </a:tr>
              <a:tr h="370840">
                <a:tc>
                  <a:txBody>
                    <a:bodyPr/>
                    <a:lstStyle/>
                    <a:p>
                      <a:pPr algn="ctr"/>
                      <a:endParaRPr lang="en-US" dirty="0"/>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20+10</a:t>
                      </a:r>
                    </a:p>
                    <a:p>
                      <a:pPr algn="ctr"/>
                      <a:endParaRPr lang="en-US" dirty="0"/>
                    </a:p>
                    <a:p>
                      <a:pPr algn="ctr"/>
                      <a:endParaRPr lang="en-US" dirty="0"/>
                    </a:p>
                  </a:txBody>
                  <a:tcPr/>
                </a:tc>
                <a:tc>
                  <a:txBody>
                    <a:bodyPr/>
                    <a:lstStyle/>
                    <a:p>
                      <a:pPr algn="ctr"/>
                      <a:endParaRPr lang="en-US" dirty="0"/>
                    </a:p>
                    <a:p>
                      <a:pPr algn="ctr"/>
                      <a:r>
                        <a:rPr lang="en-US" dirty="0"/>
                        <a:t>30</a:t>
                      </a:r>
                    </a:p>
                  </a:txBody>
                  <a:tcPr/>
                </a:tc>
                <a:tc>
                  <a:txBody>
                    <a:bodyPr/>
                    <a:lstStyle/>
                    <a:p>
                      <a:pPr algn="ctr"/>
                      <a:endParaRPr lang="en-US" dirty="0"/>
                    </a:p>
                    <a:p>
                      <a:pPr algn="ctr"/>
                      <a:r>
                        <a:rPr lang="en-US" dirty="0"/>
                        <a:t>40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3124200" y="533400"/>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Marks allocation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9200"/>
            <a:ext cx="9144000" cy="923330"/>
          </a:xfrm>
          <a:prstGeom prst="rect">
            <a:avLst/>
          </a:prstGeom>
        </p:spPr>
        <p:txBody>
          <a:bodyPr wrap="square">
            <a:spAutoFit/>
          </a:bodyPr>
          <a:lstStyle/>
          <a:p>
            <a:r>
              <a:rPr lang="en-US" dirty="0"/>
              <a:t>“...the ability of a system to act appropriately in an uncertain environment, where appropriate action is that which increases the probability of success, and success is the achievement of behavioral subtotals that support the system’s ultimate goal.” J. S. </a:t>
            </a:r>
            <a:r>
              <a:rPr lang="en-US" dirty="0" err="1"/>
              <a:t>Albus</a:t>
            </a:r>
            <a:r>
              <a:rPr lang="en-US" dirty="0"/>
              <a:t> [1]</a:t>
            </a:r>
          </a:p>
        </p:txBody>
      </p:sp>
      <p:sp>
        <p:nvSpPr>
          <p:cNvPr id="5" name="Rectangle 4"/>
          <p:cNvSpPr/>
          <p:nvPr/>
        </p:nvSpPr>
        <p:spPr>
          <a:xfrm>
            <a:off x="2819400" y="0"/>
            <a:ext cx="3124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Intelligence definition </a:t>
            </a:r>
          </a:p>
        </p:txBody>
      </p:sp>
      <p:sp>
        <p:nvSpPr>
          <p:cNvPr id="6" name="Rectangle 5"/>
          <p:cNvSpPr/>
          <p:nvPr/>
        </p:nvSpPr>
        <p:spPr>
          <a:xfrm>
            <a:off x="0" y="2286000"/>
            <a:ext cx="9144000" cy="646331"/>
          </a:xfrm>
          <a:prstGeom prst="rect">
            <a:avLst/>
          </a:prstGeom>
        </p:spPr>
        <p:txBody>
          <a:bodyPr wrap="square">
            <a:spAutoFit/>
          </a:bodyPr>
          <a:lstStyle/>
          <a:p>
            <a:r>
              <a:rPr lang="en-US" dirty="0"/>
              <a:t>“Any system ...that generates adaptive </a:t>
            </a:r>
            <a:r>
              <a:rPr lang="en-US" dirty="0" err="1"/>
              <a:t>behviour</a:t>
            </a:r>
            <a:r>
              <a:rPr lang="en-US" dirty="0"/>
              <a:t> to meet goals in a range of environments can be said to be intelligent.” D. </a:t>
            </a:r>
            <a:r>
              <a:rPr lang="en-US" dirty="0" err="1"/>
              <a:t>Fogel</a:t>
            </a:r>
            <a:r>
              <a:rPr lang="en-US" dirty="0"/>
              <a:t> [10]</a:t>
            </a:r>
          </a:p>
        </p:txBody>
      </p:sp>
      <p:sp>
        <p:nvSpPr>
          <p:cNvPr id="7" name="Rectangle 6"/>
          <p:cNvSpPr/>
          <p:nvPr/>
        </p:nvSpPr>
        <p:spPr>
          <a:xfrm>
            <a:off x="0" y="5715000"/>
            <a:ext cx="9144000" cy="646331"/>
          </a:xfrm>
          <a:prstGeom prst="rect">
            <a:avLst/>
          </a:prstGeom>
          <a:ln>
            <a:solidFill>
              <a:schemeClr val="tx1"/>
            </a:solidFill>
          </a:ln>
        </p:spPr>
        <p:txBody>
          <a:bodyPr wrap="square">
            <a:spAutoFit/>
          </a:bodyPr>
          <a:lstStyle/>
          <a:p>
            <a:r>
              <a:rPr lang="en-US" dirty="0">
                <a:solidFill>
                  <a:schemeClr val="accent6">
                    <a:lumMod val="75000"/>
                  </a:schemeClr>
                </a:solidFill>
              </a:rPr>
              <a:t> “Intelligence measures an agent’s ability to achieve goals in a wide range of environments.” S. Legg and M. </a:t>
            </a:r>
            <a:r>
              <a:rPr lang="en-US" dirty="0" err="1">
                <a:solidFill>
                  <a:schemeClr val="accent6">
                    <a:lumMod val="75000"/>
                  </a:schemeClr>
                </a:solidFill>
              </a:rPr>
              <a:t>Hutter</a:t>
            </a:r>
            <a:r>
              <a:rPr lang="en-US" dirty="0">
                <a:solidFill>
                  <a:schemeClr val="accent6">
                    <a:lumMod val="75000"/>
                  </a:schemeClr>
                </a:solidFill>
              </a:rPr>
              <a:t> [22]</a:t>
            </a:r>
          </a:p>
        </p:txBody>
      </p:sp>
      <p:sp>
        <p:nvSpPr>
          <p:cNvPr id="8" name="Rectangle 7"/>
          <p:cNvSpPr/>
          <p:nvPr/>
        </p:nvSpPr>
        <p:spPr>
          <a:xfrm>
            <a:off x="0" y="3399472"/>
            <a:ext cx="9144000" cy="1477328"/>
          </a:xfrm>
          <a:prstGeom prst="rect">
            <a:avLst/>
          </a:prstGeom>
        </p:spPr>
        <p:txBody>
          <a:bodyPr wrap="square">
            <a:spAutoFit/>
          </a:bodyPr>
          <a:lstStyle/>
          <a:p>
            <a:pPr>
              <a:buFont typeface="Arial" pitchFamily="34" charset="0"/>
              <a:buChar char="•"/>
            </a:pPr>
            <a:r>
              <a:rPr lang="en-US" dirty="0"/>
              <a:t>Is a property that an individual agent has as it interacts with its environment or environments.</a:t>
            </a:r>
          </a:p>
          <a:p>
            <a:pPr>
              <a:buFont typeface="Arial" pitchFamily="34" charset="0"/>
              <a:buChar char="•"/>
            </a:pPr>
            <a:endParaRPr lang="en-US" dirty="0"/>
          </a:p>
          <a:p>
            <a:pPr>
              <a:buFont typeface="Arial" pitchFamily="34" charset="0"/>
              <a:buChar char="•"/>
            </a:pPr>
            <a:r>
              <a:rPr lang="en-US" dirty="0"/>
              <a:t>Is related to the agent’s ability to succeed or </a:t>
            </a:r>
            <a:r>
              <a:rPr lang="en-US" dirty="0" err="1"/>
              <a:t>proﬁt</a:t>
            </a:r>
            <a:r>
              <a:rPr lang="en-US" dirty="0"/>
              <a:t> with respect to some goal or objective.</a:t>
            </a:r>
          </a:p>
          <a:p>
            <a:pPr>
              <a:buFont typeface="Arial" pitchFamily="34" charset="0"/>
              <a:buChar char="•"/>
            </a:pPr>
            <a:endParaRPr lang="en-US" dirty="0"/>
          </a:p>
          <a:p>
            <a:pPr>
              <a:buFont typeface="Arial" pitchFamily="34" charset="0"/>
              <a:buChar char="•"/>
            </a:pPr>
            <a:r>
              <a:rPr lang="en-US" dirty="0"/>
              <a:t>Depends on how able the agent is to adapt to </a:t>
            </a:r>
            <a:r>
              <a:rPr lang="en-US" dirty="0" err="1"/>
              <a:t>diﬀerent</a:t>
            </a:r>
            <a:r>
              <a:rPr lang="en-US" dirty="0"/>
              <a:t> objectives and environments.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30480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Task - 2</a:t>
            </a:r>
          </a:p>
        </p:txBody>
      </p:sp>
      <p:sp>
        <p:nvSpPr>
          <p:cNvPr id="5" name="Rectangle 4"/>
          <p:cNvSpPr/>
          <p:nvPr/>
        </p:nvSpPr>
        <p:spPr>
          <a:xfrm>
            <a:off x="3276600" y="10668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Observe the event</a:t>
            </a:r>
          </a:p>
        </p:txBody>
      </p:sp>
      <p:sp>
        <p:nvSpPr>
          <p:cNvPr id="6" name="Rectangle 5"/>
          <p:cNvSpPr/>
          <p:nvPr/>
        </p:nvSpPr>
        <p:spPr>
          <a:xfrm>
            <a:off x="2057400" y="2133600"/>
            <a:ext cx="5029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Analyze which acts and processes you consider as intelligence and why</a:t>
            </a:r>
          </a:p>
        </p:txBody>
      </p:sp>
      <p:sp>
        <p:nvSpPr>
          <p:cNvPr id="7" name="Rectangle 6"/>
          <p:cNvSpPr/>
          <p:nvPr/>
        </p:nvSpPr>
        <p:spPr>
          <a:xfrm>
            <a:off x="3276600" y="36576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Put it down on paper </a:t>
            </a:r>
          </a:p>
        </p:txBody>
      </p:sp>
      <p:sp>
        <p:nvSpPr>
          <p:cNvPr id="10" name="Rectangle 9"/>
          <p:cNvSpPr/>
          <p:nvPr/>
        </p:nvSpPr>
        <p:spPr>
          <a:xfrm>
            <a:off x="381000" y="4953000"/>
            <a:ext cx="838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Computer with Anti-virus and performance monitoring code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0"/>
            <a:ext cx="3276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Intelligent products </a:t>
            </a:r>
          </a:p>
        </p:txBody>
      </p:sp>
      <p:sp>
        <p:nvSpPr>
          <p:cNvPr id="3" name="Rectangle 2"/>
          <p:cNvSpPr/>
          <p:nvPr/>
        </p:nvSpPr>
        <p:spPr>
          <a:xfrm>
            <a:off x="457200" y="914400"/>
            <a:ext cx="72390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accent3">
                    <a:lumMod val="75000"/>
                  </a:schemeClr>
                </a:solidFill>
              </a:rPr>
              <a:t>Technical foundations of intelligent products</a:t>
            </a:r>
          </a:p>
          <a:p>
            <a:pPr algn="just"/>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Automatic identification</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Embedded processing </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Distributed information storage and processing</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Agent based system</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Technologies for fault detection</a:t>
            </a:r>
          </a:p>
          <a:p>
            <a:pPr marL="342900" indent="-342900" algn="just">
              <a:buFont typeface="+mj-lt"/>
              <a:buAutoNum type="arabicPeriod"/>
            </a:pPr>
            <a:endParaRPr lang="en-US" dirty="0">
              <a:solidFill>
                <a:schemeClr val="accent3">
                  <a:lumMod val="75000"/>
                </a:schemeClr>
              </a:solidFill>
            </a:endParaRPr>
          </a:p>
          <a:p>
            <a:pPr marL="342900" indent="-342900" algn="just">
              <a:buFont typeface="+mj-lt"/>
              <a:buAutoNum type="arabicPeriod"/>
            </a:pPr>
            <a:r>
              <a:rPr lang="en-US" dirty="0">
                <a:solidFill>
                  <a:schemeClr val="accent3">
                    <a:lumMod val="75000"/>
                  </a:schemeClr>
                </a:solidFill>
              </a:rPr>
              <a:t>Remote maintenance </a:t>
            </a:r>
          </a:p>
          <a:p>
            <a:pPr algn="just"/>
            <a:r>
              <a:rPr lang="en-US" dirty="0">
                <a:solidFill>
                  <a:schemeClr val="accent3">
                    <a:lumMod val="75000"/>
                  </a:schemeClr>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0"/>
          <a:ext cx="8763000"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0"/>
          <a:ext cx="8763000" cy="655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81400" y="152400"/>
            <a:ext cx="1828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itchFamily="18" charset="0"/>
                <a:cs typeface="Times New Roman" pitchFamily="18" charset="0"/>
              </a:rPr>
              <a:t>Task 3</a:t>
            </a:r>
          </a:p>
        </p:txBody>
      </p:sp>
      <p:sp>
        <p:nvSpPr>
          <p:cNvPr id="5" name="Rectangle 4"/>
          <p:cNvSpPr/>
          <p:nvPr/>
        </p:nvSpPr>
        <p:spPr>
          <a:xfrm>
            <a:off x="990600" y="1295400"/>
            <a:ext cx="7086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itchFamily="18" charset="0"/>
                <a:cs typeface="Times New Roman" pitchFamily="18" charset="0"/>
              </a:rPr>
              <a:t>Develop the smart water bottle concept applying different intelligence dimensions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0500" t="17778" r="12000" b="14667"/>
          <a:stretch>
            <a:fillRect/>
          </a:stretch>
        </p:blipFill>
        <p:spPr bwMode="auto">
          <a:xfrm>
            <a:off x="0" y="0"/>
            <a:ext cx="9144000" cy="5486400"/>
          </a:xfrm>
          <a:prstGeom prst="rect">
            <a:avLst/>
          </a:prstGeom>
          <a:noFill/>
          <a:ln w="9525">
            <a:noFill/>
            <a:miter lim="800000"/>
            <a:headEnd/>
            <a:tailEnd/>
          </a:ln>
          <a:effectLst/>
        </p:spPr>
      </p:pic>
      <p:sp>
        <p:nvSpPr>
          <p:cNvPr id="6" name="Rectangle 5"/>
          <p:cNvSpPr/>
          <p:nvPr/>
        </p:nvSpPr>
        <p:spPr>
          <a:xfrm>
            <a:off x="1371600" y="5867400"/>
            <a:ext cx="6172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Times New Roman" pitchFamily="18" charset="0"/>
                <a:cs typeface="Times New Roman" pitchFamily="18" charset="0"/>
              </a:rPr>
              <a:t>Metaphor based intelligent system design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9144000" cy="5262979"/>
          </a:xfrm>
          <a:prstGeom prst="rect">
            <a:avLst/>
          </a:prstGeom>
        </p:spPr>
        <p:txBody>
          <a:bodyPr wrap="square">
            <a:spAutoFit/>
          </a:bodyPr>
          <a:lstStyle/>
          <a:p>
            <a:pPr algn="just"/>
            <a:r>
              <a:rPr lang="en-US" sz="2400" dirty="0">
                <a:latin typeface="Times New Roman" pitchFamily="18" charset="0"/>
                <a:cs typeface="Times New Roman" pitchFamily="18" charset="0"/>
              </a:rPr>
              <a:t>• It is unique in the way that Ashby used rather sophisticated mechanical concepts, such as equilibrium and amplification, which were not particularly favored by other researchers</a:t>
            </a:r>
          </a:p>
          <a:p>
            <a:pPr algn="just"/>
            <a:r>
              <a:rPr lang="en-US" sz="2400" dirty="0">
                <a:latin typeface="Times New Roman" pitchFamily="18" charset="0"/>
                <a:cs typeface="Times New Roman" pitchFamily="18" charset="0"/>
              </a:rPr>
              <a:t>• And moreover, he used these concepts not merely metaphorically, but also imported their associated mathematical formulations as a basis for quantifying intelligent behavior.</a:t>
            </a:r>
          </a:p>
          <a:p>
            <a:pPr algn="just"/>
            <a:endParaRPr lang="en-US" sz="2400" dirty="0">
              <a:latin typeface="Times New Roman" pitchFamily="18" charset="0"/>
              <a:cs typeface="Times New Roman" pitchFamily="18" charset="0"/>
            </a:endParaRPr>
          </a:p>
          <a:p>
            <a:pPr algn="just">
              <a:buFont typeface="Arial" pitchFamily="34" charset="0"/>
              <a:buChar char="•"/>
            </a:pPr>
            <a:r>
              <a:rPr lang="en-US" sz="3200" dirty="0">
                <a:solidFill>
                  <a:schemeClr val="accent2"/>
                </a:solidFill>
                <a:latin typeface="Times New Roman" pitchFamily="18" charset="0"/>
                <a:cs typeface="Times New Roman" pitchFamily="18" charset="0"/>
              </a:rPr>
              <a:t>Equilibrium</a:t>
            </a:r>
          </a:p>
          <a:p>
            <a:pPr algn="just">
              <a:buFont typeface="Arial" pitchFamily="34" charset="0"/>
              <a:buChar char="•"/>
            </a:pPr>
            <a:endParaRPr lang="en-US" sz="3200" dirty="0">
              <a:solidFill>
                <a:schemeClr val="accent2"/>
              </a:solidFill>
              <a:latin typeface="Times New Roman" pitchFamily="18" charset="0"/>
              <a:cs typeface="Times New Roman" pitchFamily="18" charset="0"/>
            </a:endParaRPr>
          </a:p>
          <a:p>
            <a:pPr algn="just">
              <a:buFont typeface="Arial" pitchFamily="34" charset="0"/>
              <a:buChar char="•"/>
            </a:pPr>
            <a:r>
              <a:rPr lang="en-US" sz="3200" dirty="0">
                <a:solidFill>
                  <a:schemeClr val="accent2"/>
                </a:solidFill>
                <a:latin typeface="Times New Roman" pitchFamily="18" charset="0"/>
                <a:cs typeface="Times New Roman" pitchFamily="18" charset="0"/>
              </a:rPr>
              <a:t>Amplification</a:t>
            </a:r>
          </a:p>
          <a:p>
            <a:pPr algn="just">
              <a:buFont typeface="Arial" pitchFamily="34" charset="0"/>
              <a:buChar char="•"/>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2308324"/>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It is unique in the way that Ashby used rather sophisticated mechanical concepts, such as equilibrium and amplification, which were not particularly favored by other researchers</a:t>
            </a:r>
          </a:p>
          <a:p>
            <a:pPr>
              <a:buFont typeface="Arial" pitchFamily="34" charset="0"/>
              <a:buChar char="•"/>
            </a:pPr>
            <a:r>
              <a:rPr lang="en-US" sz="2400" dirty="0">
                <a:latin typeface="Times New Roman" pitchFamily="18" charset="0"/>
                <a:cs typeface="Times New Roman" pitchFamily="18" charset="0"/>
              </a:rPr>
              <a:t> And moreover, he used these concepts not merely metaphorically, but also imported their associated mathematical formulations as a basis for quantifying intelligent behavior</a:t>
            </a:r>
          </a:p>
        </p:txBody>
      </p:sp>
      <p:sp>
        <p:nvSpPr>
          <p:cNvPr id="5" name="Rectangle 4"/>
          <p:cNvSpPr/>
          <p:nvPr/>
        </p:nvSpPr>
        <p:spPr>
          <a:xfrm>
            <a:off x="0" y="2438400"/>
            <a:ext cx="9144000" cy="4154984"/>
          </a:xfrm>
          <a:prstGeom prst="rect">
            <a:avLst/>
          </a:prstGeom>
        </p:spPr>
        <p:txBody>
          <a:bodyPr wrap="square">
            <a:spAutoFit/>
          </a:bodyPr>
          <a:lstStyle/>
          <a:p>
            <a:pPr algn="just"/>
            <a:r>
              <a:rPr lang="en-US" sz="2400" dirty="0">
                <a:latin typeface="Times New Roman" pitchFamily="18" charset="0"/>
                <a:cs typeface="Times New Roman" pitchFamily="18" charset="0"/>
              </a:rPr>
              <a:t>Exploiting the mathematical formulations of “equilibrium” </a:t>
            </a:r>
          </a:p>
          <a:p>
            <a:pPr algn="just"/>
            <a:r>
              <a:rPr lang="en-US" sz="2400" dirty="0">
                <a:latin typeface="Times New Roman" pitchFamily="18" charset="0"/>
                <a:cs typeface="Times New Roman" pitchFamily="18" charset="0"/>
              </a:rPr>
              <a:t>• Animal and human behavior shows many features. Among them is the peculiar phenomenon of ‘‘</a:t>
            </a:r>
            <a:r>
              <a:rPr lang="en-US" sz="2400" dirty="0" err="1">
                <a:latin typeface="Times New Roman" pitchFamily="18" charset="0"/>
                <a:cs typeface="Times New Roman" pitchFamily="18" charset="0"/>
              </a:rPr>
              <a:t>adaptiveness</a:t>
            </a:r>
            <a:r>
              <a:rPr lang="en-US" sz="2400" dirty="0">
                <a:latin typeface="Times New Roman" pitchFamily="18" charset="0"/>
                <a:cs typeface="Times New Roman" pitchFamily="18" charset="0"/>
              </a:rPr>
              <a:t>.’’ Although this fact is easily recognized in any given case, yet it is difficult to define with precision</a:t>
            </a:r>
          </a:p>
          <a:p>
            <a:pPr algn="just"/>
            <a:r>
              <a:rPr lang="en-US" sz="2400" dirty="0">
                <a:latin typeface="Times New Roman" pitchFamily="18" charset="0"/>
                <a:cs typeface="Times New Roman" pitchFamily="18" charset="0"/>
              </a:rPr>
              <a:t>• It is suggested here that adaptive behavior may be identical with the behavior of a system in stable equilibrium, and that this latter concept may, with advantage, be substituted for the former</a:t>
            </a:r>
          </a:p>
          <a:p>
            <a:pPr algn="just"/>
            <a:r>
              <a:rPr lang="en-US" sz="2400" dirty="0">
                <a:latin typeface="Times New Roman" pitchFamily="18" charset="0"/>
                <a:cs typeface="Times New Roman" pitchFamily="18" charset="0"/>
              </a:rPr>
              <a:t>• Stable equilibrium is necessary for existence, and that systems in unstable equilibrium inevitably destroy themselves… all dynamic systems change their internal organizations spontaneously until they arrive at some state of equilibrium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ntelligent species"/>
          <p:cNvPicPr>
            <a:picLocks noChangeAspect="1" noChangeArrowheads="1"/>
          </p:cNvPicPr>
          <p:nvPr/>
        </p:nvPicPr>
        <p:blipFill>
          <a:blip r:embed="rId2">
            <a:lum bright="25000"/>
          </a:blip>
          <a:srcRect/>
          <a:stretch>
            <a:fillRect/>
          </a:stretch>
        </p:blipFill>
        <p:spPr bwMode="auto">
          <a:xfrm>
            <a:off x="0" y="-1"/>
            <a:ext cx="9144000" cy="5072063"/>
          </a:xfrm>
          <a:prstGeom prst="rect">
            <a:avLst/>
          </a:prstGeom>
          <a:noFill/>
        </p:spPr>
      </p:pic>
      <p:sp>
        <p:nvSpPr>
          <p:cNvPr id="6" name="TextBox 5"/>
          <p:cNvSpPr txBox="1"/>
          <p:nvPr/>
        </p:nvSpPr>
        <p:spPr>
          <a:xfrm>
            <a:off x="0" y="5135940"/>
            <a:ext cx="9144000" cy="1200329"/>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Analyze the concepts of equilibrium and amplification in the event ?</a:t>
            </a:r>
          </a:p>
          <a:p>
            <a:pPr>
              <a:buFont typeface="Arial" pitchFamily="34" charset="0"/>
              <a:buChar char="•"/>
            </a:pP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Relation between </a:t>
            </a:r>
            <a:r>
              <a:rPr lang="en-US" sz="2400" dirty="0">
                <a:solidFill>
                  <a:schemeClr val="accent2"/>
                </a:solidFill>
                <a:latin typeface="Times New Roman" pitchFamily="18" charset="0"/>
                <a:cs typeface="Times New Roman" pitchFamily="18" charset="0"/>
              </a:rPr>
              <a:t>information intensity and intelligence</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04800"/>
            <a:ext cx="73152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50000"/>
                  </a:schemeClr>
                </a:solidFill>
                <a:latin typeface="Arial Rounded MT Bold" pitchFamily="34" charset="0"/>
              </a:rPr>
              <a:t>Designing Intelligent systems </a:t>
            </a:r>
          </a:p>
        </p:txBody>
      </p:sp>
      <p:sp>
        <p:nvSpPr>
          <p:cNvPr id="5" name="Rectangle 4"/>
          <p:cNvSpPr/>
          <p:nvPr/>
        </p:nvSpPr>
        <p:spPr>
          <a:xfrm>
            <a:off x="5943600" y="5943600"/>
            <a:ext cx="2895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Dr . </a:t>
            </a:r>
            <a:r>
              <a:rPr lang="en-US" b="1" dirty="0" err="1">
                <a:solidFill>
                  <a:schemeClr val="tx1"/>
                </a:solidFill>
                <a:latin typeface="Times New Roman" pitchFamily="18" charset="0"/>
                <a:cs typeface="Times New Roman" pitchFamily="18" charset="0"/>
              </a:rPr>
              <a:t>Jayachandra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Bingi</a:t>
            </a:r>
            <a:endParaRPr lang="en-US" b="1" dirty="0">
              <a:solidFill>
                <a:schemeClr val="tx1"/>
              </a:solidFill>
              <a:latin typeface="Times New Roman" pitchFamily="18" charset="0"/>
              <a:cs typeface="Times New Roman" pitchFamily="18" charset="0"/>
            </a:endParaRPr>
          </a:p>
        </p:txBody>
      </p:sp>
      <p:pic>
        <p:nvPicPr>
          <p:cNvPr id="7" name="Picture 2" descr="Image result for intelligent species"/>
          <p:cNvPicPr>
            <a:picLocks noChangeAspect="1" noChangeArrowheads="1"/>
          </p:cNvPicPr>
          <p:nvPr/>
        </p:nvPicPr>
        <p:blipFill>
          <a:blip r:embed="rId2"/>
          <a:srcRect/>
          <a:stretch>
            <a:fillRect/>
          </a:stretch>
        </p:blipFill>
        <p:spPr bwMode="auto">
          <a:xfrm>
            <a:off x="2133600" y="1524000"/>
            <a:ext cx="5494985" cy="3048000"/>
          </a:xfrm>
          <a:prstGeom prst="rect">
            <a:avLst/>
          </a:prstGeom>
          <a:noFill/>
        </p:spPr>
      </p:pic>
      <p:sp>
        <p:nvSpPr>
          <p:cNvPr id="6" name="Rectangle 5"/>
          <p:cNvSpPr/>
          <p:nvPr/>
        </p:nvSpPr>
        <p:spPr>
          <a:xfrm>
            <a:off x="2895600" y="4876800"/>
            <a:ext cx="3810000" cy="830997"/>
          </a:xfrm>
          <a:prstGeom prst="rect">
            <a:avLst/>
          </a:prstGeom>
        </p:spPr>
        <p:txBody>
          <a:bodyPr wrap="square">
            <a:spAutoFit/>
          </a:bodyPr>
          <a:lstStyle/>
          <a:p>
            <a:pPr lvl="0" algn="ctr"/>
            <a:r>
              <a:rPr lang="en-US" sz="2400" dirty="0">
                <a:solidFill>
                  <a:srgbClr val="F79646">
                    <a:lumMod val="50000"/>
                  </a:srgbClr>
                </a:solidFill>
                <a:latin typeface="Arial Rounded MT Bold" pitchFamily="34" charset="0"/>
              </a:rPr>
              <a:t>DES203T</a:t>
            </a:r>
          </a:p>
          <a:p>
            <a:pPr lvl="0" algn="ctr"/>
            <a:r>
              <a:rPr lang="en-US" sz="2400" dirty="0">
                <a:solidFill>
                  <a:srgbClr val="F79646">
                    <a:lumMod val="50000"/>
                  </a:srgbClr>
                </a:solidFill>
                <a:latin typeface="Arial Rounded MT Bold" pitchFamily="34" charset="0"/>
              </a:rPr>
              <a:t>Jan – May 2019</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5262979"/>
          </a:xfrm>
          <a:prstGeom prst="rect">
            <a:avLst/>
          </a:prstGeom>
        </p:spPr>
        <p:txBody>
          <a:bodyPr wrap="square">
            <a:spAutoFit/>
          </a:bodyPr>
          <a:lstStyle/>
          <a:p>
            <a:pPr algn="just"/>
            <a:r>
              <a:rPr lang="en-US" sz="2400" dirty="0">
                <a:latin typeface="Times New Roman" pitchFamily="18" charset="0"/>
                <a:cs typeface="Times New Roman" pitchFamily="18" charset="0"/>
              </a:rPr>
              <a:t>A scientific approach to using metaphors in design: Ashby on mechanisms of mind (1951)</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Intelligence is understood as a combination of the abilities to produce a great many meaningless alternatives, and to eliminate by appropriate selection the incorrect choices among those—a two stage process.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All forms of intelligence depend necessarily on receiving information in order to achieve any appropriate selection that they make. And the greater the set of possibilities and complexity of the partitioning of alternatives, the more information will be required for the selection to be appropriate. … Increase in information intensity is a pre-requisite for intelligent behavior</a:t>
            </a:r>
          </a:p>
          <a:p>
            <a:pPr algn="just"/>
            <a:endParaRPr lang="en-US" sz="2400" dirty="0">
              <a:latin typeface="Times New Roman" pitchFamily="18" charset="0"/>
              <a:cs typeface="Times New Roman" pitchFamily="18" charset="0"/>
            </a:endParaRPr>
          </a:p>
        </p:txBody>
      </p:sp>
      <p:sp>
        <p:nvSpPr>
          <p:cNvPr id="5" name="Rectangle 4"/>
          <p:cNvSpPr/>
          <p:nvPr/>
        </p:nvSpPr>
        <p:spPr>
          <a:xfrm>
            <a:off x="609600" y="5334000"/>
            <a:ext cx="8001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Times New Roman" pitchFamily="18" charset="0"/>
                <a:cs typeface="Times New Roman" pitchFamily="18" charset="0"/>
              </a:rPr>
              <a:t>How to increase/amplify/manage the information intensity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0506" t="22988" r="11099" b="9483"/>
          <a:stretch>
            <a:fillRect/>
          </a:stretch>
        </p:blipFill>
        <p:spPr bwMode="auto">
          <a:xfrm>
            <a:off x="0" y="0"/>
            <a:ext cx="8964038" cy="6553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intelligent species"/>
          <p:cNvPicPr>
            <a:picLocks noChangeAspect="1" noChangeArrowheads="1"/>
          </p:cNvPicPr>
          <p:nvPr/>
        </p:nvPicPr>
        <p:blipFill>
          <a:blip r:embed="rId2">
            <a:lum bright="25000"/>
          </a:blip>
          <a:srcRect/>
          <a:stretch>
            <a:fillRect/>
          </a:stretch>
        </p:blipFill>
        <p:spPr bwMode="auto">
          <a:xfrm>
            <a:off x="0" y="-1"/>
            <a:ext cx="9144000" cy="5072063"/>
          </a:xfrm>
          <a:prstGeom prst="rect">
            <a:avLst/>
          </a:prstGeom>
          <a:noFill/>
        </p:spPr>
      </p:pic>
      <p:sp>
        <p:nvSpPr>
          <p:cNvPr id="6" name="TextBox 5"/>
          <p:cNvSpPr txBox="1"/>
          <p:nvPr/>
        </p:nvSpPr>
        <p:spPr>
          <a:xfrm>
            <a:off x="0" y="5562600"/>
            <a:ext cx="9144000" cy="1200329"/>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Where this event (Analyzed behavior/conceptual model) can be used as metaphor?</a:t>
            </a:r>
          </a:p>
          <a:p>
            <a:pPr algn="ct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0"/>
            <a:ext cx="5867400"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latin typeface="Times New Roman" pitchFamily="18" charset="0"/>
                <a:cs typeface="Times New Roman" pitchFamily="18" charset="0"/>
              </a:rPr>
              <a:t>Bio-inspired intelligence behavior and system</a:t>
            </a:r>
          </a:p>
          <a:p>
            <a:pPr algn="ctr"/>
            <a:r>
              <a:rPr lang="en-US" sz="2400" dirty="0">
                <a:solidFill>
                  <a:srgbClr val="C00000"/>
                </a:solidFill>
                <a:latin typeface="Times New Roman" pitchFamily="18" charset="0"/>
                <a:cs typeface="Times New Roman" pitchFamily="18" charset="0"/>
              </a:rPr>
              <a:t>Living system theory</a:t>
            </a:r>
          </a:p>
        </p:txBody>
      </p:sp>
      <p:sp>
        <p:nvSpPr>
          <p:cNvPr id="3" name="Rectangle 2"/>
          <p:cNvSpPr/>
          <p:nvPr/>
        </p:nvSpPr>
        <p:spPr>
          <a:xfrm>
            <a:off x="0" y="1371600"/>
            <a:ext cx="9144000" cy="646331"/>
          </a:xfrm>
          <a:prstGeom prst="rect">
            <a:avLst/>
          </a:prstGeom>
        </p:spPr>
        <p:txBody>
          <a:bodyPr wrap="square">
            <a:spAutoFit/>
          </a:bodyPr>
          <a:lstStyle/>
          <a:p>
            <a:r>
              <a:rPr lang="en-US" dirty="0"/>
              <a:t>Adaptive systems are composed of deferent heterogeneous parts or entities that interact and perform actions favoring the emergence of global desired behavior. </a:t>
            </a:r>
          </a:p>
        </p:txBody>
      </p:sp>
      <p:sp>
        <p:nvSpPr>
          <p:cNvPr id="5" name="Rectangle 4"/>
          <p:cNvSpPr/>
          <p:nvPr/>
        </p:nvSpPr>
        <p:spPr>
          <a:xfrm>
            <a:off x="0" y="2209800"/>
            <a:ext cx="9144000" cy="1477328"/>
          </a:xfrm>
          <a:prstGeom prst="rect">
            <a:avLst/>
          </a:prstGeom>
        </p:spPr>
        <p:txBody>
          <a:bodyPr wrap="square">
            <a:spAutoFit/>
          </a:bodyPr>
          <a:lstStyle/>
          <a:p>
            <a:pPr algn="just"/>
            <a:r>
              <a:rPr lang="en-US" dirty="0"/>
              <a:t>Further more, entities must self-evolve and self-improve by learning from their interactions with the environment. The main challenge for engineering these systems is to design and develop distributed and adaptive algorithms that allow system entities to select the best suitable strategy/action and drive the system to the best suitable behavior according to the current state of the system and environment changes. </a:t>
            </a:r>
          </a:p>
        </p:txBody>
      </p:sp>
      <p:sp>
        <p:nvSpPr>
          <p:cNvPr id="6" name="Rectangle 5"/>
          <p:cNvSpPr/>
          <p:nvPr/>
        </p:nvSpPr>
        <p:spPr>
          <a:xfrm>
            <a:off x="0" y="3733800"/>
            <a:ext cx="9144000" cy="1754326"/>
          </a:xfrm>
          <a:prstGeom prst="rect">
            <a:avLst/>
          </a:prstGeom>
        </p:spPr>
        <p:txBody>
          <a:bodyPr wrap="square">
            <a:spAutoFit/>
          </a:bodyPr>
          <a:lstStyle/>
          <a:p>
            <a:pPr algn="just"/>
            <a:r>
              <a:rPr lang="en-US" dirty="0"/>
              <a:t>During the past few years, research in </a:t>
            </a:r>
            <a:r>
              <a:rPr lang="en-US" dirty="0" err="1"/>
              <a:t>artiﬁcial</a:t>
            </a:r>
            <a:r>
              <a:rPr lang="en-US" dirty="0"/>
              <a:t> intelligence, agent-based systems, mobile and autonomous robots, distributed systems, and autonomic systems, has focused on the development of adaptive approaches and systems that modify their own behavior at run-time to address constantly changing environments. Some of these approaches are inspired by features and capabilities seen in natural and biological systems, e.g., </a:t>
            </a:r>
            <a:r>
              <a:rPr lang="en-US" dirty="0">
                <a:solidFill>
                  <a:srgbClr val="C00000"/>
                </a:solidFill>
              </a:rPr>
              <a:t>human brain, immune systems, ant colony, </a:t>
            </a:r>
            <a:r>
              <a:rPr lang="en-US" dirty="0" err="1">
                <a:solidFill>
                  <a:srgbClr val="C00000"/>
                </a:solidFill>
              </a:rPr>
              <a:t>ﬂocks</a:t>
            </a:r>
            <a:r>
              <a:rPr lang="en-US" dirty="0">
                <a:solidFill>
                  <a:srgbClr val="C00000"/>
                </a:solidFill>
              </a:rPr>
              <a:t> of birds</a:t>
            </a: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4572000" cy="707886"/>
          </a:xfrm>
          <a:prstGeom prst="rect">
            <a:avLst/>
          </a:prstGeom>
        </p:spPr>
        <p:txBody>
          <a:bodyPr>
            <a:spAutoFit/>
          </a:bodyPr>
          <a:lstStyle/>
          <a:p>
            <a:r>
              <a:rPr lang="en-US" sz="2000" dirty="0">
                <a:latin typeface="Times New Roman" pitchFamily="18" charset="0"/>
                <a:cs typeface="Times New Roman" pitchFamily="18" charset="0"/>
              </a:rPr>
              <a:t>self-aware (e.g., self-</a:t>
            </a:r>
            <a:r>
              <a:rPr lang="en-US" sz="2000" dirty="0" err="1">
                <a:latin typeface="Times New Roman" pitchFamily="18" charset="0"/>
                <a:cs typeface="Times New Roman" pitchFamily="18" charset="0"/>
              </a:rPr>
              <a:t>conﬁguration</a:t>
            </a:r>
            <a:r>
              <a:rPr lang="en-US" sz="2000" dirty="0">
                <a:latin typeface="Times New Roman" pitchFamily="18" charset="0"/>
                <a:cs typeface="Times New Roman" pitchFamily="18" charset="0"/>
              </a:rPr>
              <a:t>, -organization, -optimization) properties </a:t>
            </a:r>
          </a:p>
        </p:txBody>
      </p:sp>
      <p:sp>
        <p:nvSpPr>
          <p:cNvPr id="5" name="Rectangle 4"/>
          <p:cNvSpPr/>
          <p:nvPr/>
        </p:nvSpPr>
        <p:spPr>
          <a:xfrm>
            <a:off x="0" y="1219200"/>
            <a:ext cx="6858000" cy="1015663"/>
          </a:xfrm>
          <a:prstGeom prst="rect">
            <a:avLst/>
          </a:prstGeom>
        </p:spPr>
        <p:txBody>
          <a:bodyPr wrap="square">
            <a:spAutoFit/>
          </a:bodyPr>
          <a:lstStyle/>
          <a:p>
            <a:r>
              <a:rPr lang="en-US" sz="2000" dirty="0">
                <a:latin typeface="Times New Roman" pitchFamily="18" charset="0"/>
                <a:cs typeface="Times New Roman" pitchFamily="18" charset="0"/>
              </a:rPr>
              <a:t>Recent studies have emphasized that designing adaptive systems requires a shift from the current top-down design approach to a bottom-up design approach</a:t>
            </a:r>
          </a:p>
        </p:txBody>
      </p:sp>
      <p:sp>
        <p:nvSpPr>
          <p:cNvPr id="6" name="Rectangle 5"/>
          <p:cNvSpPr/>
          <p:nvPr/>
        </p:nvSpPr>
        <p:spPr>
          <a:xfrm>
            <a:off x="0" y="2133600"/>
            <a:ext cx="9144000" cy="2862322"/>
          </a:xfrm>
          <a:prstGeom prst="rect">
            <a:avLst/>
          </a:prstGeom>
        </p:spPr>
        <p:txBody>
          <a:bodyPr wrap="square">
            <a:spAutoFit/>
          </a:bodyPr>
          <a:lstStyle/>
          <a:p>
            <a:pPr marL="342900" indent="-342900" algn="just">
              <a:buAutoNum type="arabicParenR"/>
            </a:pPr>
            <a:r>
              <a:rPr lang="en-US" sz="2000" dirty="0">
                <a:latin typeface="Times New Roman" pitchFamily="18" charset="0"/>
                <a:cs typeface="Times New Roman" pitchFamily="18" charset="0"/>
              </a:rPr>
              <a:t>how to design basic system components in which decisions are distributed and not fully controlled by a single component?, </a:t>
            </a:r>
          </a:p>
          <a:p>
            <a:pPr marL="342900" indent="-342900" algn="just">
              <a:buAutoNum type="arabicParenR"/>
            </a:pPr>
            <a:r>
              <a:rPr lang="en-US" sz="2000" dirty="0">
                <a:latin typeface="Times New Roman" pitchFamily="18" charset="0"/>
                <a:cs typeface="Times New Roman" pitchFamily="18" charset="0"/>
              </a:rPr>
              <a:t>how to design strategies (at micro level) that allow the system to adapt to environment changes (at macro level) by selecting the best suitable actions/strategies?, </a:t>
            </a:r>
          </a:p>
          <a:p>
            <a:pPr marL="342900" indent="-342900" algn="just">
              <a:buAutoNum type="arabicParenR"/>
            </a:pPr>
            <a:r>
              <a:rPr lang="en-US" sz="2000" dirty="0">
                <a:latin typeface="Times New Roman" pitchFamily="18" charset="0"/>
                <a:cs typeface="Times New Roman" pitchFamily="18" charset="0"/>
              </a:rPr>
              <a:t>what are the dynamic rules that drive the system to the expected behavior (i.e., reliable, performance and energy </a:t>
            </a:r>
            <a:r>
              <a:rPr lang="en-US" sz="2000" dirty="0" err="1">
                <a:latin typeface="Times New Roman" pitchFamily="18" charset="0"/>
                <a:cs typeface="Times New Roman" pitchFamily="18" charset="0"/>
              </a:rPr>
              <a:t>eﬃcient</a:t>
            </a:r>
            <a:r>
              <a:rPr lang="en-US" sz="2000" dirty="0">
                <a:latin typeface="Times New Roman" pitchFamily="18" charset="0"/>
                <a:cs typeface="Times New Roman" pitchFamily="18" charset="0"/>
              </a:rPr>
              <a:t>)?,</a:t>
            </a:r>
          </a:p>
          <a:p>
            <a:pPr marL="342900" indent="-342900" algn="just">
              <a:buAutoNum type="arabicParenR"/>
            </a:pPr>
            <a:r>
              <a:rPr lang="en-US" sz="2000" dirty="0">
                <a:latin typeface="Times New Roman" pitchFamily="18" charset="0"/>
                <a:cs typeface="Times New Roman" pitchFamily="18" charset="0"/>
              </a:rPr>
              <a:t>What are techniques and tools for studying the electiveness of these mechanisms and evaluating the expected functionalities and performance metrics?.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295400"/>
            <a:ext cx="6412134" cy="5562600"/>
          </a:xfrm>
          <a:prstGeom prst="rect">
            <a:avLst/>
          </a:prstGeom>
          <a:noFill/>
          <a:ln w="9525">
            <a:noFill/>
            <a:miter lim="800000"/>
            <a:headEnd/>
            <a:tailEnd/>
          </a:ln>
          <a:effectLst/>
        </p:spPr>
      </p:pic>
      <p:sp>
        <p:nvSpPr>
          <p:cNvPr id="5" name="Rectangle 4"/>
          <p:cNvSpPr/>
          <p:nvPr/>
        </p:nvSpPr>
        <p:spPr>
          <a:xfrm>
            <a:off x="0" y="228600"/>
            <a:ext cx="9144000" cy="646331"/>
          </a:xfrm>
          <a:prstGeom prst="rect">
            <a:avLst/>
          </a:prstGeom>
        </p:spPr>
        <p:txBody>
          <a:bodyPr wrap="square">
            <a:spAutoFit/>
          </a:bodyPr>
          <a:lstStyle/>
          <a:p>
            <a:pPr algn="just"/>
            <a:r>
              <a:rPr lang="en-US" i="1" dirty="0"/>
              <a:t>feedback loops are core design elements and should be made explicit in modeling, design,</a:t>
            </a:r>
          </a:p>
          <a:p>
            <a:pPr algn="just"/>
            <a:r>
              <a:rPr lang="en-US" dirty="0"/>
              <a:t>implementation, and validation approaches</a:t>
            </a:r>
          </a:p>
        </p:txBody>
      </p:sp>
      <p:sp>
        <p:nvSpPr>
          <p:cNvPr id="6" name="Rectangle 5"/>
          <p:cNvSpPr/>
          <p:nvPr/>
        </p:nvSpPr>
        <p:spPr>
          <a:xfrm>
            <a:off x="0" y="838200"/>
            <a:ext cx="9144000" cy="646331"/>
          </a:xfrm>
          <a:prstGeom prst="rect">
            <a:avLst/>
          </a:prstGeom>
        </p:spPr>
        <p:txBody>
          <a:bodyPr wrap="square">
            <a:spAutoFit/>
          </a:bodyPr>
          <a:lstStyle/>
          <a:p>
            <a:r>
              <a:rPr lang="en-US" dirty="0"/>
              <a:t>MAPE-K (monitor, analyze, plan, execute over a knowledge base) can be also seen as a feedback loop17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369332"/>
          </a:xfrm>
          <a:prstGeom prst="rect">
            <a:avLst/>
          </a:prstGeom>
        </p:spPr>
        <p:txBody>
          <a:bodyPr wrap="square">
            <a:spAutoFit/>
          </a:bodyPr>
          <a:lstStyle/>
          <a:p>
            <a:r>
              <a:rPr lang="en-US" dirty="0"/>
              <a:t>positive and negative feedback loops also seen in natural and biological systems</a:t>
            </a:r>
          </a:p>
        </p:txBody>
      </p:sp>
      <p:sp>
        <p:nvSpPr>
          <p:cNvPr id="5" name="Rectangle 4"/>
          <p:cNvSpPr/>
          <p:nvPr/>
        </p:nvSpPr>
        <p:spPr>
          <a:xfrm>
            <a:off x="0" y="762000"/>
            <a:ext cx="9144000" cy="1200329"/>
          </a:xfrm>
          <a:prstGeom prst="rect">
            <a:avLst/>
          </a:prstGeom>
        </p:spPr>
        <p:txBody>
          <a:bodyPr wrap="square">
            <a:spAutoFit/>
          </a:bodyPr>
          <a:lstStyle/>
          <a:p>
            <a:pPr algn="just"/>
            <a:r>
              <a:rPr lang="en-US" dirty="0"/>
              <a:t>Positive or self-reinforcing feedback amplifies the current change in the system. </a:t>
            </a:r>
          </a:p>
          <a:p>
            <a:pPr algn="just"/>
            <a:r>
              <a:rPr lang="en-US" dirty="0"/>
              <a:t>Negative or self-correcting feedback seeks balance and provides equilibrium by opposing the changes taking place in the system. </a:t>
            </a:r>
          </a:p>
          <a:p>
            <a:pPr algn="just"/>
            <a:r>
              <a:rPr lang="en-US" dirty="0"/>
              <a:t> The two types of feedback should be combined to insure the stability of the system.</a:t>
            </a:r>
          </a:p>
        </p:txBody>
      </p:sp>
      <p:sp>
        <p:nvSpPr>
          <p:cNvPr id="6" name="Rectangle 5"/>
          <p:cNvSpPr/>
          <p:nvPr/>
        </p:nvSpPr>
        <p:spPr>
          <a:xfrm>
            <a:off x="609600" y="1981200"/>
            <a:ext cx="7315200" cy="646331"/>
          </a:xfrm>
          <a:prstGeom prst="rect">
            <a:avLst/>
          </a:prstGeom>
        </p:spPr>
        <p:txBody>
          <a:bodyPr wrap="square">
            <a:spAutoFit/>
          </a:bodyPr>
          <a:lstStyle/>
          <a:p>
            <a:r>
              <a:rPr lang="en-US" dirty="0">
                <a:solidFill>
                  <a:srgbClr val="C00000"/>
                </a:solidFill>
              </a:rPr>
              <a:t>The most common techniques use </a:t>
            </a:r>
            <a:r>
              <a:rPr lang="en-US" i="1" dirty="0">
                <a:solidFill>
                  <a:srgbClr val="C00000"/>
                </a:solidFill>
              </a:rPr>
              <a:t>if/switch statements to evaluate the</a:t>
            </a:r>
          </a:p>
          <a:p>
            <a:r>
              <a:rPr lang="en-US" dirty="0">
                <a:solidFill>
                  <a:srgbClr val="C00000"/>
                </a:solidFill>
              </a:rPr>
              <a:t>local function or expression to select a suitable action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0"/>
            <a:ext cx="4572000" cy="1200329"/>
          </a:xfrm>
          <a:prstGeom prst="rect">
            <a:avLst/>
          </a:prstGeom>
        </p:spPr>
        <p:txBody>
          <a:bodyPr>
            <a:spAutoFit/>
          </a:bodyPr>
          <a:lstStyle/>
          <a:p>
            <a:r>
              <a:rPr lang="en-US" dirty="0"/>
              <a:t>honey bees, the waggle dance could be seen as a positive feedback to attract the attention of other</a:t>
            </a:r>
          </a:p>
          <a:p>
            <a:r>
              <a:rPr lang="en-US" dirty="0"/>
              <a:t>entities about foraging at a specific location</a:t>
            </a:r>
          </a:p>
        </p:txBody>
      </p:sp>
      <p:sp>
        <p:nvSpPr>
          <p:cNvPr id="5" name="Rectangle 4"/>
          <p:cNvSpPr/>
          <p:nvPr/>
        </p:nvSpPr>
        <p:spPr>
          <a:xfrm>
            <a:off x="0" y="1219200"/>
            <a:ext cx="9144000" cy="2308324"/>
          </a:xfrm>
          <a:prstGeom prst="rect">
            <a:avLst/>
          </a:prstGeom>
        </p:spPr>
        <p:txBody>
          <a:bodyPr wrap="square">
            <a:spAutoFit/>
          </a:bodyPr>
          <a:lstStyle/>
          <a:p>
            <a:r>
              <a:rPr lang="en-US" dirty="0"/>
              <a:t>The biological immune system can be seen as a </a:t>
            </a:r>
            <a:r>
              <a:rPr lang="en-US" i="1" dirty="0"/>
              <a:t>massively distributed architecture</a:t>
            </a:r>
          </a:p>
          <a:p>
            <a:r>
              <a:rPr lang="en-US" dirty="0"/>
              <a:t>with a diverse set of cells distributed throughout the body but </a:t>
            </a:r>
            <a:r>
              <a:rPr lang="en-US" i="1" dirty="0"/>
              <a:t>communicating using chemical signals. There</a:t>
            </a:r>
          </a:p>
          <a:p>
            <a:r>
              <a:rPr lang="en-US" dirty="0"/>
              <a:t>is </a:t>
            </a:r>
            <a:r>
              <a:rPr lang="en-US" i="1" dirty="0"/>
              <a:t>no central control (i.e. distributed); the multitude of independent cells work together resulting in the emergent behavior</a:t>
            </a:r>
          </a:p>
          <a:p>
            <a:r>
              <a:rPr lang="en-US" dirty="0"/>
              <a:t>of the immune system. The immune system </a:t>
            </a:r>
            <a:r>
              <a:rPr lang="en-US" i="1" dirty="0"/>
              <a:t>evolves to adapt and improve the overall system performance (e.g.</a:t>
            </a:r>
          </a:p>
          <a:p>
            <a:r>
              <a:rPr lang="en-US" dirty="0"/>
              <a:t>organizational memory).</a:t>
            </a:r>
          </a:p>
        </p:txBody>
      </p:sp>
      <p:sp>
        <p:nvSpPr>
          <p:cNvPr id="6" name="Rectangle 5"/>
          <p:cNvSpPr/>
          <p:nvPr/>
        </p:nvSpPr>
        <p:spPr>
          <a:xfrm>
            <a:off x="838200" y="4419600"/>
            <a:ext cx="7467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C00000"/>
                </a:solidFill>
                <a:latin typeface="Times New Roman" pitchFamily="18" charset="0"/>
                <a:cs typeface="Times New Roman" pitchFamily="18" charset="0"/>
              </a:rPr>
              <a:t>Develop the robotic </a:t>
            </a:r>
            <a:r>
              <a:rPr lang="en-US" sz="2000" dirty="0" err="1">
                <a:solidFill>
                  <a:srgbClr val="C00000"/>
                </a:solidFill>
                <a:latin typeface="Times New Roman" pitchFamily="18" charset="0"/>
                <a:cs typeface="Times New Roman" pitchFamily="18" charset="0"/>
              </a:rPr>
              <a:t>swach</a:t>
            </a:r>
            <a:r>
              <a:rPr lang="en-US" sz="2000" dirty="0">
                <a:solidFill>
                  <a:srgbClr val="C00000"/>
                </a:solidFill>
                <a:latin typeface="Times New Roman" pitchFamily="18" charset="0"/>
                <a:cs typeface="Times New Roman" pitchFamily="18" charset="0"/>
              </a:rPr>
              <a:t> </a:t>
            </a:r>
            <a:r>
              <a:rPr lang="en-US" sz="2000" dirty="0" err="1">
                <a:solidFill>
                  <a:srgbClr val="C00000"/>
                </a:solidFill>
                <a:latin typeface="Times New Roman" pitchFamily="18" charset="0"/>
                <a:cs typeface="Times New Roman" pitchFamily="18" charset="0"/>
              </a:rPr>
              <a:t>bharath</a:t>
            </a:r>
            <a:r>
              <a:rPr lang="en-US" sz="2000" dirty="0">
                <a:solidFill>
                  <a:srgbClr val="C00000"/>
                </a:solidFill>
                <a:latin typeface="Times New Roman" pitchFamily="18" charset="0"/>
                <a:cs typeface="Times New Roman" pitchFamily="18" charset="0"/>
              </a:rPr>
              <a:t> gang inspired by feedback loops in immune system</a:t>
            </a:r>
          </a:p>
        </p:txBody>
      </p:sp>
      <p:sp>
        <p:nvSpPr>
          <p:cNvPr id="7" name="Rectangle 6"/>
          <p:cNvSpPr/>
          <p:nvPr/>
        </p:nvSpPr>
        <p:spPr>
          <a:xfrm>
            <a:off x="3581400" y="3657600"/>
            <a:ext cx="2209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 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9144000" cy="5262979"/>
          </a:xfrm>
          <a:prstGeom prst="rect">
            <a:avLst/>
          </a:prstGeom>
        </p:spPr>
        <p:txBody>
          <a:bodyPr wrap="square">
            <a:spAutoFit/>
          </a:bodyPr>
          <a:lstStyle/>
          <a:p>
            <a:pPr algn="just"/>
            <a:r>
              <a:rPr lang="en-US" sz="2400" dirty="0">
                <a:latin typeface="Times New Roman" pitchFamily="18" charset="0"/>
                <a:cs typeface="Times New Roman" pitchFamily="18" charset="0"/>
              </a:rPr>
              <a:t>Other swarm based distributed broadcasting approaches inspired by Ants and Bees direct and indirect communication principles for VANETs are proposed in 39. For example, when an abnormal environmental event is noticed on the road surface, a safety message is created to inform other vehicles and roadside units along its way. This is similar to Ant/Bee </a:t>
            </a:r>
            <a:r>
              <a:rPr lang="en-US" sz="2400" dirty="0" err="1">
                <a:latin typeface="Times New Roman" pitchFamily="18" charset="0"/>
                <a:cs typeface="Times New Roman" pitchFamily="18" charset="0"/>
              </a:rPr>
              <a:t>behaviour</a:t>
            </a:r>
            <a:r>
              <a:rPr lang="en-US" sz="2400" dirty="0">
                <a:latin typeface="Times New Roman" pitchFamily="18" charset="0"/>
                <a:cs typeface="Times New Roman" pitchFamily="18" charset="0"/>
              </a:rPr>
              <a:t>, i.e. when an Ant/Bee observes a food source it creates pheromone/dance to convey indirectly to other Ants/Bees about route information of that food source. Similarly, when a vehicle </a:t>
            </a:r>
            <a:r>
              <a:rPr lang="en-US" sz="2400" i="1" dirty="0">
                <a:latin typeface="Times New Roman" pitchFamily="18" charset="0"/>
                <a:cs typeface="Times New Roman" pitchFamily="18" charset="0"/>
              </a:rPr>
              <a:t>vi observes an event </a:t>
            </a:r>
            <a:r>
              <a:rPr lang="en-US" sz="2400" i="1" dirty="0" err="1">
                <a:latin typeface="Times New Roman" pitchFamily="18" charset="0"/>
                <a:cs typeface="Times New Roman" pitchFamily="18" charset="0"/>
              </a:rPr>
              <a:t>pj</a:t>
            </a:r>
            <a:r>
              <a:rPr lang="en-US" sz="2400" i="1" dirty="0">
                <a:latin typeface="Times New Roman" pitchFamily="18" charset="0"/>
                <a:cs typeface="Times New Roman" pitchFamily="18" charset="0"/>
              </a:rPr>
              <a:t> that </a:t>
            </a:r>
            <a:r>
              <a:rPr lang="en-US" sz="2400" dirty="0">
                <a:latin typeface="Times New Roman" pitchFamily="18" charset="0"/>
                <a:cs typeface="Times New Roman" pitchFamily="18" charset="0"/>
              </a:rPr>
              <a:t>needs to be disseminated to other vehicles, it will generate a safety message </a:t>
            </a:r>
            <a:r>
              <a:rPr lang="en-US" sz="2400" i="1" dirty="0" err="1">
                <a:latin typeface="Times New Roman" pitchFamily="18" charset="0"/>
                <a:cs typeface="Times New Roman" pitchFamily="18" charset="0"/>
              </a:rPr>
              <a:t>mpj</a:t>
            </a:r>
            <a:r>
              <a:rPr lang="en-US" sz="2400" i="1" dirty="0">
                <a:latin typeface="Times New Roman" pitchFamily="18" charset="0"/>
                <a:cs typeface="Times New Roman" pitchFamily="18" charset="0"/>
              </a:rPr>
              <a:t> and will report to RSU (Road Side </a:t>
            </a:r>
            <a:r>
              <a:rPr lang="en-US" sz="2400" dirty="0">
                <a:latin typeface="Times New Roman" pitchFamily="18" charset="0"/>
                <a:cs typeface="Times New Roman" pitchFamily="18" charset="0"/>
              </a:rPr>
              <a:t>Unit). This message includes a timestamp </a:t>
            </a:r>
            <a:r>
              <a:rPr lang="en-US" sz="2400" i="1" dirty="0">
                <a:latin typeface="Times New Roman" pitchFamily="18" charset="0"/>
                <a:cs typeface="Times New Roman" pitchFamily="18" charset="0"/>
              </a:rPr>
              <a:t>t0, the location information, and an initial relevance value R0v </a:t>
            </a:r>
            <a:r>
              <a:rPr lang="en-US" sz="24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pj</a:t>
            </a:r>
            <a:r>
              <a:rPr lang="en-US" sz="2400" i="1" dirty="0">
                <a:latin typeface="Times New Roman" pitchFamily="18" charset="0"/>
                <a:cs typeface="Times New Roman" pitchFamily="18" charset="0"/>
              </a:rPr>
              <a:t> (t0) and is </a:t>
            </a:r>
            <a:r>
              <a:rPr lang="en-US" sz="2400" dirty="0">
                <a:latin typeface="Times New Roman" pitchFamily="18" charset="0"/>
                <a:cs typeface="Times New Roman" pitchFamily="18" charset="0"/>
              </a:rPr>
              <a:t>disseminated periodically up to a time </a:t>
            </a:r>
            <a:r>
              <a:rPr lang="en-US" sz="2400" i="1" dirty="0">
                <a:latin typeface="Times New Roman" pitchFamily="18" charset="0"/>
                <a:cs typeface="Times New Roman" pitchFamily="18" charset="0"/>
              </a:rPr>
              <a:t>T, which represents the maximum </a:t>
            </a:r>
            <a:r>
              <a:rPr lang="en-US" sz="2400" i="1" dirty="0" err="1">
                <a:latin typeface="Times New Roman" pitchFamily="18" charset="0"/>
                <a:cs typeface="Times New Roman" pitchFamily="18" charset="0"/>
              </a:rPr>
              <a:t>timespan</a:t>
            </a:r>
            <a:r>
              <a:rPr lang="en-US" sz="2400" i="1" dirty="0">
                <a:latin typeface="Times New Roman" pitchFamily="18" charset="0"/>
                <a:cs typeface="Times New Roman" pitchFamily="18" charset="0"/>
              </a:rPr>
              <a:t> required to handle the event</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4000" t="24000" r="12500" b="7556"/>
          <a:stretch>
            <a:fillRect/>
          </a:stretch>
        </p:blipFill>
        <p:spPr bwMode="auto">
          <a:xfrm>
            <a:off x="-1" y="76200"/>
            <a:ext cx="9151257" cy="5943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u="sng" dirty="0">
                <a:solidFill>
                  <a:schemeClr val="accent1">
                    <a:lumMod val="50000"/>
                  </a:schemeClr>
                </a:solidFill>
              </a:rPr>
              <a:t>What you learned?</a:t>
            </a:r>
          </a:p>
          <a:p>
            <a:pPr algn="just"/>
            <a:endParaRPr lang="en-US" sz="2800" u="sng" dirty="0">
              <a:solidFill>
                <a:schemeClr val="accent1">
                  <a:lumMod val="50000"/>
                </a:schemeClr>
              </a:solidFill>
            </a:endParaRPr>
          </a:p>
          <a:p>
            <a:pPr algn="just">
              <a:buFont typeface="Arial" pitchFamily="34" charset="0"/>
              <a:buChar char="•"/>
            </a:pPr>
            <a:r>
              <a:rPr lang="en-US" sz="2800" dirty="0">
                <a:solidFill>
                  <a:schemeClr val="accent1">
                    <a:lumMod val="50000"/>
                  </a:schemeClr>
                </a:solidFill>
              </a:rPr>
              <a:t>Concepts in engineering design</a:t>
            </a:r>
          </a:p>
          <a:p>
            <a:pPr algn="just">
              <a:buFont typeface="Arial" pitchFamily="34" charset="0"/>
              <a:buChar char="•"/>
            </a:pPr>
            <a:endParaRPr lang="en-US" sz="2800" dirty="0">
              <a:solidFill>
                <a:schemeClr val="accent1">
                  <a:lumMod val="50000"/>
                </a:schemeClr>
              </a:solidFill>
            </a:endParaRPr>
          </a:p>
          <a:p>
            <a:pPr algn="just">
              <a:buFont typeface="Arial" pitchFamily="34" charset="0"/>
              <a:buChar char="•"/>
            </a:pPr>
            <a:r>
              <a:rPr lang="en-US" sz="2800" dirty="0">
                <a:solidFill>
                  <a:schemeClr val="accent1">
                    <a:lumMod val="50000"/>
                  </a:schemeClr>
                </a:solidFill>
              </a:rPr>
              <a:t>Systems thinking </a:t>
            </a:r>
          </a:p>
          <a:p>
            <a:pPr algn="just">
              <a:buFont typeface="Arial" pitchFamily="34" charset="0"/>
              <a:buChar char="•"/>
            </a:pPr>
            <a:endParaRPr lang="en-US" sz="2800" dirty="0">
              <a:solidFill>
                <a:schemeClr val="accent1">
                  <a:lumMod val="50000"/>
                </a:schemeClr>
              </a:solidFill>
            </a:endParaRPr>
          </a:p>
          <a:p>
            <a:pPr algn="just"/>
            <a:endParaRPr lang="en-US" sz="2800" u="sng" dirty="0">
              <a:solidFill>
                <a:schemeClr val="accent1">
                  <a:lumMod val="50000"/>
                </a:schemeClr>
              </a:solidFill>
            </a:endParaRPr>
          </a:p>
          <a:p>
            <a:pPr algn="just"/>
            <a:endParaRPr lang="en-US" sz="2800" u="sng" dirty="0">
              <a:solidFill>
                <a:schemeClr val="accent1">
                  <a:lumMod val="50000"/>
                </a:schemeClr>
              </a:solidFill>
            </a:endParaRPr>
          </a:p>
          <a:p>
            <a:pPr algn="just"/>
            <a:endParaRPr lang="en-US" sz="2800" u="sng" dirty="0">
              <a:solidFill>
                <a:schemeClr val="accent1">
                  <a:lumMod val="50000"/>
                </a:schemeClr>
              </a:solidFill>
            </a:endParaRPr>
          </a:p>
          <a:p>
            <a:pPr algn="just"/>
            <a:endParaRPr lang="en-US" sz="2800" u="sng" dirty="0">
              <a:solidFill>
                <a:schemeClr val="accent1">
                  <a:lumMod val="50000"/>
                </a:schemeClr>
              </a:solidFill>
            </a:endParaRPr>
          </a:p>
          <a:p>
            <a:pPr algn="just"/>
            <a:r>
              <a:rPr lang="en-US" sz="2800" u="sng" dirty="0">
                <a:solidFill>
                  <a:schemeClr val="accent1">
                    <a:lumMod val="50000"/>
                  </a:schemeClr>
                </a:solidFill>
              </a:rPr>
              <a:t>What you are expecting to learn in DIS ?</a:t>
            </a:r>
          </a:p>
          <a:p>
            <a:pPr algn="just"/>
            <a:r>
              <a:rPr lang="en-US" sz="2800" u="sng" dirty="0">
                <a:solidFill>
                  <a:schemeClr val="accent1">
                    <a:lumMod val="50000"/>
                  </a:schemeClr>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4000" t="16889" r="11000" b="18222"/>
          <a:stretch>
            <a:fillRect/>
          </a:stretch>
        </p:blipFill>
        <p:spPr bwMode="auto">
          <a:xfrm>
            <a:off x="0" y="0"/>
            <a:ext cx="9144000" cy="58044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14500" t="17778" r="12500" b="17333"/>
          <a:stretch>
            <a:fillRect/>
          </a:stretch>
        </p:blipFill>
        <p:spPr bwMode="auto">
          <a:xfrm>
            <a:off x="0" y="-152400"/>
            <a:ext cx="9081370" cy="5715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938992"/>
          </a:xfrm>
          <a:prstGeom prst="rect">
            <a:avLst/>
          </a:prstGeom>
        </p:spPr>
        <p:txBody>
          <a:bodyPr wrap="square">
            <a:spAutoFit/>
          </a:bodyPr>
          <a:lstStyle/>
          <a:p>
            <a:r>
              <a:rPr lang="en-US" sz="2400" dirty="0">
                <a:latin typeface="Times New Roman" pitchFamily="18" charset="0"/>
                <a:cs typeface="Times New Roman" pitchFamily="18" charset="0"/>
              </a:rPr>
              <a:t>Principles of Collective Systems</a:t>
            </a:r>
          </a:p>
          <a:p>
            <a:r>
              <a:rPr lang="en-US" sz="2400" dirty="0">
                <a:latin typeface="Times New Roman" pitchFamily="18" charset="0"/>
                <a:cs typeface="Times New Roman" pitchFamily="18" charset="0"/>
              </a:rPr>
              <a:t>• Self-organization in biological systems is based on two types of interactions</a:t>
            </a:r>
          </a:p>
          <a:p>
            <a:r>
              <a:rPr lang="en-US" sz="2400" dirty="0">
                <a:latin typeface="Times New Roman" pitchFamily="18" charset="0"/>
                <a:cs typeface="Times New Roman" pitchFamily="18" charset="0"/>
              </a:rPr>
              <a:t>• Attraction or follow (Positive Feedback) </a:t>
            </a:r>
          </a:p>
          <a:p>
            <a:r>
              <a:rPr lang="en-US" sz="2400" dirty="0">
                <a:latin typeface="Times New Roman" pitchFamily="18" charset="0"/>
                <a:cs typeface="Times New Roman" pitchFamily="18" charset="0"/>
              </a:rPr>
              <a:t>• Repulsion or avoid (Negative Feedback)</a:t>
            </a:r>
          </a:p>
        </p:txBody>
      </p:sp>
      <p:pic>
        <p:nvPicPr>
          <p:cNvPr id="5122" name="Picture 2"/>
          <p:cNvPicPr>
            <a:picLocks noChangeAspect="1" noChangeArrowheads="1"/>
          </p:cNvPicPr>
          <p:nvPr/>
        </p:nvPicPr>
        <p:blipFill>
          <a:blip r:embed="rId2"/>
          <a:srcRect l="15500" t="35556" r="10000" b="18222"/>
          <a:stretch>
            <a:fillRect/>
          </a:stretch>
        </p:blipFill>
        <p:spPr bwMode="auto">
          <a:xfrm>
            <a:off x="28978" y="2133600"/>
            <a:ext cx="9115022" cy="4343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5500" t="20444" r="10500" b="22667"/>
          <a:stretch>
            <a:fillRect/>
          </a:stretch>
        </p:blipFill>
        <p:spPr bwMode="auto">
          <a:xfrm>
            <a:off x="0" y="533400"/>
            <a:ext cx="9144000" cy="5638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154984"/>
          </a:xfrm>
          <a:prstGeom prst="rect">
            <a:avLst/>
          </a:prstGeom>
        </p:spPr>
        <p:txBody>
          <a:bodyPr wrap="square">
            <a:spAutoFit/>
          </a:bodyPr>
          <a:lstStyle/>
          <a:p>
            <a:pPr algn="just"/>
            <a:r>
              <a:rPr lang="en-US" sz="2400" b="1" dirty="0">
                <a:latin typeface="Times New Roman" pitchFamily="18" charset="0"/>
                <a:cs typeface="Times New Roman" pitchFamily="18" charset="0"/>
              </a:rPr>
              <a:t>Aggregation: </a:t>
            </a:r>
            <a:r>
              <a:rPr lang="en-US" sz="2400" dirty="0">
                <a:latin typeface="Times New Roman" pitchFamily="18" charset="0"/>
                <a:cs typeface="Times New Roman" pitchFamily="18" charset="0"/>
              </a:rPr>
              <a:t>This behavior can be produced using models of positive &amp; negative feedback loops - by assuming that fish displays four behavioral reactions that depend on the position and orientation of other fish: </a:t>
            </a:r>
          </a:p>
          <a:p>
            <a:pPr marL="342900" indent="-342900" algn="just">
              <a:buAutoNum type="alphaLcParenR"/>
            </a:pPr>
            <a:r>
              <a:rPr lang="en-US" sz="2400" dirty="0">
                <a:latin typeface="Times New Roman" pitchFamily="18" charset="0"/>
                <a:cs typeface="Times New Roman" pitchFamily="18" charset="0"/>
              </a:rPr>
              <a:t>if there is another fish in its immediate neighborhood, the focal individual will move away to avoid collision (negative feedback) </a:t>
            </a:r>
          </a:p>
          <a:p>
            <a:pPr marL="342900" indent="-342900" algn="just">
              <a:buAutoNum type="alphaLcParenR"/>
            </a:pPr>
            <a:r>
              <a:rPr lang="en-US" sz="2400" dirty="0">
                <a:latin typeface="Times New Roman" pitchFamily="18" charset="0"/>
                <a:cs typeface="Times New Roman" pitchFamily="18" charset="0"/>
              </a:rPr>
              <a:t>if there is another fish at an intermediate distance, the focal individual will tend to align along its orientation </a:t>
            </a:r>
          </a:p>
          <a:p>
            <a:pPr marL="342900" indent="-342900" algn="just">
              <a:buAutoNum type="alphaLcParenR"/>
            </a:pPr>
            <a:r>
              <a:rPr lang="en-US" sz="2400" dirty="0">
                <a:latin typeface="Times New Roman" pitchFamily="18" charset="0"/>
                <a:cs typeface="Times New Roman" pitchFamily="18" charset="0"/>
              </a:rPr>
              <a:t>if there is another fish at a greater distance, the focal individual will tend to swim toward it (positive feedback) </a:t>
            </a:r>
          </a:p>
          <a:p>
            <a:pPr marL="342900" indent="-342900" algn="just">
              <a:buAutoNum type="alphaLcParenR"/>
            </a:pPr>
            <a:r>
              <a:rPr lang="en-US" sz="2400" dirty="0">
                <a:latin typeface="Times New Roman" pitchFamily="18" charset="0"/>
                <a:cs typeface="Times New Roman" pitchFamily="18" charset="0"/>
              </a:rPr>
              <a:t>if there is no fish in sight, the focal individual will perform random search movements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572000" cy="4524315"/>
          </a:xfrm>
          <a:prstGeom prst="rect">
            <a:avLst/>
          </a:prstGeom>
        </p:spPr>
        <p:txBody>
          <a:bodyPr>
            <a:spAutoFit/>
          </a:bodyPr>
          <a:lstStyle/>
          <a:p>
            <a:pPr algn="just"/>
            <a:r>
              <a:rPr lang="en-US" dirty="0"/>
              <a:t>• </a:t>
            </a:r>
            <a:r>
              <a:rPr lang="en-US" sz="2400" b="1" dirty="0">
                <a:latin typeface="Times New Roman" pitchFamily="18" charset="0"/>
                <a:cs typeface="Times New Roman" pitchFamily="18" charset="0"/>
              </a:rPr>
              <a:t>Clustering &amp; Sorting</a:t>
            </a:r>
          </a:p>
          <a:p>
            <a:pPr algn="just"/>
            <a:r>
              <a:rPr lang="en-US" sz="2400" dirty="0">
                <a:latin typeface="Times New Roman" pitchFamily="18" charset="0"/>
                <a:cs typeface="Times New Roman" pitchFamily="18" charset="0"/>
              </a:rPr>
              <a:t>• Several ant species engage in clustering and sorting of objects. For example, </a:t>
            </a:r>
          </a:p>
          <a:p>
            <a:pPr algn="just"/>
            <a:r>
              <a:rPr lang="en-US" sz="2400" dirty="0">
                <a:latin typeface="Times New Roman" pitchFamily="18" charset="0"/>
                <a:cs typeface="Times New Roman" pitchFamily="18" charset="0"/>
              </a:rPr>
              <a:t>• Eggs are organized in regular patterns where neighboring eggs have similar maturation times for more efficient feeding </a:t>
            </a:r>
          </a:p>
          <a:p>
            <a:pPr algn="just"/>
            <a:r>
              <a:rPr lang="en-US" sz="2400" dirty="0">
                <a:latin typeface="Times New Roman" pitchFamily="18" charset="0"/>
                <a:cs typeface="Times New Roman" pitchFamily="18" charset="0"/>
              </a:rPr>
              <a:t>• Corpses of dead ants are organized in large clusters at the periphery, or near walls, of the nest for better circulation</a:t>
            </a:r>
          </a:p>
        </p:txBody>
      </p:sp>
      <p:sp>
        <p:nvSpPr>
          <p:cNvPr id="6" name="Rectangle 5"/>
          <p:cNvSpPr/>
          <p:nvPr/>
        </p:nvSpPr>
        <p:spPr>
          <a:xfrm>
            <a:off x="4572000" y="0"/>
            <a:ext cx="4572000" cy="6863417"/>
          </a:xfrm>
          <a:prstGeom prst="rect">
            <a:avLst/>
          </a:prstGeom>
        </p:spPr>
        <p:txBody>
          <a:bodyPr>
            <a:spAutoFit/>
          </a:bodyPr>
          <a:lstStyle/>
          <a:p>
            <a:pPr algn="just"/>
            <a:r>
              <a:rPr lang="en-US" sz="2000" b="1" dirty="0">
                <a:latin typeface="Times New Roman" pitchFamily="18" charset="0"/>
                <a:cs typeface="Times New Roman" pitchFamily="18" charset="0"/>
              </a:rPr>
              <a:t>Clustering &amp; Sorting: </a:t>
            </a:r>
            <a:r>
              <a:rPr lang="en-US" sz="2000" dirty="0">
                <a:latin typeface="Times New Roman" pitchFamily="18" charset="0"/>
                <a:cs typeface="Times New Roman" pitchFamily="18" charset="0"/>
              </a:rPr>
              <a:t>These types of clustering and sorting behaviors can be explained by variations of a simple behavioral model that combines positive and negative feedback. Example,</a:t>
            </a:r>
          </a:p>
          <a:p>
            <a:pPr algn="just"/>
            <a:r>
              <a:rPr lang="en-US" sz="2000" dirty="0">
                <a:latin typeface="Times New Roman" pitchFamily="18" charset="0"/>
                <a:cs typeface="Times New Roman" pitchFamily="18" charset="0"/>
              </a:rPr>
              <a:t>• The probability that an ant picks up an object is inversely proportional to the number of objects that it has experienced within a short time window. Therefore, the ant will tend to pick up isolated objects, but won’t remove objects that occur in clusters </a:t>
            </a:r>
          </a:p>
          <a:p>
            <a:pPr algn="just"/>
            <a:r>
              <a:rPr lang="en-US" sz="2000" dirty="0">
                <a:latin typeface="Times New Roman" pitchFamily="18" charset="0"/>
                <a:cs typeface="Times New Roman" pitchFamily="18" charset="0"/>
              </a:rPr>
              <a:t>• The probability that an ant deposits an object is directly proportional to the number of perceived objects in a short time window. Therefore, the ant will be more likely to deposit an object near larger clusters of objects </a:t>
            </a:r>
          </a:p>
          <a:p>
            <a:pPr algn="just"/>
            <a:r>
              <a:rPr lang="en-US" sz="2000" dirty="0">
                <a:latin typeface="Times New Roman" pitchFamily="18" charset="0"/>
                <a:cs typeface="Times New Roman" pitchFamily="18" charset="0"/>
              </a:rPr>
              <a:t>• Sorting behaviors may be explained by adding different response probabilities for different types of objects in the environment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572000" cy="6740307"/>
          </a:xfrm>
          <a:prstGeom prst="rect">
            <a:avLst/>
          </a:prstGeom>
        </p:spPr>
        <p:txBody>
          <a:bodyPr>
            <a:spAutoFit/>
          </a:bodyPr>
          <a:lstStyle/>
          <a:p>
            <a:pPr algn="just"/>
            <a:r>
              <a:rPr lang="en-US" dirty="0">
                <a:latin typeface="Times New Roman" pitchFamily="18" charset="0"/>
                <a:cs typeface="Times New Roman" pitchFamily="18" charset="0"/>
              </a:rPr>
              <a:t>• </a:t>
            </a:r>
            <a:r>
              <a:rPr lang="en-US" sz="2400" b="1" dirty="0">
                <a:latin typeface="Times New Roman" pitchFamily="18" charset="0"/>
                <a:cs typeface="Times New Roman" pitchFamily="18" charset="0"/>
              </a:rPr>
              <a:t>Nest Construction</a:t>
            </a:r>
          </a:p>
          <a:p>
            <a:pPr algn="just"/>
            <a:r>
              <a:rPr lang="en-US" sz="2400" dirty="0">
                <a:latin typeface="Times New Roman" pitchFamily="18" charset="0"/>
                <a:cs typeface="Times New Roman" pitchFamily="18" charset="0"/>
              </a:rPr>
              <a:t>• Termites and wasps collectively build nests whose architectural complexities exceed the perceptual and cognitive abilities of single individuals</a:t>
            </a:r>
          </a:p>
          <a:p>
            <a:pPr algn="just"/>
            <a:r>
              <a:rPr lang="en-US" sz="2400" dirty="0">
                <a:latin typeface="Times New Roman" pitchFamily="18" charset="0"/>
                <a:cs typeface="Times New Roman" pitchFamily="18" charset="0"/>
              </a:rPr>
              <a:t>• A number of models based on positive and negative feedback have been advocated to explain how such engineering feats can be realized without a plan or a master architect</a:t>
            </a:r>
          </a:p>
          <a:p>
            <a:pPr algn="just"/>
            <a:r>
              <a:rPr lang="en-US" sz="2400" dirty="0">
                <a:latin typeface="Times New Roman" pitchFamily="18" charset="0"/>
                <a:cs typeface="Times New Roman" pitchFamily="18" charset="0"/>
              </a:rPr>
              <a:t>• All models rely on </a:t>
            </a:r>
            <a:r>
              <a:rPr lang="en-US" sz="2400" dirty="0" err="1">
                <a:latin typeface="Times New Roman" pitchFamily="18" charset="0"/>
                <a:cs typeface="Times New Roman" pitchFamily="18" charset="0"/>
              </a:rPr>
              <a:t>stigmergic</a:t>
            </a:r>
            <a:r>
              <a:rPr lang="en-US" sz="2400" dirty="0">
                <a:latin typeface="Times New Roman" pitchFamily="18" charset="0"/>
                <a:cs typeface="Times New Roman" pitchFamily="18" charset="0"/>
              </a:rPr>
              <a:t> communication whereby the perception of the result of previous work triggers specific construction behaviors genetically encoded as stimulus response associations</a:t>
            </a:r>
          </a:p>
        </p:txBody>
      </p:sp>
      <p:sp>
        <p:nvSpPr>
          <p:cNvPr id="5" name="Rectangle 4"/>
          <p:cNvSpPr/>
          <p:nvPr/>
        </p:nvSpPr>
        <p:spPr>
          <a:xfrm>
            <a:off x="4572000" y="0"/>
            <a:ext cx="4572000" cy="5262979"/>
          </a:xfrm>
          <a:prstGeom prst="rect">
            <a:avLst/>
          </a:prstGeom>
        </p:spPr>
        <p:txBody>
          <a:bodyPr>
            <a:spAutoFit/>
          </a:bodyPr>
          <a:lstStyle/>
          <a:p>
            <a:r>
              <a:rPr lang="en-US" sz="2400" b="1" dirty="0">
                <a:latin typeface="Times New Roman" pitchFamily="18" charset="0"/>
                <a:cs typeface="Times New Roman" pitchFamily="18" charset="0"/>
              </a:rPr>
              <a:t>Foraging</a:t>
            </a:r>
          </a:p>
          <a:p>
            <a:r>
              <a:rPr lang="en-US" sz="2400" dirty="0">
                <a:latin typeface="Times New Roman" pitchFamily="18" charset="0"/>
                <a:cs typeface="Times New Roman" pitchFamily="18" charset="0"/>
              </a:rPr>
              <a:t>• Some ant species lay a pheromone trail (</a:t>
            </a:r>
            <a:r>
              <a:rPr lang="en-US" sz="2400" dirty="0" err="1">
                <a:latin typeface="Times New Roman" pitchFamily="18" charset="0"/>
                <a:cs typeface="Times New Roman" pitchFamily="18" charset="0"/>
              </a:rPr>
              <a:t>stigmergy</a:t>
            </a:r>
            <a:r>
              <a:rPr lang="en-US" sz="2400" dirty="0">
                <a:latin typeface="Times New Roman" pitchFamily="18" charset="0"/>
                <a:cs typeface="Times New Roman" pitchFamily="18" charset="0"/>
              </a:rPr>
              <a:t>) that is used to select a path, find the shortest one, and establish a link between the food area and the nest – increasing efficiency of collective foraging</a:t>
            </a:r>
          </a:p>
          <a:p>
            <a:r>
              <a:rPr lang="en-US" sz="2400" dirty="0">
                <a:latin typeface="Times New Roman" pitchFamily="18" charset="0"/>
                <a:cs typeface="Times New Roman" pitchFamily="18" charset="0"/>
              </a:rPr>
              <a:t>• If the ants are presented with two paths of different length, they will tend to choose the shorter one because ants on the short path return earlier to the nest and thus leave more pheromones on that path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0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itchFamily="18" charset="0"/>
                <a:cs typeface="Times New Roman" pitchFamily="18" charset="0"/>
              </a:rPr>
              <a:t>Recall what we discussed so far</a:t>
            </a:r>
          </a:p>
          <a:p>
            <a:pPr algn="ctr"/>
            <a:endParaRPr lang="en-US" sz="2800" dirty="0">
              <a:solidFill>
                <a:schemeClr val="tx1"/>
              </a:solidFill>
              <a:latin typeface="Times New Roman" pitchFamily="18" charset="0"/>
              <a:cs typeface="Times New Roman" pitchFamily="18" charset="0"/>
            </a:endParaRPr>
          </a:p>
          <a:p>
            <a:pPr>
              <a:buFont typeface="Arial" pitchFamily="34" charset="0"/>
              <a:buChar char="•"/>
            </a:pPr>
            <a:r>
              <a:rPr lang="en-US" sz="2800" dirty="0">
                <a:solidFill>
                  <a:schemeClr val="tx1"/>
                </a:solidFill>
                <a:latin typeface="Times New Roman" pitchFamily="18" charset="0"/>
                <a:cs typeface="Times New Roman" pitchFamily="18" charset="0"/>
              </a:rPr>
              <a:t>Definition of intelligence</a:t>
            </a:r>
          </a:p>
          <a:p>
            <a:pPr>
              <a:buFont typeface="Arial" pitchFamily="34" charset="0"/>
              <a:buChar char="•"/>
            </a:pPr>
            <a:r>
              <a:rPr lang="en-US" sz="2800" dirty="0">
                <a:solidFill>
                  <a:schemeClr val="tx1"/>
                </a:solidFill>
                <a:latin typeface="Times New Roman" pitchFamily="18" charset="0"/>
                <a:cs typeface="Times New Roman" pitchFamily="18" charset="0"/>
              </a:rPr>
              <a:t>Levels of intelligence</a:t>
            </a:r>
          </a:p>
          <a:p>
            <a:pPr>
              <a:buFont typeface="Arial" pitchFamily="34" charset="0"/>
              <a:buChar char="•"/>
            </a:pPr>
            <a:r>
              <a:rPr lang="en-US" sz="2800" dirty="0">
                <a:solidFill>
                  <a:schemeClr val="tx1"/>
                </a:solidFill>
                <a:latin typeface="Times New Roman" pitchFamily="18" charset="0"/>
                <a:cs typeface="Times New Roman" pitchFamily="18" charset="0"/>
              </a:rPr>
              <a:t>Dimensions of intelligence</a:t>
            </a:r>
          </a:p>
          <a:p>
            <a:pPr>
              <a:buFont typeface="Arial" pitchFamily="34" charset="0"/>
              <a:buChar char="•"/>
            </a:pPr>
            <a:r>
              <a:rPr lang="en-US" sz="2800" dirty="0">
                <a:solidFill>
                  <a:schemeClr val="tx1"/>
                </a:solidFill>
                <a:latin typeface="Times New Roman" pitchFamily="18" charset="0"/>
                <a:cs typeface="Times New Roman" pitchFamily="18" charset="0"/>
              </a:rPr>
              <a:t>Intelligence and information intensity relation (equilibrium, amplification)</a:t>
            </a:r>
          </a:p>
          <a:p>
            <a:pPr>
              <a:buFont typeface="Arial" pitchFamily="34" charset="0"/>
              <a:buChar char="•"/>
            </a:pPr>
            <a:r>
              <a:rPr lang="en-US" sz="2800" dirty="0">
                <a:solidFill>
                  <a:schemeClr val="tx1"/>
                </a:solidFill>
                <a:latin typeface="Times New Roman" pitchFamily="18" charset="0"/>
                <a:cs typeface="Times New Roman" pitchFamily="18" charset="0"/>
              </a:rPr>
              <a:t>Bio-inspired adaptive systems (Positive and negative feedback)</a:t>
            </a:r>
          </a:p>
          <a:p>
            <a:pPr>
              <a:buFont typeface="Arial" pitchFamily="34" charset="0"/>
              <a:buChar char="•"/>
            </a:pPr>
            <a:r>
              <a:rPr lang="en-US" sz="2800" dirty="0">
                <a:solidFill>
                  <a:schemeClr val="tx1"/>
                </a:solidFill>
                <a:latin typeface="Times New Roman" pitchFamily="18" charset="0"/>
                <a:cs typeface="Times New Roman" pitchFamily="18" charset="0"/>
              </a:rPr>
              <a:t> AI techniques</a:t>
            </a:r>
          </a:p>
          <a:p>
            <a:pPr>
              <a:buFont typeface="Arial" pitchFamily="34" charset="0"/>
              <a:buChar char="•"/>
            </a:pPr>
            <a:r>
              <a:rPr lang="en-US" sz="2800" dirty="0">
                <a:solidFill>
                  <a:schemeClr val="tx1"/>
                </a:solidFill>
                <a:latin typeface="Times New Roman" pitchFamily="18" charset="0"/>
                <a:cs typeface="Times New Roman" pitchFamily="18" charset="0"/>
              </a:rPr>
              <a:t>Theory of living systems</a:t>
            </a:r>
          </a:p>
          <a:p>
            <a:pPr>
              <a:buFont typeface="Arial" pitchFamily="34" charset="0"/>
              <a:buChar char="•"/>
            </a:pPr>
            <a:r>
              <a:rPr lang="en-US" sz="2800" dirty="0">
                <a:solidFill>
                  <a:schemeClr val="tx1"/>
                </a:solidFill>
                <a:latin typeface="Times New Roman" pitchFamily="18" charset="0"/>
                <a:cs typeface="Times New Roman" pitchFamily="18" charset="0"/>
              </a:rPr>
              <a:t>Theory of viable systems</a:t>
            </a:r>
          </a:p>
          <a:p>
            <a:pPr>
              <a:buFont typeface="Arial" pitchFamily="34" charset="0"/>
              <a:buChar char="•"/>
            </a:pPr>
            <a:r>
              <a:rPr lang="en-US" sz="2800" dirty="0">
                <a:solidFill>
                  <a:schemeClr val="tx1"/>
                </a:solidFill>
                <a:latin typeface="Times New Roman" pitchFamily="18" charset="0"/>
                <a:cs typeface="Times New Roman" pitchFamily="18" charset="0"/>
              </a:rPr>
              <a:t>Collective system model</a:t>
            </a:r>
          </a:p>
          <a:p>
            <a:pPr algn="ct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2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2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9144000" cy="2677656"/>
          </a:xfrm>
          <a:prstGeom prst="rect">
            <a:avLst/>
          </a:prstGeom>
        </p:spPr>
        <p:txBody>
          <a:bodyPr wrap="square">
            <a:spAutoFit/>
          </a:bodyPr>
          <a:lstStyle/>
          <a:p>
            <a:pPr algn="just">
              <a:buFont typeface="Arial" pitchFamily="34" charset="0"/>
              <a:buChar char="•"/>
            </a:pPr>
            <a:r>
              <a:rPr lang="en-US" sz="2400" dirty="0"/>
              <a:t> Assuming you sense a real opportunity, you may still want to know?</a:t>
            </a:r>
          </a:p>
          <a:p>
            <a:pPr algn="just">
              <a:buFont typeface="Arial" pitchFamily="34" charset="0"/>
              <a:buChar char="•"/>
            </a:pPr>
            <a:endParaRPr lang="en-US" sz="2400" dirty="0"/>
          </a:p>
          <a:p>
            <a:pPr algn="just">
              <a:buFont typeface="Arial" pitchFamily="34" charset="0"/>
              <a:buChar char="•"/>
            </a:pPr>
            <a:r>
              <a:rPr lang="en-US" sz="2400" dirty="0"/>
              <a:t> Is my product concept </a:t>
            </a:r>
            <a:r>
              <a:rPr lang="en-US" sz="2400" b="1" dirty="0"/>
              <a:t>really innovative</a:t>
            </a:r>
            <a:r>
              <a:rPr lang="en-US" sz="2400" dirty="0"/>
              <a:t>? </a:t>
            </a:r>
          </a:p>
          <a:p>
            <a:pPr algn="just">
              <a:buFont typeface="Arial" pitchFamily="34" charset="0"/>
              <a:buChar char="•"/>
            </a:pPr>
            <a:endParaRPr lang="en-US" sz="2400" dirty="0"/>
          </a:p>
          <a:p>
            <a:pPr algn="just">
              <a:buFont typeface="Arial" pitchFamily="34" charset="0"/>
              <a:buChar char="•"/>
            </a:pPr>
            <a:r>
              <a:rPr lang="en-US" sz="2400" dirty="0"/>
              <a:t> Does it leverage the trend </a:t>
            </a:r>
            <a:r>
              <a:rPr lang="en-US" sz="2400" b="1" dirty="0"/>
              <a:t>towards smart/intelligent products</a:t>
            </a:r>
            <a:r>
              <a:rPr lang="en-US" sz="2400" dirty="0"/>
              <a:t>?</a:t>
            </a:r>
          </a:p>
          <a:p>
            <a:pPr algn="just">
              <a:buFont typeface="Arial" pitchFamily="34" charset="0"/>
              <a:buChar char="•"/>
            </a:pPr>
            <a:endParaRPr lang="en-US" sz="2400" dirty="0"/>
          </a:p>
          <a:p>
            <a:pPr algn="just">
              <a:buFont typeface="Arial" pitchFamily="34" charset="0"/>
              <a:buChar char="•"/>
            </a:pPr>
            <a:r>
              <a:rPr lang="en-US" sz="2400" dirty="0"/>
              <a:t> Is the product concept designed for </a:t>
            </a:r>
            <a:r>
              <a:rPr lang="en-US" sz="2400" b="1" dirty="0"/>
              <a:t>intelligent behavior</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30480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Task - 1</a:t>
            </a:r>
          </a:p>
        </p:txBody>
      </p:sp>
      <p:sp>
        <p:nvSpPr>
          <p:cNvPr id="5" name="Rectangle 4"/>
          <p:cNvSpPr/>
          <p:nvPr/>
        </p:nvSpPr>
        <p:spPr>
          <a:xfrm>
            <a:off x="3276600" y="10668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Observe the event</a:t>
            </a:r>
          </a:p>
        </p:txBody>
      </p:sp>
      <p:sp>
        <p:nvSpPr>
          <p:cNvPr id="6" name="Rectangle 5"/>
          <p:cNvSpPr/>
          <p:nvPr/>
        </p:nvSpPr>
        <p:spPr>
          <a:xfrm>
            <a:off x="2057400" y="2133600"/>
            <a:ext cx="5029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Analyze which acts and processes you consider as intelligence and why (Your Opinion and perspective)</a:t>
            </a:r>
          </a:p>
        </p:txBody>
      </p:sp>
      <p:sp>
        <p:nvSpPr>
          <p:cNvPr id="7" name="Rectangle 6"/>
          <p:cNvSpPr/>
          <p:nvPr/>
        </p:nvSpPr>
        <p:spPr>
          <a:xfrm>
            <a:off x="3276600" y="3657600"/>
            <a:ext cx="2514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Put it down on paper </a:t>
            </a:r>
          </a:p>
        </p:txBody>
      </p:sp>
      <p:sp>
        <p:nvSpPr>
          <p:cNvPr id="8" name="Rectangle 7"/>
          <p:cNvSpPr/>
          <p:nvPr/>
        </p:nvSpPr>
        <p:spPr>
          <a:xfrm>
            <a:off x="762000" y="5029200"/>
            <a:ext cx="7467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itchFamily="18" charset="0"/>
                <a:cs typeface="Times New Roman" pitchFamily="18" charset="0"/>
              </a:rPr>
              <a:t>An event of keeping bottle, with lid and with out lid, up side down </a:t>
            </a:r>
          </a:p>
        </p:txBody>
      </p:sp>
      <p:sp>
        <p:nvSpPr>
          <p:cNvPr id="9" name="Rectangle 8"/>
          <p:cNvSpPr/>
          <p:nvPr/>
        </p:nvSpPr>
        <p:spPr>
          <a:xfrm>
            <a:off x="2362200" y="5943600"/>
            <a:ext cx="4572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latin typeface="Arial Rounded MT Bold" pitchFamily="34" charset="0"/>
              </a:rPr>
              <a:t>Smart / Intelligent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6563" t="10000" r="5312" b="6667"/>
          <a:stretch>
            <a:fillRect/>
          </a:stretch>
        </p:blipFill>
        <p:spPr bwMode="auto">
          <a:xfrm>
            <a:off x="0" y="0"/>
            <a:ext cx="9025128" cy="4800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14400"/>
            <a:ext cx="8686800" cy="2031325"/>
          </a:xfrm>
          <a:prstGeom prst="rect">
            <a:avLst/>
          </a:prstGeom>
        </p:spPr>
        <p:txBody>
          <a:bodyPr wrap="square">
            <a:spAutoFit/>
          </a:bodyPr>
          <a:lstStyle/>
          <a:p>
            <a:pPr>
              <a:buFont typeface="Arial" pitchFamily="34" charset="0"/>
              <a:buChar char="•"/>
            </a:pPr>
            <a:r>
              <a:rPr lang="en-US" dirty="0"/>
              <a:t>Identify and define the right type of intelligent behavior for a chosen product concept</a:t>
            </a:r>
          </a:p>
          <a:p>
            <a:pPr>
              <a:buFont typeface="Arial" pitchFamily="34" charset="0"/>
              <a:buChar char="•"/>
            </a:pPr>
            <a:endParaRPr lang="en-US" dirty="0"/>
          </a:p>
          <a:p>
            <a:pPr>
              <a:buFont typeface="Arial" pitchFamily="34" charset="0"/>
              <a:buChar char="•"/>
            </a:pPr>
            <a:r>
              <a:rPr lang="en-US" dirty="0"/>
              <a:t>Design high-level functional and component (structural) architecture for intelligent behavior using appropriate metaphor and analogy</a:t>
            </a:r>
          </a:p>
          <a:p>
            <a:pPr>
              <a:buFont typeface="Arial" pitchFamily="34" charset="0"/>
              <a:buChar char="•"/>
            </a:pPr>
            <a:endParaRPr lang="en-US" dirty="0"/>
          </a:p>
          <a:p>
            <a:pPr>
              <a:buFont typeface="Arial" pitchFamily="34" charset="0"/>
              <a:buChar char="•"/>
            </a:pPr>
            <a:r>
              <a:rPr lang="en-US" dirty="0"/>
              <a:t>Evaluate and select the right AI technique for the proposed functional and component architecture and vice versa</a:t>
            </a:r>
          </a:p>
        </p:txBody>
      </p:sp>
      <p:sp>
        <p:nvSpPr>
          <p:cNvPr id="5" name="Rectangle 4"/>
          <p:cNvSpPr/>
          <p:nvPr/>
        </p:nvSpPr>
        <p:spPr>
          <a:xfrm>
            <a:off x="2362200" y="152400"/>
            <a:ext cx="3962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Times New Roman" pitchFamily="18" charset="0"/>
                <a:cs typeface="Times New Roman" pitchFamily="18" charset="0"/>
              </a:rPr>
              <a:t>Learning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0"/>
            <a:ext cx="3124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Intelligence definition </a:t>
            </a:r>
          </a:p>
        </p:txBody>
      </p:sp>
      <p:sp>
        <p:nvSpPr>
          <p:cNvPr id="5" name="Rectangle 4"/>
          <p:cNvSpPr/>
          <p:nvPr/>
        </p:nvSpPr>
        <p:spPr>
          <a:xfrm>
            <a:off x="0" y="762000"/>
            <a:ext cx="9144000" cy="646331"/>
          </a:xfrm>
          <a:prstGeom prst="rect">
            <a:avLst/>
          </a:prstGeom>
        </p:spPr>
        <p:txBody>
          <a:bodyPr wrap="square">
            <a:spAutoFit/>
          </a:bodyPr>
          <a:lstStyle/>
          <a:p>
            <a:r>
              <a:rPr lang="en-US" dirty="0"/>
              <a:t>“The ability to use memory, knowledge, experience, understanding, reasoning, imagination and </a:t>
            </a:r>
            <a:r>
              <a:rPr lang="en-US" dirty="0" err="1"/>
              <a:t>judgement</a:t>
            </a:r>
            <a:r>
              <a:rPr lang="en-US" dirty="0"/>
              <a:t> in order to solve problems and adapt to new situations.” </a:t>
            </a:r>
            <a:r>
              <a:rPr lang="en-US" dirty="0" err="1"/>
              <a:t>AllWords</a:t>
            </a:r>
            <a:r>
              <a:rPr lang="en-US" dirty="0"/>
              <a:t> Dictionary, 2006</a:t>
            </a:r>
          </a:p>
        </p:txBody>
      </p:sp>
      <p:sp>
        <p:nvSpPr>
          <p:cNvPr id="6" name="Rectangle 5"/>
          <p:cNvSpPr/>
          <p:nvPr/>
        </p:nvSpPr>
        <p:spPr>
          <a:xfrm>
            <a:off x="0" y="1524000"/>
            <a:ext cx="9144000" cy="1200329"/>
          </a:xfrm>
          <a:prstGeom prst="rect">
            <a:avLst/>
          </a:prstGeom>
        </p:spPr>
        <p:txBody>
          <a:bodyPr wrap="square">
            <a:spAutoFit/>
          </a:bodyPr>
          <a:lstStyle/>
          <a:p>
            <a:pPr algn="just"/>
            <a:r>
              <a:rPr lang="en-US" dirty="0"/>
              <a:t> “...ability to adapt </a:t>
            </a:r>
            <a:r>
              <a:rPr lang="en-US" dirty="0" err="1"/>
              <a:t>eﬀectively</a:t>
            </a:r>
            <a:r>
              <a:rPr lang="en-US" dirty="0"/>
              <a:t> to the environment, either by making a change in oneself or by changing the environment or </a:t>
            </a:r>
            <a:r>
              <a:rPr lang="en-US" dirty="0" err="1"/>
              <a:t>ﬁnding</a:t>
            </a:r>
            <a:r>
              <a:rPr lang="en-US" dirty="0"/>
              <a:t> a new one ...intelligence is not a single mental process, but rather a combination of many mental processes directed toward </a:t>
            </a:r>
            <a:r>
              <a:rPr lang="en-US" dirty="0" err="1"/>
              <a:t>eﬀective</a:t>
            </a:r>
            <a:r>
              <a:rPr lang="en-US" dirty="0"/>
              <a:t> adaptation to the environment.” Encyclopedia Britannica, 2006</a:t>
            </a:r>
          </a:p>
        </p:txBody>
      </p:sp>
      <p:sp>
        <p:nvSpPr>
          <p:cNvPr id="7" name="Rectangle 6"/>
          <p:cNvSpPr/>
          <p:nvPr/>
        </p:nvSpPr>
        <p:spPr>
          <a:xfrm>
            <a:off x="0" y="2819400"/>
            <a:ext cx="9144000" cy="1200329"/>
          </a:xfrm>
          <a:prstGeom prst="rect">
            <a:avLst/>
          </a:prstGeom>
        </p:spPr>
        <p:txBody>
          <a:bodyPr wrap="square">
            <a:spAutoFit/>
          </a:bodyPr>
          <a:lstStyle/>
          <a:p>
            <a:pPr algn="just"/>
            <a:r>
              <a:rPr lang="en-US" dirty="0"/>
              <a:t> “the general mental ability involved in calculating, reasoning, perceiving relationships and analogies, learning quickly, storing and retrieving information, using language </a:t>
            </a:r>
            <a:r>
              <a:rPr lang="en-US" dirty="0" err="1"/>
              <a:t>ﬂuently</a:t>
            </a:r>
            <a:r>
              <a:rPr lang="en-US" dirty="0"/>
              <a:t>, classifying, generalizing, and adjusting to new situations.” Columbia Encyclopedia, sixth edition, 2006</a:t>
            </a:r>
          </a:p>
        </p:txBody>
      </p:sp>
      <p:sp>
        <p:nvSpPr>
          <p:cNvPr id="8" name="Rectangle 7"/>
          <p:cNvSpPr/>
          <p:nvPr/>
        </p:nvSpPr>
        <p:spPr>
          <a:xfrm>
            <a:off x="0" y="4114800"/>
            <a:ext cx="9144000" cy="369332"/>
          </a:xfrm>
          <a:prstGeom prst="rect">
            <a:avLst/>
          </a:prstGeom>
        </p:spPr>
        <p:txBody>
          <a:bodyPr wrap="square">
            <a:spAutoFit/>
          </a:bodyPr>
          <a:lstStyle/>
          <a:p>
            <a:r>
              <a:rPr lang="en-US" dirty="0"/>
              <a:t>“The ability to acquire and apply knowledge and skills.” Compact Oxford English Dictionary, 2006</a:t>
            </a:r>
          </a:p>
        </p:txBody>
      </p:sp>
      <p:sp>
        <p:nvSpPr>
          <p:cNvPr id="9" name="Rectangle 8"/>
          <p:cNvSpPr/>
          <p:nvPr/>
        </p:nvSpPr>
        <p:spPr>
          <a:xfrm>
            <a:off x="0" y="4648200"/>
            <a:ext cx="9144000" cy="369332"/>
          </a:xfrm>
          <a:prstGeom prst="rect">
            <a:avLst/>
          </a:prstGeom>
        </p:spPr>
        <p:txBody>
          <a:bodyPr wrap="square">
            <a:spAutoFit/>
          </a:bodyPr>
          <a:lstStyle/>
          <a:p>
            <a:r>
              <a:rPr lang="en-US" dirty="0"/>
              <a:t>“...the ability to adapt to the environment.” World Book Encyclopedia, 2006</a:t>
            </a:r>
          </a:p>
        </p:txBody>
      </p:sp>
      <p:sp>
        <p:nvSpPr>
          <p:cNvPr id="10" name="Rectangle 9"/>
          <p:cNvSpPr/>
          <p:nvPr/>
        </p:nvSpPr>
        <p:spPr>
          <a:xfrm>
            <a:off x="0" y="5105400"/>
            <a:ext cx="9144000" cy="646331"/>
          </a:xfrm>
          <a:prstGeom prst="rect">
            <a:avLst/>
          </a:prstGeom>
        </p:spPr>
        <p:txBody>
          <a:bodyPr wrap="square">
            <a:spAutoFit/>
          </a:bodyPr>
          <a:lstStyle/>
          <a:p>
            <a:pPr algn="just"/>
            <a:r>
              <a:rPr lang="en-US" dirty="0"/>
              <a:t> “The ability to learn and understand or to deal with problems.” Word Central Student Dictionary, 2006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0"/>
            <a:ext cx="3124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Intelligence definition </a:t>
            </a:r>
          </a:p>
        </p:txBody>
      </p:sp>
      <p:sp>
        <p:nvSpPr>
          <p:cNvPr id="5" name="Rectangle 4"/>
          <p:cNvSpPr/>
          <p:nvPr/>
        </p:nvSpPr>
        <p:spPr>
          <a:xfrm>
            <a:off x="0" y="762000"/>
            <a:ext cx="9144000" cy="923330"/>
          </a:xfrm>
          <a:prstGeom prst="rect">
            <a:avLst/>
          </a:prstGeom>
        </p:spPr>
        <p:txBody>
          <a:bodyPr wrap="square">
            <a:spAutoFit/>
          </a:bodyPr>
          <a:lstStyle/>
          <a:p>
            <a:r>
              <a:rPr lang="en-US" dirty="0"/>
              <a:t>“Intelligence is not a single, unitary ability, but rather a composite of several functions. The term denotes that combination of abilities required for survival and advancement within a particular culture.” A. </a:t>
            </a:r>
            <a:r>
              <a:rPr lang="en-US" dirty="0" err="1"/>
              <a:t>Anastasi</a:t>
            </a:r>
            <a:r>
              <a:rPr lang="en-US" dirty="0"/>
              <a:t> [2]</a:t>
            </a:r>
          </a:p>
        </p:txBody>
      </p:sp>
      <p:sp>
        <p:nvSpPr>
          <p:cNvPr id="11" name="Rectangle 10"/>
          <p:cNvSpPr/>
          <p:nvPr/>
        </p:nvSpPr>
        <p:spPr>
          <a:xfrm>
            <a:off x="0" y="1828800"/>
            <a:ext cx="9144000" cy="646331"/>
          </a:xfrm>
          <a:prstGeom prst="rect">
            <a:avLst/>
          </a:prstGeom>
        </p:spPr>
        <p:txBody>
          <a:bodyPr wrap="square">
            <a:spAutoFit/>
          </a:bodyPr>
          <a:lstStyle/>
          <a:p>
            <a:r>
              <a:rPr lang="en-US" dirty="0"/>
              <a:t>“We shall use the term ‘intelligence’ to mean the ability of an organism to solve new problems ...” W. V. Bingham [6]</a:t>
            </a:r>
          </a:p>
        </p:txBody>
      </p:sp>
      <p:sp>
        <p:nvSpPr>
          <p:cNvPr id="12" name="Rectangle 11"/>
          <p:cNvSpPr/>
          <p:nvPr/>
        </p:nvSpPr>
        <p:spPr>
          <a:xfrm>
            <a:off x="0" y="2590800"/>
            <a:ext cx="9144000" cy="646331"/>
          </a:xfrm>
          <a:prstGeom prst="rect">
            <a:avLst/>
          </a:prstGeom>
        </p:spPr>
        <p:txBody>
          <a:bodyPr wrap="square">
            <a:spAutoFit/>
          </a:bodyPr>
          <a:lstStyle/>
          <a:p>
            <a:r>
              <a:rPr lang="en-US" dirty="0"/>
              <a:t>“A person possesses intelligence insofar as he has learned, or can learn, to adjust himself to his environment.” S. S. Colvin quoted in [35]</a:t>
            </a:r>
          </a:p>
        </p:txBody>
      </p:sp>
      <p:sp>
        <p:nvSpPr>
          <p:cNvPr id="13" name="Rectangle 12"/>
          <p:cNvSpPr/>
          <p:nvPr/>
        </p:nvSpPr>
        <p:spPr>
          <a:xfrm>
            <a:off x="0" y="3352800"/>
            <a:ext cx="9144000" cy="923330"/>
          </a:xfrm>
          <a:prstGeom prst="rect">
            <a:avLst/>
          </a:prstGeom>
        </p:spPr>
        <p:txBody>
          <a:bodyPr wrap="square">
            <a:spAutoFit/>
          </a:bodyPr>
          <a:lstStyle/>
          <a:p>
            <a:r>
              <a:rPr lang="en-US" dirty="0"/>
              <a:t>“Sensory capacity, capacity for perceptual recognition, quickness, range or </a:t>
            </a:r>
            <a:r>
              <a:rPr lang="en-US" dirty="0" err="1"/>
              <a:t>ﬂexibility</a:t>
            </a:r>
            <a:r>
              <a:rPr lang="en-US" dirty="0"/>
              <a:t> or association, facility and imagination, span of attention, quickness or alertness in response.” F. N. Freeman quoted in [35]</a:t>
            </a:r>
          </a:p>
        </p:txBody>
      </p:sp>
      <p:sp>
        <p:nvSpPr>
          <p:cNvPr id="14" name="Rectangle 13"/>
          <p:cNvSpPr/>
          <p:nvPr/>
        </p:nvSpPr>
        <p:spPr>
          <a:xfrm>
            <a:off x="0" y="4343400"/>
            <a:ext cx="9144000" cy="646331"/>
          </a:xfrm>
          <a:prstGeom prst="rect">
            <a:avLst/>
          </a:prstGeom>
        </p:spPr>
        <p:txBody>
          <a:bodyPr wrap="square">
            <a:spAutoFit/>
          </a:bodyPr>
          <a:lstStyle/>
          <a:p>
            <a:r>
              <a:rPr lang="en-US" dirty="0"/>
              <a:t>“...performing an operation on a </a:t>
            </a:r>
            <a:r>
              <a:rPr lang="en-US" dirty="0" err="1"/>
              <a:t>speciﬁc</a:t>
            </a:r>
            <a:r>
              <a:rPr lang="en-US" dirty="0"/>
              <a:t> type of content to produce a particular product.” J. P. Guilford</a:t>
            </a:r>
          </a:p>
        </p:txBody>
      </p:sp>
      <p:sp>
        <p:nvSpPr>
          <p:cNvPr id="15" name="Rectangle 14"/>
          <p:cNvSpPr/>
          <p:nvPr/>
        </p:nvSpPr>
        <p:spPr>
          <a:xfrm>
            <a:off x="0" y="5029200"/>
            <a:ext cx="9144000" cy="369332"/>
          </a:xfrm>
          <a:prstGeom prst="rect">
            <a:avLst/>
          </a:prstGeom>
        </p:spPr>
        <p:txBody>
          <a:bodyPr wrap="square">
            <a:spAutoFit/>
          </a:bodyPr>
          <a:lstStyle/>
          <a:p>
            <a:r>
              <a:rPr lang="en-US" dirty="0"/>
              <a:t> “Ability to adapt oneself adequately to relatively new situations in life.” R. Pinter quoted in [35]</a:t>
            </a:r>
          </a:p>
        </p:txBody>
      </p:sp>
      <p:sp>
        <p:nvSpPr>
          <p:cNvPr id="16" name="Rectangle 15"/>
          <p:cNvSpPr/>
          <p:nvPr/>
        </p:nvSpPr>
        <p:spPr>
          <a:xfrm>
            <a:off x="0" y="5410200"/>
            <a:ext cx="9144000" cy="646331"/>
          </a:xfrm>
          <a:prstGeom prst="rect">
            <a:avLst/>
          </a:prstGeom>
        </p:spPr>
        <p:txBody>
          <a:bodyPr wrap="square">
            <a:spAutoFit/>
          </a:bodyPr>
          <a:lstStyle/>
          <a:p>
            <a:r>
              <a:rPr lang="en-US" dirty="0"/>
              <a:t>There’s a cluster of cognitive abilities that lead to successful adaptation to a wide range of environments.” D. K. Simonton [33]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TotalTime>
  <Words>2522</Words>
  <Application>Microsoft Office PowerPoint</Application>
  <PresentationFormat>On-screen Show (4:3)</PresentationFormat>
  <Paragraphs>196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Rounded MT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Kausik N</cp:lastModifiedBy>
  <cp:revision>119</cp:revision>
  <dcterms:created xsi:type="dcterms:W3CDTF">2019-01-01T06:55:06Z</dcterms:created>
  <dcterms:modified xsi:type="dcterms:W3CDTF">2019-04-21T13:51:46Z</dcterms:modified>
</cp:coreProperties>
</file>