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B42E786-1412-4EBE-8E12-31E377D1F71B}" type="datetimeFigureOut">
              <a:rPr lang="en-US" smtClean="0"/>
              <a:t>12/12/2018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3224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42E786-1412-4EBE-8E12-31E377D1F71B}"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131613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B42E786-1412-4EBE-8E12-31E377D1F71B}"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4230462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B42E786-1412-4EBE-8E12-31E377D1F71B}"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153815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42E786-1412-4EBE-8E12-31E377D1F71B}"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3449360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B42E786-1412-4EBE-8E12-31E377D1F71B}" type="datetimeFigureOut">
              <a:rPr lang="en-US" smtClean="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1669586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B42E786-1412-4EBE-8E12-31E377D1F71B}" type="datetimeFigureOut">
              <a:rPr lang="en-US" smtClean="0"/>
              <a:t>12/12/2018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3194157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B42E786-1412-4EBE-8E12-31E377D1F71B}"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79345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B42E786-1412-4EBE-8E12-31E377D1F71B}"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276221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2E786-1412-4EBE-8E12-31E377D1F71B}"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247654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42E786-1412-4EBE-8E12-31E377D1F71B}"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3588427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42E786-1412-4EBE-8E12-31E377D1F71B}"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28095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42E786-1412-4EBE-8E12-31E377D1F71B}" type="datetimeFigureOut">
              <a:rPr lang="en-US" smtClean="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153909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42E786-1412-4EBE-8E12-31E377D1F71B}" type="datetimeFigureOut">
              <a:rPr lang="en-US" smtClean="0"/>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417734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2E786-1412-4EBE-8E12-31E377D1F71B}" type="datetimeFigureOut">
              <a:rPr lang="en-US" smtClean="0"/>
              <a:t>12/12/2018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7544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42E786-1412-4EBE-8E12-31E377D1F71B}"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44930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42E786-1412-4EBE-8E12-31E377D1F71B}"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5194B0-8AAA-4875-B909-62591B0454A1}" type="slidenum">
              <a:rPr lang="en-US" smtClean="0"/>
              <a:t>‹#›</a:t>
            </a:fld>
            <a:endParaRPr lang="en-US"/>
          </a:p>
        </p:txBody>
      </p:sp>
    </p:spTree>
    <p:extLst>
      <p:ext uri="{BB962C8B-B14F-4D97-AF65-F5344CB8AC3E}">
        <p14:creationId xmlns:p14="http://schemas.microsoft.com/office/powerpoint/2010/main" val="2817372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B42E786-1412-4EBE-8E12-31E377D1F71B}" type="datetimeFigureOut">
              <a:rPr lang="en-US" smtClean="0"/>
              <a:t>12/12/2018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65194B0-8AAA-4875-B909-62591B0454A1}" type="slidenum">
              <a:rPr lang="en-US" smtClean="0"/>
              <a:t>‹#›</a:t>
            </a:fld>
            <a:endParaRPr lang="en-US"/>
          </a:p>
        </p:txBody>
      </p:sp>
    </p:spTree>
    <p:extLst>
      <p:ext uri="{BB962C8B-B14F-4D97-AF65-F5344CB8AC3E}">
        <p14:creationId xmlns:p14="http://schemas.microsoft.com/office/powerpoint/2010/main" val="405699227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ABF14A-70DC-498F-845E-589CA80EF384}"/>
              </a:ext>
            </a:extLst>
          </p:cNvPr>
          <p:cNvSpPr>
            <a:spLocks noGrp="1"/>
          </p:cNvSpPr>
          <p:nvPr>
            <p:ph type="ctrTitle"/>
          </p:nvPr>
        </p:nvSpPr>
        <p:spPr/>
        <p:txBody>
          <a:bodyPr/>
          <a:lstStyle/>
          <a:p>
            <a:r>
              <a:rPr lang="en-IN" dirty="0"/>
              <a:t>Week 1 Topics Presentation</a:t>
            </a:r>
            <a:endParaRPr lang="en-US" dirty="0"/>
          </a:p>
        </p:txBody>
      </p:sp>
    </p:spTree>
    <p:extLst>
      <p:ext uri="{BB962C8B-B14F-4D97-AF65-F5344CB8AC3E}">
        <p14:creationId xmlns:p14="http://schemas.microsoft.com/office/powerpoint/2010/main" val="110923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EC0B-A2F0-4787-9E74-8B8EE94D9234}"/>
              </a:ext>
            </a:extLst>
          </p:cNvPr>
          <p:cNvSpPr>
            <a:spLocks noGrp="1"/>
          </p:cNvSpPr>
          <p:nvPr>
            <p:ph type="title"/>
          </p:nvPr>
        </p:nvSpPr>
        <p:spPr/>
        <p:txBody>
          <a:bodyPr/>
          <a:lstStyle/>
          <a:p>
            <a:r>
              <a:rPr lang="en-IN" dirty="0"/>
              <a:t>Firewall and Performance Tuning</a:t>
            </a:r>
            <a:endParaRPr lang="en-US" dirty="0"/>
          </a:p>
        </p:txBody>
      </p:sp>
      <p:sp>
        <p:nvSpPr>
          <p:cNvPr id="3" name="Content Placeholder 2">
            <a:extLst>
              <a:ext uri="{FF2B5EF4-FFF2-40B4-BE49-F238E27FC236}">
                <a16:creationId xmlns:a16="http://schemas.microsoft.com/office/drawing/2014/main" id="{207ABF8F-A188-470D-8B52-076769096D82}"/>
              </a:ext>
            </a:extLst>
          </p:cNvPr>
          <p:cNvSpPr>
            <a:spLocks noGrp="1"/>
          </p:cNvSpPr>
          <p:nvPr>
            <p:ph idx="1"/>
          </p:nvPr>
        </p:nvSpPr>
        <p:spPr>
          <a:xfrm>
            <a:off x="649115" y="2058750"/>
            <a:ext cx="9983216" cy="4799249"/>
          </a:xfrm>
        </p:spPr>
        <p:txBody>
          <a:bodyPr>
            <a:normAutofit fontScale="92500" lnSpcReduction="10000"/>
          </a:bodyPr>
          <a:lstStyle/>
          <a:p>
            <a:pPr marL="0" indent="0">
              <a:buNone/>
            </a:pPr>
            <a:r>
              <a:rPr lang="en-IN" b="1" i="1" u="sng" dirty="0"/>
              <a:t>Firewall:</a:t>
            </a:r>
          </a:p>
          <a:p>
            <a:pPr marL="0" indent="0">
              <a:buNone/>
            </a:pPr>
            <a:r>
              <a:rPr lang="en-IN" dirty="0"/>
              <a:t>	It </a:t>
            </a:r>
            <a:r>
              <a:rPr lang="en-US" dirty="0"/>
              <a:t>is a network security system that monitors and controls incoming and 				outgoing network traffic based on predetermined security rules. A firewall 				typically establishes a barrier between a trusted internal network and untrusted 		external network, such as the Internet.</a:t>
            </a:r>
          </a:p>
          <a:p>
            <a:pPr marL="0" indent="0">
              <a:buNone/>
            </a:pPr>
            <a:r>
              <a:rPr lang="en-IN" dirty="0"/>
              <a:t>	</a:t>
            </a:r>
            <a:r>
              <a:rPr lang="en-US" dirty="0"/>
              <a:t>Types are,</a:t>
            </a:r>
          </a:p>
          <a:p>
            <a:pPr marL="0" indent="0">
              <a:buNone/>
            </a:pPr>
            <a:r>
              <a:rPr lang="en-IN" dirty="0"/>
              <a:t>	</a:t>
            </a:r>
            <a:r>
              <a:rPr lang="en-US" dirty="0"/>
              <a:t>	1) Network firewalls - filter traffic between two or more networks and run on 				network hardware.</a:t>
            </a:r>
          </a:p>
          <a:p>
            <a:pPr marL="0" indent="0">
              <a:buNone/>
            </a:pPr>
            <a:r>
              <a:rPr lang="en-IN" dirty="0"/>
              <a:t>		2) </a:t>
            </a:r>
            <a:r>
              <a:rPr lang="en-US" dirty="0"/>
              <a:t>Host-based firewalls - run on host computers and control network traffic in 				and out of those machines.</a:t>
            </a:r>
          </a:p>
          <a:p>
            <a:pPr marL="0" indent="0">
              <a:buNone/>
            </a:pPr>
            <a:r>
              <a:rPr lang="en-IN" dirty="0"/>
              <a:t>	While Coding, we </a:t>
            </a:r>
            <a:r>
              <a:rPr lang="en-IN" b="1" dirty="0"/>
              <a:t>must consider the firewalls </a:t>
            </a:r>
            <a:r>
              <a:rPr lang="en-IN" dirty="0"/>
              <a:t>implemented so that our code is not 	blocked by the system.</a:t>
            </a:r>
            <a:endParaRPr lang="en-US" dirty="0"/>
          </a:p>
          <a:p>
            <a:pPr marL="0" indent="0">
              <a:buNone/>
            </a:pPr>
            <a:r>
              <a:rPr lang="en-IN" b="1" i="1" u="sng" dirty="0"/>
              <a:t>P</a:t>
            </a:r>
            <a:r>
              <a:rPr lang="en-US" b="1" i="1" u="sng" dirty="0" err="1"/>
              <a:t>erformance</a:t>
            </a:r>
            <a:r>
              <a:rPr lang="en-US" b="1" i="1" u="sng" dirty="0"/>
              <a:t> Tuning:</a:t>
            </a:r>
          </a:p>
          <a:p>
            <a:pPr marL="0" indent="0">
              <a:buNone/>
            </a:pPr>
            <a:r>
              <a:rPr lang="en-IN" dirty="0"/>
              <a:t>	In a DBMS like SQL, many queries can be given to achieve same functionality. Some 		queries take longer to execute than others. By doing performance tuning, we 				implement the best queries so that execution time is minimum.</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5601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7755C1E-B184-43D9-B1EB-C8B77A740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736" y="2775103"/>
            <a:ext cx="3048264" cy="3109229"/>
          </a:xfrm>
          <a:prstGeom prst="rect">
            <a:avLst/>
          </a:prstGeom>
        </p:spPr>
      </p:pic>
      <p:sp>
        <p:nvSpPr>
          <p:cNvPr id="5" name="Title 4">
            <a:extLst>
              <a:ext uri="{FF2B5EF4-FFF2-40B4-BE49-F238E27FC236}">
                <a16:creationId xmlns:a16="http://schemas.microsoft.com/office/drawing/2014/main" id="{713E1EEF-39C3-4C9B-B7C0-A6F7FD4F8151}"/>
              </a:ext>
            </a:extLst>
          </p:cNvPr>
          <p:cNvSpPr>
            <a:spLocks noGrp="1"/>
          </p:cNvSpPr>
          <p:nvPr>
            <p:ph type="title"/>
          </p:nvPr>
        </p:nvSpPr>
        <p:spPr/>
        <p:txBody>
          <a:bodyPr/>
          <a:lstStyle/>
          <a:p>
            <a:r>
              <a:rPr lang="en-IN" dirty="0"/>
              <a:t>SDLC – Software Development Life Cycle</a:t>
            </a:r>
            <a:endParaRPr lang="en-US" dirty="0"/>
          </a:p>
        </p:txBody>
      </p:sp>
      <p:sp>
        <p:nvSpPr>
          <p:cNvPr id="10" name="Content Placeholder 9">
            <a:extLst>
              <a:ext uri="{FF2B5EF4-FFF2-40B4-BE49-F238E27FC236}">
                <a16:creationId xmlns:a16="http://schemas.microsoft.com/office/drawing/2014/main" id="{80BE1861-B0B6-4F0A-A4B4-864E26E31D4D}"/>
              </a:ext>
            </a:extLst>
          </p:cNvPr>
          <p:cNvSpPr>
            <a:spLocks noGrp="1"/>
          </p:cNvSpPr>
          <p:nvPr>
            <p:ph idx="1"/>
          </p:nvPr>
        </p:nvSpPr>
        <p:spPr>
          <a:xfrm>
            <a:off x="1154954" y="2048154"/>
            <a:ext cx="8825659" cy="4809845"/>
          </a:xfrm>
        </p:spPr>
        <p:txBody>
          <a:bodyPr>
            <a:normAutofit fontScale="55000" lnSpcReduction="20000"/>
          </a:bodyPr>
          <a:lstStyle/>
          <a:p>
            <a:pPr marL="0" indent="0">
              <a:buNone/>
            </a:pPr>
            <a:r>
              <a:rPr lang="en-IN" sz="2500" b="1" i="1" dirty="0"/>
              <a:t>What?</a:t>
            </a:r>
          </a:p>
          <a:p>
            <a:pPr marL="0" indent="0">
              <a:buNone/>
            </a:pPr>
            <a:r>
              <a:rPr lang="en-IN" dirty="0"/>
              <a:t>	</a:t>
            </a:r>
            <a:r>
              <a:rPr lang="en-US" sz="2000" dirty="0"/>
              <a:t>The process of dividing software development work into distinct phases to improve design, product management, and project management.</a:t>
            </a:r>
          </a:p>
          <a:p>
            <a:pPr marL="0" indent="0">
              <a:buNone/>
            </a:pPr>
            <a:r>
              <a:rPr lang="en-IN" sz="2500" b="1" i="1" dirty="0"/>
              <a:t>Methods?</a:t>
            </a:r>
          </a:p>
          <a:p>
            <a:pPr marL="0" indent="0">
              <a:buNone/>
            </a:pPr>
            <a:r>
              <a:rPr lang="en-IN" dirty="0"/>
              <a:t>	</a:t>
            </a:r>
            <a:r>
              <a:rPr lang="en-IN" sz="2000" b="1" dirty="0"/>
              <a:t>Waterfall</a:t>
            </a:r>
            <a:r>
              <a:rPr lang="en-IN" sz="2000" dirty="0"/>
              <a:t> – Linear model</a:t>
            </a:r>
          </a:p>
          <a:p>
            <a:pPr marL="0" indent="0">
              <a:buNone/>
            </a:pPr>
            <a:r>
              <a:rPr lang="en-IN" sz="2000" dirty="0"/>
              <a:t>	</a:t>
            </a:r>
            <a:r>
              <a:rPr lang="en-IN" sz="2000" b="1" dirty="0"/>
              <a:t>V-Shaped</a:t>
            </a:r>
            <a:r>
              <a:rPr lang="en-IN" sz="2000" dirty="0"/>
              <a:t> – Waterfall with more emphasis on Testing</a:t>
            </a:r>
          </a:p>
          <a:p>
            <a:pPr marL="0" indent="0">
              <a:buNone/>
            </a:pPr>
            <a:r>
              <a:rPr lang="en-IN" sz="2000" dirty="0"/>
              <a:t>	</a:t>
            </a:r>
            <a:r>
              <a:rPr lang="en-IN" sz="2000" b="1" dirty="0"/>
              <a:t>Spiral </a:t>
            </a:r>
            <a:r>
              <a:rPr lang="en-IN" sz="2000" dirty="0"/>
              <a:t>– Waterfall with risk analysis</a:t>
            </a:r>
          </a:p>
          <a:p>
            <a:pPr marL="0" indent="0">
              <a:buNone/>
            </a:pPr>
            <a:r>
              <a:rPr lang="en-IN" sz="2000" dirty="0"/>
              <a:t>	</a:t>
            </a:r>
            <a:r>
              <a:rPr lang="en-IN" sz="2000" b="1" dirty="0"/>
              <a:t>Incremental </a:t>
            </a:r>
            <a:r>
              <a:rPr lang="en-IN" sz="2000" dirty="0"/>
              <a:t>– Constructs partial implementation of whole system</a:t>
            </a:r>
          </a:p>
          <a:p>
            <a:pPr marL="0" indent="0">
              <a:buNone/>
            </a:pPr>
            <a:r>
              <a:rPr lang="en-IN" sz="2000" dirty="0"/>
              <a:t>	</a:t>
            </a:r>
            <a:r>
              <a:rPr lang="en-IN" sz="2000" b="1" dirty="0"/>
              <a:t>Prototyping</a:t>
            </a:r>
            <a:r>
              <a:rPr lang="en-IN" sz="2000" dirty="0"/>
              <a:t> – Prototype is built and it is analysed</a:t>
            </a:r>
          </a:p>
          <a:p>
            <a:pPr marL="0" indent="0">
              <a:buNone/>
            </a:pPr>
            <a:r>
              <a:rPr lang="en-IN" sz="2000" dirty="0"/>
              <a:t>	</a:t>
            </a:r>
            <a:r>
              <a:rPr lang="en-IN" sz="2000" b="1" dirty="0"/>
              <a:t>Agile </a:t>
            </a:r>
            <a:r>
              <a:rPr lang="en-IN" sz="2000" dirty="0"/>
              <a:t>– Speeds up progress by bypassing some steps</a:t>
            </a:r>
          </a:p>
          <a:p>
            <a:pPr marL="0" indent="0">
              <a:buNone/>
            </a:pPr>
            <a:r>
              <a:rPr lang="en-IN" sz="2500" b="1" i="1" dirty="0"/>
              <a:t>Roles?</a:t>
            </a:r>
          </a:p>
          <a:p>
            <a:pPr marL="0" indent="0">
              <a:buNone/>
            </a:pPr>
            <a:r>
              <a:rPr lang="en-IN" dirty="0"/>
              <a:t>	</a:t>
            </a:r>
            <a:r>
              <a:rPr lang="en-IN" sz="2000" b="1" dirty="0"/>
              <a:t>Business Analyst </a:t>
            </a:r>
            <a:r>
              <a:rPr lang="en-IN" sz="2000" dirty="0"/>
              <a:t>- </a:t>
            </a:r>
            <a:r>
              <a:rPr lang="en-US" sz="2000" dirty="0"/>
              <a:t>analyses the system, defines the requirements, writes documents, 	explain the project to technical team and coordinate with them</a:t>
            </a:r>
          </a:p>
          <a:p>
            <a:pPr marL="0" indent="0">
              <a:buNone/>
            </a:pPr>
            <a:r>
              <a:rPr lang="en-IN" sz="2000" dirty="0"/>
              <a:t>	</a:t>
            </a:r>
            <a:r>
              <a:rPr lang="en-IN" sz="2000" b="1" dirty="0"/>
              <a:t>Project Manager </a:t>
            </a:r>
            <a:r>
              <a:rPr lang="en-IN" sz="2000" dirty="0"/>
              <a:t>- </a:t>
            </a:r>
            <a:r>
              <a:rPr lang="en-US" sz="2000" dirty="0"/>
              <a:t>Determine objectives, schedule and resource budgets, design a 	software project management plan (SPMP), sustain focused and motivated teams</a:t>
            </a:r>
          </a:p>
          <a:p>
            <a:pPr marL="0" indent="0">
              <a:buNone/>
            </a:pPr>
            <a:r>
              <a:rPr lang="en-IN" sz="2000" dirty="0"/>
              <a:t>	</a:t>
            </a:r>
            <a:r>
              <a:rPr lang="en-IN" sz="2000" b="1" dirty="0"/>
              <a:t>Team Leader </a:t>
            </a:r>
            <a:r>
              <a:rPr lang="en-IN" sz="2000" dirty="0"/>
              <a:t>– Lead the team members, manage project meetings, present status to project manager</a:t>
            </a:r>
          </a:p>
          <a:p>
            <a:pPr marL="0" indent="0">
              <a:buNone/>
            </a:pPr>
            <a:r>
              <a:rPr lang="en-IN" sz="2000" dirty="0"/>
              <a:t>	</a:t>
            </a:r>
            <a:r>
              <a:rPr lang="en-IN" sz="2000" b="1" dirty="0"/>
              <a:t>Technical Team </a:t>
            </a:r>
            <a:r>
              <a:rPr lang="en-IN" sz="2000" dirty="0"/>
              <a:t>– Perform given tasks within deadline and budget</a:t>
            </a:r>
          </a:p>
          <a:p>
            <a:pPr marL="0" indent="0">
              <a:buNone/>
            </a:pPr>
            <a:r>
              <a:rPr lang="en-IN" sz="2000" dirty="0"/>
              <a:t>	</a:t>
            </a:r>
            <a:r>
              <a:rPr lang="en-IN" sz="2000" b="1" dirty="0"/>
              <a:t>Testers </a:t>
            </a:r>
            <a:r>
              <a:rPr lang="en-IN" sz="2000" dirty="0"/>
              <a:t>– Analyse requirements, prepare and do test cases, scenarios, data, etc, report bugs or errors to technical team</a:t>
            </a:r>
          </a:p>
          <a:p>
            <a:pPr marL="0" indent="0">
              <a:buNone/>
            </a:pPr>
            <a:r>
              <a:rPr lang="en-IN" sz="2000" dirty="0"/>
              <a:t>	</a:t>
            </a:r>
            <a:endParaRPr lang="en-US" sz="2000" dirty="0"/>
          </a:p>
        </p:txBody>
      </p:sp>
    </p:spTree>
    <p:extLst>
      <p:ext uri="{BB962C8B-B14F-4D97-AF65-F5344CB8AC3E}">
        <p14:creationId xmlns:p14="http://schemas.microsoft.com/office/powerpoint/2010/main" val="365234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319D-AB65-4850-8D3A-723E776D946B}"/>
              </a:ext>
            </a:extLst>
          </p:cNvPr>
          <p:cNvSpPr>
            <a:spLocks noGrp="1"/>
          </p:cNvSpPr>
          <p:nvPr>
            <p:ph type="title"/>
          </p:nvPr>
        </p:nvSpPr>
        <p:spPr/>
        <p:txBody>
          <a:bodyPr/>
          <a:lstStyle/>
          <a:p>
            <a:r>
              <a:rPr lang="en-IN" dirty="0"/>
              <a:t>Website – Web Portal – E Commerce</a:t>
            </a:r>
            <a:endParaRPr lang="en-US" dirty="0"/>
          </a:p>
        </p:txBody>
      </p:sp>
      <p:graphicFrame>
        <p:nvGraphicFramePr>
          <p:cNvPr id="7" name="Content Placeholder 6">
            <a:extLst>
              <a:ext uri="{FF2B5EF4-FFF2-40B4-BE49-F238E27FC236}">
                <a16:creationId xmlns:a16="http://schemas.microsoft.com/office/drawing/2014/main" id="{3CBEBF92-FD1A-4D72-84FE-95D59722758B}"/>
              </a:ext>
            </a:extLst>
          </p:cNvPr>
          <p:cNvGraphicFramePr>
            <a:graphicFrameLocks noGrp="1"/>
          </p:cNvGraphicFramePr>
          <p:nvPr>
            <p:ph idx="1"/>
            <p:extLst>
              <p:ext uri="{D42A27DB-BD31-4B8C-83A1-F6EECF244321}">
                <p14:modId xmlns:p14="http://schemas.microsoft.com/office/powerpoint/2010/main" val="1440811427"/>
              </p:ext>
            </p:extLst>
          </p:nvPr>
        </p:nvGraphicFramePr>
        <p:xfrm>
          <a:off x="1154954" y="2286257"/>
          <a:ext cx="8824912" cy="4521168"/>
        </p:xfrm>
        <a:graphic>
          <a:graphicData uri="http://schemas.openxmlformats.org/drawingml/2006/table">
            <a:tbl>
              <a:tblPr firstRow="1" bandRow="1">
                <a:tableStyleId>{5C22544A-7EE6-4342-B048-85BDC9FD1C3A}</a:tableStyleId>
              </a:tblPr>
              <a:tblGrid>
                <a:gridCol w="542471">
                  <a:extLst>
                    <a:ext uri="{9D8B030D-6E8A-4147-A177-3AD203B41FA5}">
                      <a16:colId xmlns:a16="http://schemas.microsoft.com/office/drawing/2014/main" val="2869846493"/>
                    </a:ext>
                  </a:extLst>
                </a:gridCol>
                <a:gridCol w="3181739">
                  <a:extLst>
                    <a:ext uri="{9D8B030D-6E8A-4147-A177-3AD203B41FA5}">
                      <a16:colId xmlns:a16="http://schemas.microsoft.com/office/drawing/2014/main" val="605681165"/>
                    </a:ext>
                  </a:extLst>
                </a:gridCol>
                <a:gridCol w="2640563">
                  <a:extLst>
                    <a:ext uri="{9D8B030D-6E8A-4147-A177-3AD203B41FA5}">
                      <a16:colId xmlns:a16="http://schemas.microsoft.com/office/drawing/2014/main" val="725116170"/>
                    </a:ext>
                  </a:extLst>
                </a:gridCol>
                <a:gridCol w="2460139">
                  <a:extLst>
                    <a:ext uri="{9D8B030D-6E8A-4147-A177-3AD203B41FA5}">
                      <a16:colId xmlns:a16="http://schemas.microsoft.com/office/drawing/2014/main" val="4271485506"/>
                    </a:ext>
                  </a:extLst>
                </a:gridCol>
              </a:tblGrid>
              <a:tr h="741648">
                <a:tc>
                  <a:txBody>
                    <a:bodyPr/>
                    <a:lstStyle/>
                    <a:p>
                      <a:pPr algn="ctr"/>
                      <a:endParaRPr lang="en-US" dirty="0"/>
                    </a:p>
                  </a:txBody>
                  <a:tcPr anchor="ctr"/>
                </a:tc>
                <a:tc>
                  <a:txBody>
                    <a:bodyPr/>
                    <a:lstStyle/>
                    <a:p>
                      <a:pPr algn="ctr"/>
                      <a:r>
                        <a:rPr lang="en-IN" dirty="0"/>
                        <a:t>Website</a:t>
                      </a:r>
                      <a:endParaRPr lang="en-US" dirty="0"/>
                    </a:p>
                  </a:txBody>
                  <a:tcPr anchor="ctr"/>
                </a:tc>
                <a:tc>
                  <a:txBody>
                    <a:bodyPr/>
                    <a:lstStyle/>
                    <a:p>
                      <a:pPr algn="ctr"/>
                      <a:r>
                        <a:rPr lang="en-IN" dirty="0"/>
                        <a:t>Web Portal</a:t>
                      </a:r>
                      <a:endParaRPr lang="en-US" dirty="0"/>
                    </a:p>
                  </a:txBody>
                  <a:tcPr anchor="ctr"/>
                </a:tc>
                <a:tc>
                  <a:txBody>
                    <a:bodyPr/>
                    <a:lstStyle/>
                    <a:p>
                      <a:pPr algn="ctr"/>
                      <a:r>
                        <a:rPr lang="en-IN" dirty="0"/>
                        <a:t>E Commerce</a:t>
                      </a:r>
                      <a:endParaRPr lang="en-US" dirty="0"/>
                    </a:p>
                  </a:txBody>
                  <a:tcPr anchor="ctr"/>
                </a:tc>
                <a:extLst>
                  <a:ext uri="{0D108BD9-81ED-4DB2-BD59-A6C34878D82A}">
                    <a16:rowId xmlns:a16="http://schemas.microsoft.com/office/drawing/2014/main" val="2343545228"/>
                  </a:ext>
                </a:extLst>
              </a:tr>
              <a:tr h="998955">
                <a:tc>
                  <a:txBody>
                    <a:bodyPr/>
                    <a:lstStyle/>
                    <a:p>
                      <a:r>
                        <a:rPr lang="en-IN" sz="1400" b="1" i="1" u="sng" dirty="0"/>
                        <a:t>Def:</a:t>
                      </a:r>
                      <a:endParaRPr lang="en-US" sz="1400" b="1" i="1" u="sng" dirty="0"/>
                    </a:p>
                  </a:txBody>
                  <a:tcPr/>
                </a:tc>
                <a:tc>
                  <a:txBody>
                    <a:bodyPr/>
                    <a:lstStyle/>
                    <a:p>
                      <a:r>
                        <a:rPr lang="en-IN" sz="1200" dirty="0"/>
                        <a:t>Any location on internet publicly accessible with a unique URL</a:t>
                      </a:r>
                      <a:endParaRPr lang="en-US" sz="1200" dirty="0"/>
                    </a:p>
                  </a:txBody>
                  <a:tcPr/>
                </a:tc>
                <a:tc>
                  <a:txBody>
                    <a:bodyPr/>
                    <a:lstStyle/>
                    <a:p>
                      <a:r>
                        <a:rPr lang="en-IN" sz="1200" dirty="0"/>
                        <a:t>Private location on internet accessible using a unique URL, username and password</a:t>
                      </a:r>
                      <a:endParaRPr lang="en-US" sz="1200" dirty="0"/>
                    </a:p>
                  </a:txBody>
                  <a:tcPr/>
                </a:tc>
                <a:tc>
                  <a:txBody>
                    <a:bodyPr/>
                    <a:lstStyle/>
                    <a:p>
                      <a:r>
                        <a:rPr lang="en-IN" sz="1200" dirty="0"/>
                        <a:t>It </a:t>
                      </a:r>
                      <a:r>
                        <a:rPr lang="en-US" sz="1200" b="0" i="0" kern="1200" dirty="0">
                          <a:solidFill>
                            <a:schemeClr val="dk1"/>
                          </a:solidFill>
                          <a:effectLst/>
                          <a:latin typeface="+mn-lt"/>
                          <a:ea typeface="+mn-ea"/>
                          <a:cs typeface="+mn-cs"/>
                        </a:rPr>
                        <a:t>refers to the buying and selling of goods or services using the internet, and the transfer of money and data to execute these transactions.</a:t>
                      </a:r>
                      <a:endParaRPr lang="en-US" sz="1200" dirty="0"/>
                    </a:p>
                  </a:txBody>
                  <a:tcPr/>
                </a:tc>
                <a:extLst>
                  <a:ext uri="{0D108BD9-81ED-4DB2-BD59-A6C34878D82A}">
                    <a16:rowId xmlns:a16="http://schemas.microsoft.com/office/drawing/2014/main" val="3468351732"/>
                  </a:ext>
                </a:extLst>
              </a:tr>
              <a:tr h="2448585">
                <a:tc>
                  <a:txBody>
                    <a:bodyPr/>
                    <a:lstStyle/>
                    <a:p>
                      <a:r>
                        <a:rPr lang="en-IN" sz="1600" dirty="0"/>
                        <a:t>1.</a:t>
                      </a:r>
                    </a:p>
                    <a:p>
                      <a:endParaRPr lang="en-IN" sz="1600" dirty="0"/>
                    </a:p>
                    <a:p>
                      <a:endParaRPr lang="en-IN" sz="1600" dirty="0"/>
                    </a:p>
                    <a:p>
                      <a:r>
                        <a:rPr lang="en-IN" sz="1600" dirty="0"/>
                        <a:t>2.</a:t>
                      </a:r>
                    </a:p>
                    <a:p>
                      <a:endParaRPr lang="en-IN" sz="1600" dirty="0"/>
                    </a:p>
                    <a:p>
                      <a:endParaRPr lang="en-IN" sz="1600" dirty="0"/>
                    </a:p>
                    <a:p>
                      <a:endParaRPr lang="en-IN" sz="1600" dirty="0"/>
                    </a:p>
                    <a:p>
                      <a:r>
                        <a:rPr lang="en-IN" sz="1600" dirty="0"/>
                        <a:t>3.</a:t>
                      </a:r>
                    </a:p>
                    <a:p>
                      <a:r>
                        <a:rPr lang="en-IN" sz="1600" dirty="0"/>
                        <a:t> </a:t>
                      </a:r>
                    </a:p>
                    <a:p>
                      <a:endParaRPr lang="en-IN" sz="1600" b="1" i="1" u="sng" dirty="0"/>
                    </a:p>
                    <a:p>
                      <a:r>
                        <a:rPr lang="en-IN" sz="1600" b="1" i="1" u="sng" dirty="0" err="1"/>
                        <a:t>Eg</a:t>
                      </a:r>
                      <a:r>
                        <a:rPr lang="en-IN" sz="1600" b="1" i="1" u="sng" dirty="0"/>
                        <a:t>:</a:t>
                      </a:r>
                      <a:endParaRPr lang="en-US" sz="1600" b="1" i="1" u="sng" dirty="0"/>
                    </a:p>
                  </a:txBody>
                  <a:tcPr/>
                </a:tc>
                <a:tc>
                  <a:txBody>
                    <a:bodyPr/>
                    <a:lstStyle/>
                    <a:p>
                      <a:r>
                        <a:rPr lang="en-IN" sz="1600" dirty="0"/>
                        <a:t>Login not required always</a:t>
                      </a:r>
                    </a:p>
                    <a:p>
                      <a:endParaRPr lang="en-IN" sz="1600" dirty="0"/>
                    </a:p>
                    <a:p>
                      <a:endParaRPr lang="en-IN" sz="1600" dirty="0"/>
                    </a:p>
                    <a:p>
                      <a:r>
                        <a:rPr lang="en-IN" sz="1600" dirty="0"/>
                        <a:t>Anyone can see content and it is the same for all</a:t>
                      </a:r>
                    </a:p>
                    <a:p>
                      <a:endParaRPr lang="en-IN" sz="1600" dirty="0"/>
                    </a:p>
                    <a:p>
                      <a:endParaRPr lang="en-IN" sz="1600" dirty="0"/>
                    </a:p>
                    <a:p>
                      <a:r>
                        <a:rPr lang="en-IN" sz="1600" dirty="0"/>
                        <a:t>Cant have a personalized database</a:t>
                      </a:r>
                    </a:p>
                    <a:p>
                      <a:endParaRPr lang="en-IN" sz="1600" dirty="0"/>
                    </a:p>
                    <a:p>
                      <a:r>
                        <a:rPr lang="en-IN" sz="1600" dirty="0"/>
                        <a:t>Google.com</a:t>
                      </a:r>
                      <a:endParaRPr lang="en-US" sz="1600" dirty="0"/>
                    </a:p>
                  </a:txBody>
                  <a:tcPr/>
                </a:tc>
                <a:tc>
                  <a:txBody>
                    <a:bodyPr/>
                    <a:lstStyle/>
                    <a:p>
                      <a:r>
                        <a:rPr lang="en-IN" sz="1600" dirty="0"/>
                        <a:t>Login with username and password required</a:t>
                      </a:r>
                    </a:p>
                    <a:p>
                      <a:endParaRPr lang="en-IN" sz="1600" dirty="0"/>
                    </a:p>
                    <a:p>
                      <a:r>
                        <a:rPr lang="en-IN" sz="1600" dirty="0"/>
                        <a:t>Only portal members can see content and it varies with person</a:t>
                      </a:r>
                    </a:p>
                    <a:p>
                      <a:endParaRPr lang="en-IN" sz="1600" dirty="0"/>
                    </a:p>
                    <a:p>
                      <a:r>
                        <a:rPr lang="en-IN" sz="1600" dirty="0"/>
                        <a:t>Has a personalized database</a:t>
                      </a:r>
                    </a:p>
                    <a:p>
                      <a:endParaRPr lang="en-IN" sz="1600" dirty="0"/>
                    </a:p>
                    <a:p>
                      <a:r>
                        <a:rPr lang="en-IN" sz="1600" dirty="0"/>
                        <a:t>India.gov.in</a:t>
                      </a:r>
                      <a:endParaRPr lang="en-US" sz="1600" dirty="0"/>
                    </a:p>
                  </a:txBody>
                  <a:tcPr/>
                </a:tc>
                <a:tc>
                  <a:txBody>
                    <a:bodyPr/>
                    <a:lstStyle/>
                    <a:p>
                      <a:r>
                        <a:rPr lang="en-IN" sz="1600" dirty="0"/>
                        <a:t>Login required for buying and selling</a:t>
                      </a:r>
                    </a:p>
                    <a:p>
                      <a:endParaRPr lang="en-IN" sz="1600" dirty="0"/>
                    </a:p>
                    <a:p>
                      <a:r>
                        <a:rPr lang="en-IN" sz="1600" dirty="0"/>
                        <a:t>Anyone can view products </a:t>
                      </a:r>
                    </a:p>
                    <a:p>
                      <a:endParaRPr lang="en-IN" sz="1600" dirty="0"/>
                    </a:p>
                    <a:p>
                      <a:endParaRPr lang="en-IN" sz="1600" dirty="0"/>
                    </a:p>
                    <a:p>
                      <a:r>
                        <a:rPr lang="en-IN" sz="1600" dirty="0"/>
                        <a:t>Can have a personalized database</a:t>
                      </a:r>
                    </a:p>
                    <a:p>
                      <a:endParaRPr lang="en-IN" sz="1600" dirty="0"/>
                    </a:p>
                    <a:p>
                      <a:r>
                        <a:rPr lang="en-IN" sz="1600" dirty="0"/>
                        <a:t>Amazon.com </a:t>
                      </a:r>
                      <a:endParaRPr lang="en-US" sz="1600" dirty="0"/>
                    </a:p>
                  </a:txBody>
                  <a:tcPr/>
                </a:tc>
                <a:extLst>
                  <a:ext uri="{0D108BD9-81ED-4DB2-BD59-A6C34878D82A}">
                    <a16:rowId xmlns:a16="http://schemas.microsoft.com/office/drawing/2014/main" val="1909188484"/>
                  </a:ext>
                </a:extLst>
              </a:tr>
            </a:tbl>
          </a:graphicData>
        </a:graphic>
      </p:graphicFrame>
    </p:spTree>
    <p:extLst>
      <p:ext uri="{BB962C8B-B14F-4D97-AF65-F5344CB8AC3E}">
        <p14:creationId xmlns:p14="http://schemas.microsoft.com/office/powerpoint/2010/main" val="375896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49CCDB-1615-4412-A4D6-ABAD6C83D894}"/>
              </a:ext>
            </a:extLst>
          </p:cNvPr>
          <p:cNvSpPr>
            <a:spLocks noGrp="1"/>
          </p:cNvSpPr>
          <p:nvPr>
            <p:ph type="title"/>
          </p:nvPr>
        </p:nvSpPr>
        <p:spPr/>
        <p:txBody>
          <a:bodyPr/>
          <a:lstStyle/>
          <a:p>
            <a:r>
              <a:rPr lang="en-IN" dirty="0"/>
              <a:t>Differences and CMS</a:t>
            </a:r>
            <a:endParaRPr lang="en-US" dirty="0"/>
          </a:p>
        </p:txBody>
      </p:sp>
      <p:graphicFrame>
        <p:nvGraphicFramePr>
          <p:cNvPr id="7" name="Content Placeholder 6">
            <a:extLst>
              <a:ext uri="{FF2B5EF4-FFF2-40B4-BE49-F238E27FC236}">
                <a16:creationId xmlns:a16="http://schemas.microsoft.com/office/drawing/2014/main" id="{15D2E4DD-A100-486E-9257-CBB3054916FE}"/>
              </a:ext>
            </a:extLst>
          </p:cNvPr>
          <p:cNvGraphicFramePr>
            <a:graphicFrameLocks noGrp="1"/>
          </p:cNvGraphicFramePr>
          <p:nvPr>
            <p:ph idx="1"/>
            <p:extLst>
              <p:ext uri="{D42A27DB-BD31-4B8C-83A1-F6EECF244321}">
                <p14:modId xmlns:p14="http://schemas.microsoft.com/office/powerpoint/2010/main" val="2119787271"/>
              </p:ext>
            </p:extLst>
          </p:nvPr>
        </p:nvGraphicFramePr>
        <p:xfrm>
          <a:off x="699796" y="2398225"/>
          <a:ext cx="4973216" cy="4194754"/>
        </p:xfrm>
        <a:graphic>
          <a:graphicData uri="http://schemas.openxmlformats.org/drawingml/2006/table">
            <a:tbl>
              <a:tblPr firstRow="1" bandRow="1">
                <a:tableStyleId>{5C22544A-7EE6-4342-B048-85BDC9FD1C3A}</a:tableStyleId>
              </a:tblPr>
              <a:tblGrid>
                <a:gridCol w="566501">
                  <a:extLst>
                    <a:ext uri="{9D8B030D-6E8A-4147-A177-3AD203B41FA5}">
                      <a16:colId xmlns:a16="http://schemas.microsoft.com/office/drawing/2014/main" val="2869846493"/>
                    </a:ext>
                  </a:extLst>
                </a:gridCol>
                <a:gridCol w="1738160">
                  <a:extLst>
                    <a:ext uri="{9D8B030D-6E8A-4147-A177-3AD203B41FA5}">
                      <a16:colId xmlns:a16="http://schemas.microsoft.com/office/drawing/2014/main" val="605681165"/>
                    </a:ext>
                  </a:extLst>
                </a:gridCol>
                <a:gridCol w="2668555">
                  <a:extLst>
                    <a:ext uri="{9D8B030D-6E8A-4147-A177-3AD203B41FA5}">
                      <a16:colId xmlns:a16="http://schemas.microsoft.com/office/drawing/2014/main" val="725116170"/>
                    </a:ext>
                  </a:extLst>
                </a:gridCol>
              </a:tblGrid>
              <a:tr h="275797">
                <a:tc>
                  <a:txBody>
                    <a:bodyPr/>
                    <a:lstStyle/>
                    <a:p>
                      <a:pPr algn="ctr"/>
                      <a:endParaRPr lang="en-US" dirty="0"/>
                    </a:p>
                  </a:txBody>
                  <a:tcPr anchor="ctr"/>
                </a:tc>
                <a:tc>
                  <a:txBody>
                    <a:bodyPr/>
                    <a:lstStyle/>
                    <a:p>
                      <a:pPr algn="ctr"/>
                      <a:r>
                        <a:rPr lang="en-IN" dirty="0"/>
                        <a:t>Static Website</a:t>
                      </a:r>
                      <a:endParaRPr lang="en-US" dirty="0"/>
                    </a:p>
                  </a:txBody>
                  <a:tcPr anchor="ctr"/>
                </a:tc>
                <a:tc>
                  <a:txBody>
                    <a:bodyPr/>
                    <a:lstStyle/>
                    <a:p>
                      <a:pPr algn="ctr"/>
                      <a:r>
                        <a:rPr lang="en-IN" dirty="0"/>
                        <a:t>Dynamic Website</a:t>
                      </a:r>
                      <a:endParaRPr lang="en-US" dirty="0"/>
                    </a:p>
                  </a:txBody>
                  <a:tcPr anchor="ctr"/>
                </a:tc>
                <a:extLst>
                  <a:ext uri="{0D108BD9-81ED-4DB2-BD59-A6C34878D82A}">
                    <a16:rowId xmlns:a16="http://schemas.microsoft.com/office/drawing/2014/main" val="2343545228"/>
                  </a:ext>
                </a:extLst>
              </a:tr>
              <a:tr h="700983">
                <a:tc>
                  <a:txBody>
                    <a:bodyPr/>
                    <a:lstStyle/>
                    <a:p>
                      <a:r>
                        <a:rPr lang="en-IN" sz="1400" b="1" i="1" u="sng" dirty="0"/>
                        <a:t>Def:</a:t>
                      </a:r>
                      <a:endParaRPr lang="en-US" sz="1400" b="1" i="1" u="sng" dirty="0"/>
                    </a:p>
                  </a:txBody>
                  <a:tcPr/>
                </a:tc>
                <a:tc>
                  <a:txBody>
                    <a:bodyPr/>
                    <a:lstStyle/>
                    <a:p>
                      <a:r>
                        <a:rPr lang="en-US" sz="1100" b="0" i="0" kern="1200" dirty="0">
                          <a:solidFill>
                            <a:schemeClr val="dk1"/>
                          </a:solidFill>
                          <a:effectLst/>
                          <a:latin typeface="+mn-lt"/>
                          <a:ea typeface="+mn-ea"/>
                          <a:cs typeface="+mn-cs"/>
                        </a:rPr>
                        <a:t>It is one that has web pages stored on the server in the format that is sent to a client web browser.</a:t>
                      </a:r>
                      <a:endParaRPr lang="en-US" sz="1100" dirty="0"/>
                    </a:p>
                  </a:txBody>
                  <a:tcPr/>
                </a:tc>
                <a:tc>
                  <a:txBody>
                    <a:bodyPr/>
                    <a:lstStyle/>
                    <a:p>
                      <a:r>
                        <a:rPr lang="en-US" sz="1100" b="0" i="0" kern="1200" dirty="0">
                          <a:solidFill>
                            <a:schemeClr val="dk1"/>
                          </a:solidFill>
                          <a:effectLst/>
                          <a:latin typeface="+mn-lt"/>
                          <a:ea typeface="+mn-ea"/>
                          <a:cs typeface="+mn-cs"/>
                        </a:rPr>
                        <a:t> It is one that changes or customizes itself frequently and automatically.</a:t>
                      </a:r>
                      <a:endParaRPr lang="en-US" sz="1100" dirty="0"/>
                    </a:p>
                  </a:txBody>
                  <a:tcPr/>
                </a:tc>
                <a:extLst>
                  <a:ext uri="{0D108BD9-81ED-4DB2-BD59-A6C34878D82A}">
                    <a16:rowId xmlns:a16="http://schemas.microsoft.com/office/drawing/2014/main" val="3468351732"/>
                  </a:ext>
                </a:extLst>
              </a:tr>
              <a:tr h="574576">
                <a:tc>
                  <a:txBody>
                    <a:bodyPr/>
                    <a:lstStyle/>
                    <a:p>
                      <a:pPr algn="ctr"/>
                      <a:r>
                        <a:rPr lang="en-IN" sz="1100" b="0" u="none" dirty="0"/>
                        <a:t>1.</a:t>
                      </a:r>
                    </a:p>
                    <a:p>
                      <a:pPr algn="ctr"/>
                      <a:r>
                        <a:rPr lang="en-IN" sz="1100" b="0" u="none" dirty="0"/>
                        <a:t> </a:t>
                      </a:r>
                    </a:p>
                    <a:p>
                      <a:pPr algn="ctr"/>
                      <a:endParaRPr lang="en-IN" sz="1100" b="0" i="1" u="none" dirty="0"/>
                    </a:p>
                    <a:p>
                      <a:pPr algn="ctr"/>
                      <a:endParaRPr lang="en-US" sz="1100" b="0" i="1" u="none" dirty="0"/>
                    </a:p>
                  </a:txBody>
                  <a:tcPr/>
                </a:tc>
                <a:tc>
                  <a:txBody>
                    <a:bodyPr/>
                    <a:lstStyle/>
                    <a:p>
                      <a:pPr algn="l" fontAlgn="t"/>
                      <a:r>
                        <a:rPr lang="en-US" sz="1100" dirty="0">
                          <a:solidFill>
                            <a:srgbClr val="000000"/>
                          </a:solidFill>
                          <a:effectLst/>
                          <a:latin typeface="verdana" panose="020B0604030504040204" pitchFamily="34" charset="0"/>
                        </a:rPr>
                        <a:t>Prebuilt content is same every time the page is loaded.</a:t>
                      </a:r>
                    </a:p>
                  </a:txBody>
                  <a:tcPr marL="60960" marR="60960" marT="60960" marB="60960"/>
                </a:tc>
                <a:tc>
                  <a:txBody>
                    <a:bodyPr/>
                    <a:lstStyle/>
                    <a:p>
                      <a:pPr algn="l" fontAlgn="t"/>
                      <a:r>
                        <a:rPr lang="en-US" sz="1100" dirty="0">
                          <a:solidFill>
                            <a:srgbClr val="000000"/>
                          </a:solidFill>
                          <a:effectLst/>
                          <a:latin typeface="verdana" panose="020B0604030504040204" pitchFamily="34" charset="0"/>
                        </a:rPr>
                        <a:t>Content is generated quickly and changes regularly.</a:t>
                      </a:r>
                    </a:p>
                  </a:txBody>
                  <a:tcPr marL="60960" marR="60960" marT="60960" marB="60960"/>
                </a:tc>
                <a:extLst>
                  <a:ext uri="{0D108BD9-81ED-4DB2-BD59-A6C34878D82A}">
                    <a16:rowId xmlns:a16="http://schemas.microsoft.com/office/drawing/2014/main" val="1909188484"/>
                  </a:ext>
                </a:extLst>
              </a:tr>
              <a:tr h="597559">
                <a:tc>
                  <a:txBody>
                    <a:bodyPr/>
                    <a:lstStyle/>
                    <a:p>
                      <a:pPr algn="ctr"/>
                      <a:r>
                        <a:rPr lang="en-IN" sz="1100" b="0" i="1" u="none" dirty="0"/>
                        <a:t>2.</a:t>
                      </a:r>
                      <a:endParaRPr lang="en-US" sz="1100" b="0" i="1" u="none" dirty="0"/>
                    </a:p>
                  </a:txBody>
                  <a:tcPr/>
                </a:tc>
                <a:tc>
                  <a:txBody>
                    <a:bodyPr/>
                    <a:lstStyle/>
                    <a:p>
                      <a:pPr algn="l" fontAlgn="t"/>
                      <a:r>
                        <a:rPr lang="en-US" sz="1100" dirty="0">
                          <a:solidFill>
                            <a:srgbClr val="000000"/>
                          </a:solidFill>
                          <a:effectLst/>
                          <a:latin typeface="verdana" panose="020B0604030504040204" pitchFamily="34" charset="0"/>
                        </a:rPr>
                        <a:t>It uses the </a:t>
                      </a:r>
                      <a:r>
                        <a:rPr lang="en-US" sz="1100" b="1" dirty="0">
                          <a:solidFill>
                            <a:srgbClr val="2F4F4F"/>
                          </a:solidFill>
                          <a:effectLst/>
                          <a:latin typeface="verdana" panose="020B0604030504040204" pitchFamily="34" charset="0"/>
                        </a:rPr>
                        <a:t>HTML </a:t>
                      </a:r>
                      <a:r>
                        <a:rPr lang="en-US" sz="1100" dirty="0">
                          <a:solidFill>
                            <a:srgbClr val="000000"/>
                          </a:solidFill>
                          <a:effectLst/>
                          <a:latin typeface="verdana" panose="020B0604030504040204" pitchFamily="34" charset="0"/>
                        </a:rPr>
                        <a:t>code for developing a website.</a:t>
                      </a:r>
                    </a:p>
                  </a:txBody>
                  <a:tcPr marL="60960" marR="60960" marT="60960" marB="60960"/>
                </a:tc>
                <a:tc>
                  <a:txBody>
                    <a:bodyPr/>
                    <a:lstStyle/>
                    <a:p>
                      <a:pPr algn="l" fontAlgn="t"/>
                      <a:r>
                        <a:rPr lang="en-US" sz="1100" dirty="0">
                          <a:solidFill>
                            <a:srgbClr val="000000"/>
                          </a:solidFill>
                          <a:effectLst/>
                          <a:latin typeface="verdana" panose="020B0604030504040204" pitchFamily="34" charset="0"/>
                        </a:rPr>
                        <a:t>It uses the server side languages such as </a:t>
                      </a:r>
                      <a:r>
                        <a:rPr lang="en-US" sz="1100" b="1" dirty="0">
                          <a:solidFill>
                            <a:srgbClr val="2F4F4F"/>
                          </a:solidFill>
                          <a:effectLst/>
                          <a:latin typeface="verdana" panose="020B0604030504040204" pitchFamily="34" charset="0"/>
                        </a:rPr>
                        <a:t>PHP,SERVLET, JSP, and ASP.NET </a:t>
                      </a:r>
                      <a:r>
                        <a:rPr lang="en-US" sz="1100" dirty="0">
                          <a:solidFill>
                            <a:srgbClr val="000000"/>
                          </a:solidFill>
                          <a:effectLst/>
                          <a:latin typeface="verdana" panose="020B0604030504040204" pitchFamily="34" charset="0"/>
                        </a:rPr>
                        <a:t>etc. for developing a website.</a:t>
                      </a:r>
                    </a:p>
                  </a:txBody>
                  <a:tcPr marL="60960" marR="60960" marT="60960" marB="60960"/>
                </a:tc>
                <a:extLst>
                  <a:ext uri="{0D108BD9-81ED-4DB2-BD59-A6C34878D82A}">
                    <a16:rowId xmlns:a16="http://schemas.microsoft.com/office/drawing/2014/main" val="1302900808"/>
                  </a:ext>
                </a:extLst>
              </a:tr>
              <a:tr h="471152">
                <a:tc>
                  <a:txBody>
                    <a:bodyPr/>
                    <a:lstStyle/>
                    <a:p>
                      <a:pPr algn="ctr"/>
                      <a:r>
                        <a:rPr lang="en-IN" sz="1100" b="0" i="1" u="none" dirty="0"/>
                        <a:t>3.</a:t>
                      </a:r>
                      <a:endParaRPr lang="en-US" sz="1100" b="0" i="1" u="none" dirty="0"/>
                    </a:p>
                  </a:txBody>
                  <a:tcPr/>
                </a:tc>
                <a:tc>
                  <a:txBody>
                    <a:bodyPr/>
                    <a:lstStyle/>
                    <a:p>
                      <a:pPr algn="l" fontAlgn="t"/>
                      <a:r>
                        <a:rPr lang="en-US" sz="1100" dirty="0">
                          <a:solidFill>
                            <a:srgbClr val="000000"/>
                          </a:solidFill>
                          <a:effectLst/>
                          <a:latin typeface="verdana" panose="020B0604030504040204" pitchFamily="34" charset="0"/>
                        </a:rPr>
                        <a:t>It sends exactly the same response for every request.</a:t>
                      </a:r>
                    </a:p>
                  </a:txBody>
                  <a:tcPr marL="60960" marR="60960" marT="60960" marB="60960"/>
                </a:tc>
                <a:tc>
                  <a:txBody>
                    <a:bodyPr/>
                    <a:lstStyle/>
                    <a:p>
                      <a:pPr algn="l" fontAlgn="t"/>
                      <a:r>
                        <a:rPr lang="en-US" sz="1100" dirty="0">
                          <a:solidFill>
                            <a:srgbClr val="000000"/>
                          </a:solidFill>
                          <a:effectLst/>
                          <a:latin typeface="verdana" panose="020B0604030504040204" pitchFamily="34" charset="0"/>
                        </a:rPr>
                        <a:t>It may generate different HTML for each of the request.</a:t>
                      </a:r>
                    </a:p>
                  </a:txBody>
                  <a:tcPr marL="60960" marR="60960" marT="60960" marB="60960"/>
                </a:tc>
                <a:extLst>
                  <a:ext uri="{0D108BD9-81ED-4DB2-BD59-A6C34878D82A}">
                    <a16:rowId xmlns:a16="http://schemas.microsoft.com/office/drawing/2014/main" val="47015104"/>
                  </a:ext>
                </a:extLst>
              </a:tr>
              <a:tr h="720034">
                <a:tc>
                  <a:txBody>
                    <a:bodyPr/>
                    <a:lstStyle/>
                    <a:p>
                      <a:pPr algn="ctr" fontAlgn="t"/>
                      <a:r>
                        <a:rPr lang="en-IN" sz="1100" b="0" u="none" dirty="0">
                          <a:solidFill>
                            <a:srgbClr val="000000"/>
                          </a:solidFill>
                          <a:effectLst/>
                          <a:latin typeface="verdana" panose="020B0604030504040204" pitchFamily="34" charset="0"/>
                        </a:rPr>
                        <a:t>4.</a:t>
                      </a:r>
                      <a:endParaRPr lang="en-US" sz="1100" b="0" u="none" dirty="0">
                        <a:solidFill>
                          <a:srgbClr val="000000"/>
                        </a:solidFill>
                        <a:effectLst/>
                        <a:latin typeface="verdana" panose="020B0604030504040204" pitchFamily="34" charset="0"/>
                      </a:endParaRPr>
                    </a:p>
                  </a:txBody>
                  <a:tcPr/>
                </a:tc>
                <a:tc>
                  <a:txBody>
                    <a:bodyPr/>
                    <a:lstStyle/>
                    <a:p>
                      <a:pPr algn="l" fontAlgn="t"/>
                      <a:r>
                        <a:rPr lang="en-US" sz="1100" dirty="0">
                          <a:solidFill>
                            <a:srgbClr val="000000"/>
                          </a:solidFill>
                          <a:effectLst/>
                          <a:latin typeface="verdana" panose="020B0604030504040204" pitchFamily="34" charset="0"/>
                        </a:rPr>
                        <a:t>Flexibility is the main advantage of static website.</a:t>
                      </a:r>
                    </a:p>
                  </a:txBody>
                  <a:tcPr marL="60960" marR="60960" marT="60960" marB="60960"/>
                </a:tc>
                <a:tc>
                  <a:txBody>
                    <a:bodyPr/>
                    <a:lstStyle/>
                    <a:p>
                      <a:pPr algn="l" fontAlgn="t"/>
                      <a:r>
                        <a:rPr lang="en-US" sz="1100" dirty="0">
                          <a:solidFill>
                            <a:srgbClr val="000000"/>
                          </a:solidFill>
                          <a:effectLst/>
                          <a:latin typeface="verdana" panose="020B0604030504040204" pitchFamily="34" charset="0"/>
                        </a:rPr>
                        <a:t>Content Management System (CMS) is the main advantage of dynamic website.</a:t>
                      </a:r>
                    </a:p>
                  </a:txBody>
                  <a:tcPr marL="60960" marR="60960" marT="60960" marB="60960"/>
                </a:tc>
                <a:extLst>
                  <a:ext uri="{0D108BD9-81ED-4DB2-BD59-A6C34878D82A}">
                    <a16:rowId xmlns:a16="http://schemas.microsoft.com/office/drawing/2014/main" val="1293343647"/>
                  </a:ext>
                </a:extLst>
              </a:tr>
            </a:tbl>
          </a:graphicData>
        </a:graphic>
      </p:graphicFrame>
      <p:graphicFrame>
        <p:nvGraphicFramePr>
          <p:cNvPr id="8" name="Content Placeholder 6">
            <a:extLst>
              <a:ext uri="{FF2B5EF4-FFF2-40B4-BE49-F238E27FC236}">
                <a16:creationId xmlns:a16="http://schemas.microsoft.com/office/drawing/2014/main" id="{09D8BD2F-9C5E-4C20-8EF0-D4FBAEF5EF56}"/>
              </a:ext>
            </a:extLst>
          </p:cNvPr>
          <p:cNvGraphicFramePr>
            <a:graphicFrameLocks/>
          </p:cNvGraphicFramePr>
          <p:nvPr>
            <p:extLst>
              <p:ext uri="{D42A27DB-BD31-4B8C-83A1-F6EECF244321}">
                <p14:modId xmlns:p14="http://schemas.microsoft.com/office/powerpoint/2010/main" val="822001937"/>
              </p:ext>
            </p:extLst>
          </p:nvPr>
        </p:nvGraphicFramePr>
        <p:xfrm>
          <a:off x="5909388" y="2398225"/>
          <a:ext cx="4973216" cy="1877719"/>
        </p:xfrm>
        <a:graphic>
          <a:graphicData uri="http://schemas.openxmlformats.org/drawingml/2006/table">
            <a:tbl>
              <a:tblPr firstRow="1" bandRow="1">
                <a:tableStyleId>{5C22544A-7EE6-4342-B048-85BDC9FD1C3A}</a:tableStyleId>
              </a:tblPr>
              <a:tblGrid>
                <a:gridCol w="566501">
                  <a:extLst>
                    <a:ext uri="{9D8B030D-6E8A-4147-A177-3AD203B41FA5}">
                      <a16:colId xmlns:a16="http://schemas.microsoft.com/office/drawing/2014/main" val="2869846493"/>
                    </a:ext>
                  </a:extLst>
                </a:gridCol>
                <a:gridCol w="1912331">
                  <a:extLst>
                    <a:ext uri="{9D8B030D-6E8A-4147-A177-3AD203B41FA5}">
                      <a16:colId xmlns:a16="http://schemas.microsoft.com/office/drawing/2014/main" val="605681165"/>
                    </a:ext>
                  </a:extLst>
                </a:gridCol>
                <a:gridCol w="2494384">
                  <a:extLst>
                    <a:ext uri="{9D8B030D-6E8A-4147-A177-3AD203B41FA5}">
                      <a16:colId xmlns:a16="http://schemas.microsoft.com/office/drawing/2014/main" val="725116170"/>
                    </a:ext>
                  </a:extLst>
                </a:gridCol>
              </a:tblGrid>
              <a:tr h="275797">
                <a:tc>
                  <a:txBody>
                    <a:bodyPr/>
                    <a:lstStyle/>
                    <a:p>
                      <a:pPr algn="ctr"/>
                      <a:endParaRPr lang="en-US" sz="1400" dirty="0"/>
                    </a:p>
                  </a:txBody>
                  <a:tcPr anchor="ctr"/>
                </a:tc>
                <a:tc>
                  <a:txBody>
                    <a:bodyPr/>
                    <a:lstStyle/>
                    <a:p>
                      <a:pPr algn="ctr"/>
                      <a:r>
                        <a:rPr lang="en-IN" sz="1400" dirty="0"/>
                        <a:t>Scripting Languages</a:t>
                      </a:r>
                      <a:endParaRPr lang="en-US" sz="1400" dirty="0"/>
                    </a:p>
                  </a:txBody>
                  <a:tcPr anchor="ctr"/>
                </a:tc>
                <a:tc>
                  <a:txBody>
                    <a:bodyPr/>
                    <a:lstStyle/>
                    <a:p>
                      <a:pPr algn="ctr"/>
                      <a:r>
                        <a:rPr lang="en-IN" sz="1400" dirty="0"/>
                        <a:t>Coding Languages</a:t>
                      </a:r>
                      <a:endParaRPr lang="en-US" sz="1400" dirty="0"/>
                    </a:p>
                  </a:txBody>
                  <a:tcPr anchor="ctr"/>
                </a:tc>
                <a:extLst>
                  <a:ext uri="{0D108BD9-81ED-4DB2-BD59-A6C34878D82A}">
                    <a16:rowId xmlns:a16="http://schemas.microsoft.com/office/drawing/2014/main" val="2343545228"/>
                  </a:ext>
                </a:extLst>
              </a:tr>
              <a:tr h="574576">
                <a:tc>
                  <a:txBody>
                    <a:bodyPr/>
                    <a:lstStyle/>
                    <a:p>
                      <a:pPr algn="ctr"/>
                      <a:r>
                        <a:rPr lang="en-IN" sz="1100" b="0" u="none" dirty="0"/>
                        <a:t>1.</a:t>
                      </a:r>
                    </a:p>
                    <a:p>
                      <a:pPr algn="ctr"/>
                      <a:r>
                        <a:rPr lang="en-IN" sz="1100" b="0" u="none" dirty="0"/>
                        <a:t> </a:t>
                      </a:r>
                    </a:p>
                    <a:p>
                      <a:pPr algn="ctr"/>
                      <a:endParaRPr lang="en-IN" sz="1100" b="0" i="1" u="none" dirty="0"/>
                    </a:p>
                    <a:p>
                      <a:pPr algn="ctr"/>
                      <a:endParaRPr lang="en-US" sz="1100" b="0" i="1" u="none" dirty="0"/>
                    </a:p>
                  </a:txBody>
                  <a:tcPr/>
                </a:tc>
                <a:tc>
                  <a:txBody>
                    <a:bodyPr/>
                    <a:lstStyle/>
                    <a:p>
                      <a:pPr algn="l" fontAlgn="t"/>
                      <a:r>
                        <a:rPr lang="en-US" sz="1100" dirty="0">
                          <a:solidFill>
                            <a:srgbClr val="000000"/>
                          </a:solidFill>
                          <a:effectLst/>
                          <a:latin typeface="verdana" panose="020B0604030504040204" pitchFamily="34" charset="0"/>
                        </a:rPr>
                        <a:t>They needn’t be compiled but need to be interpreted.</a:t>
                      </a:r>
                    </a:p>
                  </a:txBody>
                  <a:tcPr marL="60960" marR="60960" marT="60960" marB="60960"/>
                </a:tc>
                <a:tc>
                  <a:txBody>
                    <a:bodyPr/>
                    <a:lstStyle/>
                    <a:p>
                      <a:pPr algn="l" fontAlgn="t"/>
                      <a:r>
                        <a:rPr lang="en-US" sz="1100" dirty="0">
                          <a:solidFill>
                            <a:srgbClr val="000000"/>
                          </a:solidFill>
                          <a:effectLst/>
                          <a:latin typeface="verdana" panose="020B0604030504040204" pitchFamily="34" charset="0"/>
                        </a:rPr>
                        <a:t>They have to be compiled.</a:t>
                      </a:r>
                    </a:p>
                  </a:txBody>
                  <a:tcPr marL="60960" marR="60960" marT="60960" marB="60960"/>
                </a:tc>
                <a:extLst>
                  <a:ext uri="{0D108BD9-81ED-4DB2-BD59-A6C34878D82A}">
                    <a16:rowId xmlns:a16="http://schemas.microsoft.com/office/drawing/2014/main" val="1909188484"/>
                  </a:ext>
                </a:extLst>
              </a:tr>
              <a:tr h="597559">
                <a:tc>
                  <a:txBody>
                    <a:bodyPr/>
                    <a:lstStyle/>
                    <a:p>
                      <a:pPr algn="ctr"/>
                      <a:r>
                        <a:rPr lang="en-IN" sz="1100" b="1" i="1" u="sng" dirty="0" err="1"/>
                        <a:t>Eg</a:t>
                      </a:r>
                      <a:r>
                        <a:rPr lang="en-IN" sz="1100" b="1" i="1" u="sng" dirty="0"/>
                        <a:t>:</a:t>
                      </a:r>
                      <a:endParaRPr lang="en-US" sz="1100" b="1" i="1" u="sng" dirty="0"/>
                    </a:p>
                  </a:txBody>
                  <a:tcPr/>
                </a:tc>
                <a:tc>
                  <a:txBody>
                    <a:bodyPr/>
                    <a:lstStyle/>
                    <a:p>
                      <a:pPr algn="l" fontAlgn="t"/>
                      <a:r>
                        <a:rPr lang="en-US" sz="1100" dirty="0">
                          <a:solidFill>
                            <a:srgbClr val="000000"/>
                          </a:solidFill>
                          <a:effectLst/>
                          <a:latin typeface="verdana" panose="020B0604030504040204" pitchFamily="34" charset="0"/>
                        </a:rPr>
                        <a:t>PHP, Python, </a:t>
                      </a:r>
                      <a:r>
                        <a:rPr lang="en-US" sz="1100" dirty="0" err="1">
                          <a:solidFill>
                            <a:srgbClr val="000000"/>
                          </a:solidFill>
                          <a:effectLst/>
                          <a:latin typeface="verdana" panose="020B0604030504040204" pitchFamily="34" charset="0"/>
                        </a:rPr>
                        <a:t>Javascript</a:t>
                      </a:r>
                      <a:endParaRPr lang="en-US" sz="1100" dirty="0">
                        <a:solidFill>
                          <a:srgbClr val="000000"/>
                        </a:solidFill>
                        <a:effectLst/>
                        <a:latin typeface="verdana" panose="020B0604030504040204" pitchFamily="34" charset="0"/>
                      </a:endParaRPr>
                    </a:p>
                  </a:txBody>
                  <a:tcPr marL="60960" marR="60960" marT="60960" marB="60960"/>
                </a:tc>
                <a:tc>
                  <a:txBody>
                    <a:bodyPr/>
                    <a:lstStyle/>
                    <a:p>
                      <a:pPr algn="l" fontAlgn="t"/>
                      <a:r>
                        <a:rPr lang="en-US" sz="1100" dirty="0">
                          <a:solidFill>
                            <a:srgbClr val="000000"/>
                          </a:solidFill>
                          <a:effectLst/>
                          <a:latin typeface="verdana" panose="020B0604030504040204" pitchFamily="34" charset="0"/>
                        </a:rPr>
                        <a:t>C, C++</a:t>
                      </a:r>
                    </a:p>
                  </a:txBody>
                  <a:tcPr marL="60960" marR="60960" marT="60960" marB="60960"/>
                </a:tc>
                <a:extLst>
                  <a:ext uri="{0D108BD9-81ED-4DB2-BD59-A6C34878D82A}">
                    <a16:rowId xmlns:a16="http://schemas.microsoft.com/office/drawing/2014/main" val="1302900808"/>
                  </a:ext>
                </a:extLst>
              </a:tr>
            </a:tbl>
          </a:graphicData>
        </a:graphic>
      </p:graphicFrame>
      <p:sp>
        <p:nvSpPr>
          <p:cNvPr id="9" name="TextBox 8">
            <a:extLst>
              <a:ext uri="{FF2B5EF4-FFF2-40B4-BE49-F238E27FC236}">
                <a16:creationId xmlns:a16="http://schemas.microsoft.com/office/drawing/2014/main" id="{3D4D344F-416B-4EC5-AFE6-58377C31A72A}"/>
              </a:ext>
            </a:extLst>
          </p:cNvPr>
          <p:cNvSpPr txBox="1"/>
          <p:nvPr/>
        </p:nvSpPr>
        <p:spPr>
          <a:xfrm>
            <a:off x="5909388" y="4607057"/>
            <a:ext cx="5222032" cy="1908215"/>
          </a:xfrm>
          <a:prstGeom prst="rect">
            <a:avLst/>
          </a:prstGeom>
          <a:noFill/>
        </p:spPr>
        <p:txBody>
          <a:bodyPr wrap="square" rtlCol="0">
            <a:spAutoFit/>
          </a:bodyPr>
          <a:lstStyle/>
          <a:p>
            <a:r>
              <a:rPr lang="en-IN" b="1" dirty="0"/>
              <a:t>What is CMS?</a:t>
            </a:r>
          </a:p>
          <a:p>
            <a:r>
              <a:rPr lang="en-IN" dirty="0"/>
              <a:t>	Content management System</a:t>
            </a:r>
          </a:p>
          <a:p>
            <a:r>
              <a:rPr lang="en-IN" dirty="0"/>
              <a:t>	</a:t>
            </a:r>
            <a:r>
              <a:rPr lang="en-IN" sz="1600" dirty="0"/>
              <a:t>It </a:t>
            </a:r>
            <a:r>
              <a:rPr lang="en-US" sz="1600" dirty="0"/>
              <a:t>manages the creation and modification 	of digital content. It decides when to 	display what 	information from the database. </a:t>
            </a:r>
          </a:p>
          <a:p>
            <a:r>
              <a:rPr lang="en-IN" sz="1600" dirty="0"/>
              <a:t>	</a:t>
            </a:r>
            <a:r>
              <a:rPr lang="en-US" sz="1600" dirty="0"/>
              <a:t>It is essential for any website.</a:t>
            </a:r>
          </a:p>
          <a:p>
            <a:r>
              <a:rPr lang="en-IN" sz="1600" dirty="0"/>
              <a:t>	</a:t>
            </a:r>
            <a:r>
              <a:rPr lang="en-US" sz="1600" dirty="0" err="1"/>
              <a:t>eg.</a:t>
            </a:r>
            <a:r>
              <a:rPr lang="en-US" sz="1600" dirty="0"/>
              <a:t> </a:t>
            </a:r>
            <a:r>
              <a:rPr lang="en-US" sz="1600" dirty="0" err="1"/>
              <a:t>Wordpress</a:t>
            </a:r>
            <a:r>
              <a:rPr lang="en-US" sz="1600" dirty="0"/>
              <a:t>, Joomla, Drupal</a:t>
            </a:r>
          </a:p>
        </p:txBody>
      </p:sp>
    </p:spTree>
    <p:extLst>
      <p:ext uri="{BB962C8B-B14F-4D97-AF65-F5344CB8AC3E}">
        <p14:creationId xmlns:p14="http://schemas.microsoft.com/office/powerpoint/2010/main" val="412269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ttps://www.tutorialspoint.com/assets/questions/images/113180-1532341943.jpg">
            <a:extLst>
              <a:ext uri="{FF2B5EF4-FFF2-40B4-BE49-F238E27FC236}">
                <a16:creationId xmlns:a16="http://schemas.microsoft.com/office/drawing/2014/main" id="{C98CBF96-49F2-4A75-A646-6C24B152CFFD}"/>
              </a:ext>
            </a:extLst>
          </p:cNvPr>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052318" y="2427081"/>
            <a:ext cx="4002833" cy="2256885"/>
          </a:xfrm>
          <a:prstGeom prst="rect">
            <a:avLst/>
          </a:prstGeom>
          <a:noFill/>
          <a:ln>
            <a:noFill/>
          </a:ln>
        </p:spPr>
      </p:pic>
      <p:sp>
        <p:nvSpPr>
          <p:cNvPr id="2" name="Title 1">
            <a:extLst>
              <a:ext uri="{FF2B5EF4-FFF2-40B4-BE49-F238E27FC236}">
                <a16:creationId xmlns:a16="http://schemas.microsoft.com/office/drawing/2014/main" id="{EEFB05C3-E058-4078-8AAE-48CA165F015B}"/>
              </a:ext>
            </a:extLst>
          </p:cNvPr>
          <p:cNvSpPr>
            <a:spLocks noGrp="1"/>
          </p:cNvSpPr>
          <p:nvPr>
            <p:ph type="title"/>
          </p:nvPr>
        </p:nvSpPr>
        <p:spPr/>
        <p:txBody>
          <a:bodyPr/>
          <a:lstStyle/>
          <a:p>
            <a:r>
              <a:rPr lang="en-IN" dirty="0"/>
              <a:t>Types of Databases</a:t>
            </a:r>
            <a:endParaRPr lang="en-US" dirty="0"/>
          </a:p>
        </p:txBody>
      </p:sp>
      <p:sp>
        <p:nvSpPr>
          <p:cNvPr id="5" name="Content Placeholder 4">
            <a:extLst>
              <a:ext uri="{FF2B5EF4-FFF2-40B4-BE49-F238E27FC236}">
                <a16:creationId xmlns:a16="http://schemas.microsoft.com/office/drawing/2014/main" id="{2902BC85-DF7E-44E9-9D8B-0583F059AAB0}"/>
              </a:ext>
            </a:extLst>
          </p:cNvPr>
          <p:cNvSpPr>
            <a:spLocks noGrp="1"/>
          </p:cNvSpPr>
          <p:nvPr>
            <p:ph idx="1"/>
          </p:nvPr>
        </p:nvSpPr>
        <p:spPr>
          <a:xfrm>
            <a:off x="1154954" y="2603500"/>
            <a:ext cx="9388638" cy="3517382"/>
          </a:xfrm>
        </p:spPr>
        <p:txBody>
          <a:bodyPr>
            <a:normAutofit fontScale="77500" lnSpcReduction="20000"/>
          </a:bodyPr>
          <a:lstStyle/>
          <a:p>
            <a:r>
              <a:rPr lang="en-US" dirty="0">
                <a:solidFill>
                  <a:schemeClr val="tx1"/>
                </a:solidFill>
              </a:rPr>
              <a:t>Centralized Database – info stored in a centralized location and users can access</a:t>
            </a:r>
          </a:p>
          <a:p>
            <a:r>
              <a:rPr lang="en-US" dirty="0">
                <a:solidFill>
                  <a:schemeClr val="tx1"/>
                </a:solidFill>
              </a:rPr>
              <a:t>Distributed Database – data distributed to various locations and local computers</a:t>
            </a:r>
          </a:p>
          <a:p>
            <a:r>
              <a:rPr lang="en-IN" dirty="0">
                <a:solidFill>
                  <a:schemeClr val="tx1"/>
                </a:solidFill>
              </a:rPr>
              <a:t>P</a:t>
            </a:r>
            <a:r>
              <a:rPr lang="en-US" dirty="0">
                <a:solidFill>
                  <a:schemeClr val="tx1"/>
                </a:solidFill>
              </a:rPr>
              <a:t>ersonal Database – data stored in personal computers(small and easily manageable)</a:t>
            </a:r>
          </a:p>
          <a:p>
            <a:r>
              <a:rPr lang="en-IN" dirty="0">
                <a:solidFill>
                  <a:schemeClr val="tx1"/>
                </a:solidFill>
              </a:rPr>
              <a:t>E</a:t>
            </a:r>
            <a:r>
              <a:rPr lang="en-US" dirty="0">
                <a:solidFill>
                  <a:schemeClr val="tx1"/>
                </a:solidFill>
              </a:rPr>
              <a:t>nd-User Database - specifically designed for the end user</a:t>
            </a:r>
          </a:p>
          <a:p>
            <a:r>
              <a:rPr lang="en-IN" dirty="0">
                <a:solidFill>
                  <a:schemeClr val="tx1"/>
                </a:solidFill>
              </a:rPr>
              <a:t>C</a:t>
            </a:r>
            <a:r>
              <a:rPr lang="en-US" dirty="0">
                <a:solidFill>
                  <a:schemeClr val="tx1"/>
                </a:solidFill>
              </a:rPr>
              <a:t>ommercial Database - paid versions of the huge databases designed uniquely for the users</a:t>
            </a:r>
          </a:p>
          <a:p>
            <a:r>
              <a:rPr lang="en-IN" dirty="0">
                <a:solidFill>
                  <a:schemeClr val="tx1"/>
                </a:solidFill>
              </a:rPr>
              <a:t>N</a:t>
            </a:r>
            <a:r>
              <a:rPr lang="en-US" dirty="0">
                <a:solidFill>
                  <a:schemeClr val="tx1"/>
                </a:solidFill>
              </a:rPr>
              <a:t>oSQL Database - used for large sets of distributed data</a:t>
            </a:r>
          </a:p>
          <a:p>
            <a:r>
              <a:rPr lang="en-IN" dirty="0">
                <a:solidFill>
                  <a:schemeClr val="tx1"/>
                </a:solidFill>
              </a:rPr>
              <a:t>O</a:t>
            </a:r>
            <a:r>
              <a:rPr lang="en-US" dirty="0">
                <a:solidFill>
                  <a:schemeClr val="tx1"/>
                </a:solidFill>
              </a:rPr>
              <a:t>perational Database - info related to operations of an enterprise is stored</a:t>
            </a:r>
          </a:p>
          <a:p>
            <a:r>
              <a:rPr lang="en-IN" dirty="0">
                <a:solidFill>
                  <a:schemeClr val="tx1"/>
                </a:solidFill>
              </a:rPr>
              <a:t>R</a:t>
            </a:r>
            <a:r>
              <a:rPr lang="en-US" dirty="0">
                <a:solidFill>
                  <a:schemeClr val="tx1"/>
                </a:solidFill>
              </a:rPr>
              <a:t>elational Database - categorized by a set of tables where data gets fit into a pre-defined category</a:t>
            </a:r>
          </a:p>
          <a:p>
            <a:r>
              <a:rPr lang="en-IN" dirty="0">
                <a:solidFill>
                  <a:schemeClr val="tx1"/>
                </a:solidFill>
              </a:rPr>
              <a:t>Cloud </a:t>
            </a:r>
            <a:r>
              <a:rPr lang="en-US" dirty="0">
                <a:solidFill>
                  <a:schemeClr val="tx1"/>
                </a:solidFill>
              </a:rPr>
              <a:t>Database – data stored in a virtualized environment</a:t>
            </a:r>
            <a:endParaRPr lang="en-IN" dirty="0">
              <a:solidFill>
                <a:schemeClr val="tx1"/>
              </a:solidFill>
            </a:endParaRPr>
          </a:p>
          <a:p>
            <a:r>
              <a:rPr lang="en-IN" dirty="0">
                <a:solidFill>
                  <a:schemeClr val="tx1"/>
                </a:solidFill>
              </a:rPr>
              <a:t>Object-Oriented </a:t>
            </a:r>
            <a:r>
              <a:rPr lang="en-US" dirty="0">
                <a:solidFill>
                  <a:schemeClr val="tx1"/>
                </a:solidFill>
              </a:rPr>
              <a:t>Database - collection of object-oriented programming and relational database</a:t>
            </a:r>
            <a:endParaRPr lang="en-IN" dirty="0">
              <a:solidFill>
                <a:schemeClr val="tx1"/>
              </a:solidFill>
            </a:endParaRPr>
          </a:p>
          <a:p>
            <a:r>
              <a:rPr lang="en-IN" dirty="0">
                <a:solidFill>
                  <a:schemeClr val="tx1"/>
                </a:solidFill>
              </a:rPr>
              <a:t>Graph </a:t>
            </a:r>
            <a:r>
              <a:rPr lang="en-US" dirty="0">
                <a:solidFill>
                  <a:schemeClr val="tx1"/>
                </a:solidFill>
              </a:rPr>
              <a:t>Database - collection of nodes and edges where each node is used to represent an entity and each edge describes the relationship between entities</a:t>
            </a:r>
          </a:p>
          <a:p>
            <a:endParaRPr lang="en-US" dirty="0"/>
          </a:p>
          <a:p>
            <a:endParaRPr lang="en-US" dirty="0"/>
          </a:p>
        </p:txBody>
      </p:sp>
    </p:spTree>
    <p:extLst>
      <p:ext uri="{BB962C8B-B14F-4D97-AF65-F5344CB8AC3E}">
        <p14:creationId xmlns:p14="http://schemas.microsoft.com/office/powerpoint/2010/main" val="322333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CEC5-56AF-488A-9DDD-A505E04C6575}"/>
              </a:ext>
            </a:extLst>
          </p:cNvPr>
          <p:cNvSpPr>
            <a:spLocks noGrp="1"/>
          </p:cNvSpPr>
          <p:nvPr>
            <p:ph type="title"/>
          </p:nvPr>
        </p:nvSpPr>
        <p:spPr/>
        <p:txBody>
          <a:bodyPr/>
          <a:lstStyle/>
          <a:p>
            <a:r>
              <a:rPr lang="en-IN" dirty="0"/>
              <a:t>Comparison between Languages</a:t>
            </a:r>
            <a:endParaRPr lang="en-US" dirty="0"/>
          </a:p>
        </p:txBody>
      </p:sp>
      <p:graphicFrame>
        <p:nvGraphicFramePr>
          <p:cNvPr id="4" name="Content Placeholder 3">
            <a:extLst>
              <a:ext uri="{FF2B5EF4-FFF2-40B4-BE49-F238E27FC236}">
                <a16:creationId xmlns:a16="http://schemas.microsoft.com/office/drawing/2014/main" id="{B56D4E35-0090-4DC4-B5BC-734AE541AB25}"/>
              </a:ext>
            </a:extLst>
          </p:cNvPr>
          <p:cNvGraphicFramePr>
            <a:graphicFrameLocks noGrp="1"/>
          </p:cNvGraphicFramePr>
          <p:nvPr>
            <p:ph idx="1"/>
            <p:extLst>
              <p:ext uri="{D42A27DB-BD31-4B8C-83A1-F6EECF244321}">
                <p14:modId xmlns:p14="http://schemas.microsoft.com/office/powerpoint/2010/main" val="3852392792"/>
              </p:ext>
            </p:extLst>
          </p:nvPr>
        </p:nvGraphicFramePr>
        <p:xfrm>
          <a:off x="484492" y="2311669"/>
          <a:ext cx="11334616" cy="4330504"/>
        </p:xfrm>
        <a:graphic>
          <a:graphicData uri="http://schemas.openxmlformats.org/drawingml/2006/table">
            <a:tbl>
              <a:tblPr firstRow="1" bandRow="1">
                <a:tableStyleId>{5C22544A-7EE6-4342-B048-85BDC9FD1C3A}</a:tableStyleId>
              </a:tblPr>
              <a:tblGrid>
                <a:gridCol w="1416827">
                  <a:extLst>
                    <a:ext uri="{9D8B030D-6E8A-4147-A177-3AD203B41FA5}">
                      <a16:colId xmlns:a16="http://schemas.microsoft.com/office/drawing/2014/main" val="3259303817"/>
                    </a:ext>
                  </a:extLst>
                </a:gridCol>
                <a:gridCol w="1416827">
                  <a:extLst>
                    <a:ext uri="{9D8B030D-6E8A-4147-A177-3AD203B41FA5}">
                      <a16:colId xmlns:a16="http://schemas.microsoft.com/office/drawing/2014/main" val="444355856"/>
                    </a:ext>
                  </a:extLst>
                </a:gridCol>
                <a:gridCol w="1416827">
                  <a:extLst>
                    <a:ext uri="{9D8B030D-6E8A-4147-A177-3AD203B41FA5}">
                      <a16:colId xmlns:a16="http://schemas.microsoft.com/office/drawing/2014/main" val="788375449"/>
                    </a:ext>
                  </a:extLst>
                </a:gridCol>
                <a:gridCol w="1416827">
                  <a:extLst>
                    <a:ext uri="{9D8B030D-6E8A-4147-A177-3AD203B41FA5}">
                      <a16:colId xmlns:a16="http://schemas.microsoft.com/office/drawing/2014/main" val="75619023"/>
                    </a:ext>
                  </a:extLst>
                </a:gridCol>
                <a:gridCol w="1416827">
                  <a:extLst>
                    <a:ext uri="{9D8B030D-6E8A-4147-A177-3AD203B41FA5}">
                      <a16:colId xmlns:a16="http://schemas.microsoft.com/office/drawing/2014/main" val="4053639988"/>
                    </a:ext>
                  </a:extLst>
                </a:gridCol>
                <a:gridCol w="1416827">
                  <a:extLst>
                    <a:ext uri="{9D8B030D-6E8A-4147-A177-3AD203B41FA5}">
                      <a16:colId xmlns:a16="http://schemas.microsoft.com/office/drawing/2014/main" val="2999489408"/>
                    </a:ext>
                  </a:extLst>
                </a:gridCol>
                <a:gridCol w="1416827">
                  <a:extLst>
                    <a:ext uri="{9D8B030D-6E8A-4147-A177-3AD203B41FA5}">
                      <a16:colId xmlns:a16="http://schemas.microsoft.com/office/drawing/2014/main" val="1098772024"/>
                    </a:ext>
                  </a:extLst>
                </a:gridCol>
                <a:gridCol w="1416827">
                  <a:extLst>
                    <a:ext uri="{9D8B030D-6E8A-4147-A177-3AD203B41FA5}">
                      <a16:colId xmlns:a16="http://schemas.microsoft.com/office/drawing/2014/main" val="4129805744"/>
                    </a:ext>
                  </a:extLst>
                </a:gridCol>
              </a:tblGrid>
              <a:tr h="686386">
                <a:tc>
                  <a:txBody>
                    <a:bodyPr/>
                    <a:lstStyle/>
                    <a:p>
                      <a:r>
                        <a:rPr lang="en-IN" sz="1600" dirty="0"/>
                        <a:t>Name</a:t>
                      </a:r>
                      <a:endParaRPr lang="en-US" sz="1600" dirty="0"/>
                    </a:p>
                  </a:txBody>
                  <a:tcPr/>
                </a:tc>
                <a:tc>
                  <a:txBody>
                    <a:bodyPr/>
                    <a:lstStyle/>
                    <a:p>
                      <a:r>
                        <a:rPr lang="en-IN" sz="1600" dirty="0"/>
                        <a:t>Opensource</a:t>
                      </a:r>
                      <a:endParaRPr lang="en-US" sz="1600" dirty="0"/>
                    </a:p>
                  </a:txBody>
                  <a:tcPr/>
                </a:tc>
                <a:tc>
                  <a:txBody>
                    <a:bodyPr/>
                    <a:lstStyle/>
                    <a:p>
                      <a:r>
                        <a:rPr lang="en-IN" sz="1600" dirty="0"/>
                        <a:t>Complexity for Learning</a:t>
                      </a:r>
                      <a:endParaRPr lang="en-US" sz="1600" dirty="0"/>
                    </a:p>
                  </a:txBody>
                  <a:tcPr/>
                </a:tc>
                <a:tc>
                  <a:txBody>
                    <a:bodyPr/>
                    <a:lstStyle/>
                    <a:p>
                      <a:r>
                        <a:rPr lang="en-IN" sz="1600" dirty="0"/>
                        <a:t>Availability of Libraries and APIs</a:t>
                      </a:r>
                      <a:endParaRPr lang="en-US" sz="1600" dirty="0"/>
                    </a:p>
                  </a:txBody>
                  <a:tcPr/>
                </a:tc>
                <a:tc>
                  <a:txBody>
                    <a:bodyPr/>
                    <a:lstStyle/>
                    <a:p>
                      <a:r>
                        <a:rPr lang="en-IN" sz="1600" dirty="0"/>
                        <a:t>Key Advantage</a:t>
                      </a:r>
                      <a:endParaRPr lang="en-US" sz="1600" dirty="0"/>
                    </a:p>
                  </a:txBody>
                  <a:tcPr/>
                </a:tc>
                <a:tc>
                  <a:txBody>
                    <a:bodyPr/>
                    <a:lstStyle/>
                    <a:p>
                      <a:r>
                        <a:rPr lang="en-IN" sz="1600" dirty="0"/>
                        <a:t>Ability to do advanced tasks</a:t>
                      </a:r>
                      <a:endParaRPr lang="en-US" sz="1600" dirty="0"/>
                    </a:p>
                  </a:txBody>
                  <a:tcPr/>
                </a:tc>
                <a:tc>
                  <a:txBody>
                    <a:bodyPr/>
                    <a:lstStyle/>
                    <a:p>
                      <a:r>
                        <a:rPr lang="en-IN" sz="1600" dirty="0"/>
                        <a:t>Community Support</a:t>
                      </a:r>
                      <a:endParaRPr lang="en-US" sz="1600" dirty="0"/>
                    </a:p>
                  </a:txBody>
                  <a:tcPr/>
                </a:tc>
                <a:tc>
                  <a:txBody>
                    <a:bodyPr/>
                    <a:lstStyle/>
                    <a:p>
                      <a:r>
                        <a:rPr lang="en-IN" sz="1600" dirty="0"/>
                        <a:t>Dis</a:t>
                      </a:r>
                    </a:p>
                    <a:p>
                      <a:r>
                        <a:rPr lang="en-IN" sz="1600" dirty="0"/>
                        <a:t>advantage</a:t>
                      </a:r>
                      <a:endParaRPr lang="en-US" sz="1600" dirty="0"/>
                    </a:p>
                  </a:txBody>
                  <a:tcPr/>
                </a:tc>
                <a:extLst>
                  <a:ext uri="{0D108BD9-81ED-4DB2-BD59-A6C34878D82A}">
                    <a16:rowId xmlns:a16="http://schemas.microsoft.com/office/drawing/2014/main" val="1126554827"/>
                  </a:ext>
                </a:extLst>
              </a:tr>
              <a:tr h="686386">
                <a:tc>
                  <a:txBody>
                    <a:bodyPr/>
                    <a:lstStyle/>
                    <a:p>
                      <a:r>
                        <a:rPr lang="en-IN" dirty="0"/>
                        <a:t>PHP</a:t>
                      </a:r>
                      <a:endParaRPr lang="en-US" dirty="0"/>
                    </a:p>
                  </a:txBody>
                  <a:tcPr/>
                </a:tc>
                <a:tc>
                  <a:txBody>
                    <a:bodyPr/>
                    <a:lstStyle/>
                    <a:p>
                      <a:r>
                        <a:rPr lang="en-IN" dirty="0"/>
                        <a:t>Yes</a:t>
                      </a:r>
                      <a:endParaRPr lang="en-US" dirty="0"/>
                    </a:p>
                  </a:txBody>
                  <a:tcPr/>
                </a:tc>
                <a:tc>
                  <a:txBody>
                    <a:bodyPr/>
                    <a:lstStyle/>
                    <a:p>
                      <a:r>
                        <a:rPr lang="en-IN" dirty="0"/>
                        <a:t>Easy</a:t>
                      </a:r>
                      <a:endParaRPr lang="en-US" dirty="0"/>
                    </a:p>
                  </a:txBody>
                  <a:tcPr/>
                </a:tc>
                <a:tc>
                  <a:txBody>
                    <a:bodyPr/>
                    <a:lstStyle/>
                    <a:p>
                      <a:r>
                        <a:rPr lang="en-IN" dirty="0"/>
                        <a:t>Less</a:t>
                      </a:r>
                      <a:endParaRPr lang="en-US" dirty="0"/>
                    </a:p>
                  </a:txBody>
                  <a:tcPr/>
                </a:tc>
                <a:tc>
                  <a:txBody>
                    <a:bodyPr/>
                    <a:lstStyle/>
                    <a:p>
                      <a:r>
                        <a:rPr lang="en-IN" sz="1100" dirty="0"/>
                        <a:t>Rapid development</a:t>
                      </a:r>
                      <a:endParaRPr lang="en-US" sz="1100" dirty="0"/>
                    </a:p>
                  </a:txBody>
                  <a:tcPr/>
                </a:tc>
                <a:tc>
                  <a:txBody>
                    <a:bodyPr/>
                    <a:lstStyle/>
                    <a:p>
                      <a:r>
                        <a:rPr lang="en-IN" dirty="0"/>
                        <a:t>No</a:t>
                      </a:r>
                      <a:endParaRPr lang="en-US" dirty="0"/>
                    </a:p>
                  </a:txBody>
                  <a:tcPr/>
                </a:tc>
                <a:tc>
                  <a:txBody>
                    <a:bodyPr/>
                    <a:lstStyle/>
                    <a:p>
                      <a:r>
                        <a:rPr lang="en-IN" dirty="0"/>
                        <a:t>-</a:t>
                      </a:r>
                      <a:endParaRPr lang="en-US" dirty="0"/>
                    </a:p>
                  </a:txBody>
                  <a:tcPr/>
                </a:tc>
                <a:tc>
                  <a:txBody>
                    <a:bodyPr/>
                    <a:lstStyle/>
                    <a:p>
                      <a:r>
                        <a:rPr lang="en-IN" sz="1100" dirty="0"/>
                        <a:t>Cant do advanced tasks</a:t>
                      </a:r>
                      <a:endParaRPr lang="en-US" sz="1100" dirty="0"/>
                    </a:p>
                  </a:txBody>
                  <a:tcPr/>
                </a:tc>
                <a:extLst>
                  <a:ext uri="{0D108BD9-81ED-4DB2-BD59-A6C34878D82A}">
                    <a16:rowId xmlns:a16="http://schemas.microsoft.com/office/drawing/2014/main" val="1282312438"/>
                  </a:ext>
                </a:extLst>
              </a:tr>
              <a:tr h="686386">
                <a:tc>
                  <a:txBody>
                    <a:bodyPr/>
                    <a:lstStyle/>
                    <a:p>
                      <a:r>
                        <a:rPr lang="en-IN" dirty="0"/>
                        <a:t>Python</a:t>
                      </a:r>
                      <a:endParaRPr lang="en-US" dirty="0"/>
                    </a:p>
                  </a:txBody>
                  <a:tcPr/>
                </a:tc>
                <a:tc>
                  <a:txBody>
                    <a:bodyPr/>
                    <a:lstStyle/>
                    <a:p>
                      <a:r>
                        <a:rPr lang="en-IN" dirty="0"/>
                        <a:t>Yes</a:t>
                      </a:r>
                      <a:endParaRPr lang="en-US" dirty="0"/>
                    </a:p>
                  </a:txBody>
                  <a:tcPr/>
                </a:tc>
                <a:tc>
                  <a:txBody>
                    <a:bodyPr/>
                    <a:lstStyle/>
                    <a:p>
                      <a:r>
                        <a:rPr lang="en-IN" dirty="0"/>
                        <a:t>Easy</a:t>
                      </a:r>
                      <a:endParaRPr lang="en-US" dirty="0"/>
                    </a:p>
                  </a:txBody>
                  <a:tcPr/>
                </a:tc>
                <a:tc>
                  <a:txBody>
                    <a:bodyPr/>
                    <a:lstStyle/>
                    <a:p>
                      <a:r>
                        <a:rPr lang="en-IN" dirty="0"/>
                        <a:t>Many</a:t>
                      </a:r>
                      <a:endParaRPr lang="en-US" dirty="0"/>
                    </a:p>
                  </a:txBody>
                  <a:tcPr/>
                </a:tc>
                <a:tc>
                  <a:txBody>
                    <a:bodyPr/>
                    <a:lstStyle/>
                    <a:p>
                      <a:r>
                        <a:rPr lang="en-IN" sz="1100" dirty="0"/>
                        <a:t>Very Powerful website development</a:t>
                      </a:r>
                      <a:endParaRPr lang="en-US" sz="1100" dirty="0"/>
                    </a:p>
                  </a:txBody>
                  <a:tcPr/>
                </a:tc>
                <a:tc>
                  <a:txBody>
                    <a:bodyPr/>
                    <a:lstStyle/>
                    <a:p>
                      <a:r>
                        <a:rPr lang="en-IN" dirty="0"/>
                        <a:t>Yes</a:t>
                      </a:r>
                      <a:endParaRPr lang="en-US" dirty="0"/>
                    </a:p>
                  </a:txBody>
                  <a:tcPr/>
                </a:tc>
                <a:tc>
                  <a:txBody>
                    <a:bodyPr/>
                    <a:lstStyle/>
                    <a:p>
                      <a:r>
                        <a:rPr lang="en-IN" dirty="0"/>
                        <a:t>-</a:t>
                      </a:r>
                      <a:endParaRPr lang="en-US" dirty="0"/>
                    </a:p>
                  </a:txBody>
                  <a:tcPr/>
                </a:tc>
                <a:tc>
                  <a:txBody>
                    <a:bodyPr/>
                    <a:lstStyle/>
                    <a:p>
                      <a:r>
                        <a:rPr lang="en-IN" sz="1100" dirty="0"/>
                        <a:t>Makes heavy use of whitespace in coding</a:t>
                      </a:r>
                      <a:endParaRPr lang="en-US" sz="1100" dirty="0"/>
                    </a:p>
                  </a:txBody>
                  <a:tcPr/>
                </a:tc>
                <a:extLst>
                  <a:ext uri="{0D108BD9-81ED-4DB2-BD59-A6C34878D82A}">
                    <a16:rowId xmlns:a16="http://schemas.microsoft.com/office/drawing/2014/main" val="1806121654"/>
                  </a:ext>
                </a:extLst>
              </a:tr>
              <a:tr h="686386">
                <a:tc>
                  <a:txBody>
                    <a:bodyPr/>
                    <a:lstStyle/>
                    <a:p>
                      <a:r>
                        <a:rPr lang="en-IN" dirty="0"/>
                        <a:t>Ruby on Rails</a:t>
                      </a:r>
                      <a:endParaRPr lang="en-US" dirty="0"/>
                    </a:p>
                  </a:txBody>
                  <a:tcPr/>
                </a:tc>
                <a:tc>
                  <a:txBody>
                    <a:bodyPr/>
                    <a:lstStyle/>
                    <a:p>
                      <a:r>
                        <a:rPr lang="en-IN" dirty="0"/>
                        <a:t>Yes</a:t>
                      </a:r>
                      <a:endParaRPr lang="en-US" dirty="0"/>
                    </a:p>
                  </a:txBody>
                  <a:tcPr/>
                </a:tc>
                <a:tc>
                  <a:txBody>
                    <a:bodyPr/>
                    <a:lstStyle/>
                    <a:p>
                      <a:r>
                        <a:rPr lang="en-IN" dirty="0"/>
                        <a:t>Tough</a:t>
                      </a:r>
                      <a:endParaRPr lang="en-US" dirty="0"/>
                    </a:p>
                  </a:txBody>
                  <a:tcPr/>
                </a:tc>
                <a:tc>
                  <a:txBody>
                    <a:bodyPr/>
                    <a:lstStyle/>
                    <a:p>
                      <a:r>
                        <a:rPr lang="en-IN" dirty="0"/>
                        <a:t>Many for Text</a:t>
                      </a:r>
                      <a:endParaRPr lang="en-US" dirty="0"/>
                    </a:p>
                  </a:txBody>
                  <a:tcPr/>
                </a:tc>
                <a:tc>
                  <a:txBody>
                    <a:bodyPr/>
                    <a:lstStyle/>
                    <a:p>
                      <a:r>
                        <a:rPr lang="en-IN" sz="1100" dirty="0"/>
                        <a:t>Powerful String and Text Manipulation</a:t>
                      </a:r>
                      <a:endParaRPr lang="en-US" sz="1100" dirty="0"/>
                    </a:p>
                  </a:txBody>
                  <a:tcPr/>
                </a:tc>
                <a:tc>
                  <a:txBody>
                    <a:bodyPr/>
                    <a:lstStyle/>
                    <a:p>
                      <a:r>
                        <a:rPr lang="en-IN" dirty="0"/>
                        <a:t>Yes</a:t>
                      </a:r>
                      <a:endParaRPr lang="en-US" dirty="0"/>
                    </a:p>
                  </a:txBody>
                  <a:tcPr/>
                </a:tc>
                <a:tc>
                  <a:txBody>
                    <a:bodyPr/>
                    <a:lstStyle/>
                    <a:p>
                      <a:r>
                        <a:rPr lang="en-IN" dirty="0"/>
                        <a:t>-</a:t>
                      </a:r>
                      <a:endParaRPr lang="en-US" dirty="0"/>
                    </a:p>
                  </a:txBody>
                  <a:tcPr/>
                </a:tc>
                <a:tc>
                  <a:txBody>
                    <a:bodyPr/>
                    <a:lstStyle/>
                    <a:p>
                      <a:r>
                        <a:rPr lang="en-IN" sz="1100" dirty="0"/>
                        <a:t>Tougher to learn</a:t>
                      </a:r>
                      <a:endParaRPr lang="en-US" sz="1100" dirty="0"/>
                    </a:p>
                  </a:txBody>
                  <a:tcPr/>
                </a:tc>
                <a:extLst>
                  <a:ext uri="{0D108BD9-81ED-4DB2-BD59-A6C34878D82A}">
                    <a16:rowId xmlns:a16="http://schemas.microsoft.com/office/drawing/2014/main" val="1593024718"/>
                  </a:ext>
                </a:extLst>
              </a:tr>
              <a:tr h="686386">
                <a:tc>
                  <a:txBody>
                    <a:bodyPr/>
                    <a:lstStyle/>
                    <a:p>
                      <a:r>
                        <a:rPr lang="en-IN" dirty="0"/>
                        <a:t>.NET</a:t>
                      </a:r>
                      <a:endParaRPr lang="en-US" dirty="0"/>
                    </a:p>
                  </a:txBody>
                  <a:tcPr/>
                </a:tc>
                <a:tc>
                  <a:txBody>
                    <a:bodyPr/>
                    <a:lstStyle/>
                    <a:p>
                      <a:r>
                        <a:rPr lang="en-IN" dirty="0"/>
                        <a:t>Yes from 2014</a:t>
                      </a:r>
                      <a:endParaRPr lang="en-US" dirty="0"/>
                    </a:p>
                  </a:txBody>
                  <a:tcPr/>
                </a:tc>
                <a:tc>
                  <a:txBody>
                    <a:bodyPr/>
                    <a:lstStyle/>
                    <a:p>
                      <a:r>
                        <a:rPr lang="en-IN" dirty="0"/>
                        <a:t>Moderate</a:t>
                      </a:r>
                      <a:endParaRPr lang="en-US" dirty="0"/>
                    </a:p>
                  </a:txBody>
                  <a:tcPr/>
                </a:tc>
                <a:tc>
                  <a:txBody>
                    <a:bodyPr/>
                    <a:lstStyle/>
                    <a:p>
                      <a:r>
                        <a:rPr lang="en-IN" dirty="0"/>
                        <a:t>Many</a:t>
                      </a:r>
                      <a:endParaRPr lang="en-US" dirty="0"/>
                    </a:p>
                  </a:txBody>
                  <a:tcPr/>
                </a:tc>
                <a:tc>
                  <a:txBody>
                    <a:bodyPr/>
                    <a:lstStyle/>
                    <a:p>
                      <a:r>
                        <a:rPr lang="en-IN" sz="1100" dirty="0"/>
                        <a:t>High Speed of development and less code needed</a:t>
                      </a:r>
                      <a:endParaRPr lang="en-US" sz="1100" dirty="0"/>
                    </a:p>
                  </a:txBody>
                  <a:tcPr/>
                </a:tc>
                <a:tc>
                  <a:txBody>
                    <a:bodyPr/>
                    <a:lstStyle/>
                    <a:p>
                      <a:r>
                        <a:rPr lang="en-IN" dirty="0"/>
                        <a:t>Yes</a:t>
                      </a:r>
                      <a:endParaRPr lang="en-US" dirty="0"/>
                    </a:p>
                  </a:txBody>
                  <a:tcPr/>
                </a:tc>
                <a:tc>
                  <a:txBody>
                    <a:bodyPr/>
                    <a:lstStyle/>
                    <a:p>
                      <a:r>
                        <a:rPr lang="en-IN" dirty="0"/>
                        <a:t>-</a:t>
                      </a:r>
                      <a:endParaRPr lang="en-US" dirty="0"/>
                    </a:p>
                  </a:txBody>
                  <a:tcPr/>
                </a:tc>
                <a:tc>
                  <a:txBody>
                    <a:bodyPr/>
                    <a:lstStyle/>
                    <a:p>
                      <a:r>
                        <a:rPr lang="en-US" sz="1100" b="0" kern="1200" dirty="0">
                          <a:solidFill>
                            <a:schemeClr val="dk1"/>
                          </a:solidFill>
                          <a:effectLst/>
                          <a:latin typeface="+mn-lt"/>
                          <a:ea typeface="+mn-ea"/>
                          <a:cs typeface="+mn-cs"/>
                        </a:rPr>
                        <a:t>Limited Development and Debugging Tools</a:t>
                      </a:r>
                      <a:endParaRPr lang="en-US" sz="1100" b="0" dirty="0"/>
                    </a:p>
                  </a:txBody>
                  <a:tcPr/>
                </a:tc>
                <a:extLst>
                  <a:ext uri="{0D108BD9-81ED-4DB2-BD59-A6C34878D82A}">
                    <a16:rowId xmlns:a16="http://schemas.microsoft.com/office/drawing/2014/main" val="1000477446"/>
                  </a:ext>
                </a:extLst>
              </a:tr>
              <a:tr h="686386">
                <a:tc>
                  <a:txBody>
                    <a:bodyPr/>
                    <a:lstStyle/>
                    <a:p>
                      <a:r>
                        <a:rPr lang="en-IN" dirty="0"/>
                        <a:t>Java</a:t>
                      </a:r>
                      <a:endParaRPr lang="en-US" dirty="0"/>
                    </a:p>
                  </a:txBody>
                  <a:tcPr/>
                </a:tc>
                <a:tc>
                  <a:txBody>
                    <a:bodyPr/>
                    <a:lstStyle/>
                    <a:p>
                      <a:r>
                        <a:rPr lang="en-IN" dirty="0"/>
                        <a:t>Yes</a:t>
                      </a:r>
                      <a:endParaRPr lang="en-US" dirty="0"/>
                    </a:p>
                  </a:txBody>
                  <a:tcPr/>
                </a:tc>
                <a:tc>
                  <a:txBody>
                    <a:bodyPr/>
                    <a:lstStyle/>
                    <a:p>
                      <a:r>
                        <a:rPr lang="en-IN" dirty="0"/>
                        <a:t>Very Easy</a:t>
                      </a:r>
                      <a:endParaRPr lang="en-US" dirty="0"/>
                    </a:p>
                  </a:txBody>
                  <a:tcPr/>
                </a:tc>
                <a:tc>
                  <a:txBody>
                    <a:bodyPr/>
                    <a:lstStyle/>
                    <a:p>
                      <a:r>
                        <a:rPr lang="en-IN" dirty="0"/>
                        <a:t>Many</a:t>
                      </a:r>
                      <a:endParaRPr lang="en-US" dirty="0"/>
                    </a:p>
                  </a:txBody>
                  <a:tcPr/>
                </a:tc>
                <a:tc>
                  <a:txBody>
                    <a:bodyPr/>
                    <a:lstStyle/>
                    <a:p>
                      <a:r>
                        <a:rPr lang="en-IN" sz="1100" dirty="0"/>
                        <a:t>Short Learning curve and Rich API libraries</a:t>
                      </a:r>
                      <a:endParaRPr lang="en-US" sz="1100" dirty="0"/>
                    </a:p>
                  </a:txBody>
                  <a:tcPr/>
                </a:tc>
                <a:tc>
                  <a:txBody>
                    <a:bodyPr/>
                    <a:lstStyle/>
                    <a:p>
                      <a:r>
                        <a:rPr lang="en-IN" dirty="0"/>
                        <a:t>Yes</a:t>
                      </a:r>
                      <a:endParaRPr lang="en-US" dirty="0"/>
                    </a:p>
                  </a:txBody>
                  <a:tcPr/>
                </a:tc>
                <a:tc>
                  <a:txBody>
                    <a:bodyPr/>
                    <a:lstStyle/>
                    <a:p>
                      <a:r>
                        <a:rPr lang="en-IN" dirty="0"/>
                        <a:t>Best</a:t>
                      </a:r>
                      <a:endParaRPr lang="en-US" dirty="0"/>
                    </a:p>
                  </a:txBody>
                  <a:tcPr/>
                </a:tc>
                <a:tc>
                  <a:txBody>
                    <a:bodyPr/>
                    <a:lstStyle/>
                    <a:p>
                      <a:r>
                        <a:rPr lang="en-IN" sz="1100" dirty="0"/>
                        <a:t>Memory management is expensive</a:t>
                      </a:r>
                      <a:endParaRPr lang="en-US" sz="1100" dirty="0"/>
                    </a:p>
                  </a:txBody>
                  <a:tcPr/>
                </a:tc>
                <a:extLst>
                  <a:ext uri="{0D108BD9-81ED-4DB2-BD59-A6C34878D82A}">
                    <a16:rowId xmlns:a16="http://schemas.microsoft.com/office/drawing/2014/main" val="739048255"/>
                  </a:ext>
                </a:extLst>
              </a:tr>
            </a:tbl>
          </a:graphicData>
        </a:graphic>
      </p:graphicFrame>
    </p:spTree>
    <p:extLst>
      <p:ext uri="{BB962C8B-B14F-4D97-AF65-F5344CB8AC3E}">
        <p14:creationId xmlns:p14="http://schemas.microsoft.com/office/powerpoint/2010/main" val="4255041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B6F4-22F3-4755-BACF-3FBD5DE72915}"/>
              </a:ext>
            </a:extLst>
          </p:cNvPr>
          <p:cNvSpPr>
            <a:spLocks noGrp="1"/>
          </p:cNvSpPr>
          <p:nvPr>
            <p:ph type="title"/>
          </p:nvPr>
        </p:nvSpPr>
        <p:spPr/>
        <p:txBody>
          <a:bodyPr/>
          <a:lstStyle/>
          <a:p>
            <a:r>
              <a:rPr lang="en-IN" dirty="0"/>
              <a:t>Ethical Hacking</a:t>
            </a:r>
            <a:endParaRPr lang="en-US" dirty="0"/>
          </a:p>
        </p:txBody>
      </p:sp>
      <p:sp>
        <p:nvSpPr>
          <p:cNvPr id="3" name="Content Placeholder 2">
            <a:extLst>
              <a:ext uri="{FF2B5EF4-FFF2-40B4-BE49-F238E27FC236}">
                <a16:creationId xmlns:a16="http://schemas.microsoft.com/office/drawing/2014/main" id="{9B1CF6E3-20AE-4BD8-8813-F586CA9336F1}"/>
              </a:ext>
            </a:extLst>
          </p:cNvPr>
          <p:cNvSpPr>
            <a:spLocks noGrp="1"/>
          </p:cNvSpPr>
          <p:nvPr>
            <p:ph idx="1"/>
          </p:nvPr>
        </p:nvSpPr>
        <p:spPr>
          <a:xfrm>
            <a:off x="1154954" y="2164961"/>
            <a:ext cx="10405675" cy="3416300"/>
          </a:xfrm>
        </p:spPr>
        <p:txBody>
          <a:bodyPr>
            <a:normAutofit fontScale="92500" lnSpcReduction="20000"/>
          </a:bodyPr>
          <a:lstStyle/>
          <a:p>
            <a:pPr marL="0" indent="0">
              <a:buNone/>
            </a:pPr>
            <a:r>
              <a:rPr lang="en-IN" dirty="0"/>
              <a:t>What?</a:t>
            </a:r>
          </a:p>
          <a:p>
            <a:pPr marL="0" indent="0">
              <a:buNone/>
            </a:pPr>
            <a:r>
              <a:rPr lang="en-IN" dirty="0"/>
              <a:t>	The </a:t>
            </a:r>
            <a:r>
              <a:rPr lang="en-US" dirty="0"/>
              <a:t>act of locating weaknesses and vulnerabilities of computer and information 	systems 	by duplicating the intent and actions of malicious hackers.</a:t>
            </a:r>
          </a:p>
          <a:p>
            <a:pPr marL="0" indent="0">
              <a:buNone/>
            </a:pPr>
            <a:r>
              <a:rPr lang="en-IN" dirty="0"/>
              <a:t>W</a:t>
            </a:r>
            <a:r>
              <a:rPr lang="en-US" dirty="0" err="1"/>
              <a:t>hy</a:t>
            </a:r>
            <a:r>
              <a:rPr lang="en-US" dirty="0"/>
              <a:t>?</a:t>
            </a:r>
          </a:p>
          <a:p>
            <a:pPr marL="0" indent="0">
              <a:buNone/>
            </a:pPr>
            <a:r>
              <a:rPr lang="en-IN" dirty="0"/>
              <a:t>	</a:t>
            </a:r>
            <a:r>
              <a:rPr lang="en-US" dirty="0"/>
              <a:t>To Find out vulnerabilities in the system by attempting to hack the system.</a:t>
            </a:r>
          </a:p>
          <a:p>
            <a:pPr marL="0" indent="0">
              <a:buNone/>
            </a:pPr>
            <a:r>
              <a:rPr lang="en-IN" dirty="0"/>
              <a:t>H</a:t>
            </a:r>
            <a:r>
              <a:rPr lang="en-US" dirty="0"/>
              <a:t>ow?</a:t>
            </a:r>
          </a:p>
          <a:p>
            <a:pPr marL="0" indent="0">
              <a:buNone/>
            </a:pPr>
            <a:r>
              <a:rPr lang="en-IN" dirty="0"/>
              <a:t>	</a:t>
            </a:r>
            <a:r>
              <a:rPr lang="en-US" dirty="0"/>
              <a:t>Using various tools like Metasploit and languages like JavaScript, HTML, PHP, Python, C, 	C++,etc.</a:t>
            </a:r>
          </a:p>
          <a:p>
            <a:pPr marL="0" indent="0">
              <a:buNone/>
            </a:pPr>
            <a:endParaRPr lang="en-IN" dirty="0"/>
          </a:p>
          <a:p>
            <a:pPr marL="0" indent="0">
              <a:buNone/>
            </a:pPr>
            <a:r>
              <a:rPr lang="en-IN" dirty="0"/>
              <a:t>Penetration testing is</a:t>
            </a:r>
            <a:r>
              <a:rPr lang="en-US" dirty="0"/>
              <a:t> an authorized simulated attack on a computer system, performed to evaluate the security of the system.</a:t>
            </a:r>
          </a:p>
        </p:txBody>
      </p:sp>
      <p:pic>
        <p:nvPicPr>
          <p:cNvPr id="1026" name="Picture 2" descr="Metasploit Project">
            <a:extLst>
              <a:ext uri="{FF2B5EF4-FFF2-40B4-BE49-F238E27FC236}">
                <a16:creationId xmlns:a16="http://schemas.microsoft.com/office/drawing/2014/main" id="{FC4696A7-6361-4549-8E95-1D961BCD9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197" y="5368515"/>
            <a:ext cx="1394149" cy="13941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FEF6FA31-74DB-4CAF-AD3D-26084ABAD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478" y="4918258"/>
            <a:ext cx="4423778" cy="1932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24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cluster server architecture">
            <a:extLst>
              <a:ext uri="{FF2B5EF4-FFF2-40B4-BE49-F238E27FC236}">
                <a16:creationId xmlns:a16="http://schemas.microsoft.com/office/drawing/2014/main" id="{9DE017C6-5129-419A-A261-E460179CA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2720" y="2876052"/>
            <a:ext cx="269557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cloud server architecture">
            <a:extLst>
              <a:ext uri="{FF2B5EF4-FFF2-40B4-BE49-F238E27FC236}">
                <a16:creationId xmlns:a16="http://schemas.microsoft.com/office/drawing/2014/main" id="{86A4E62D-9431-4CC6-8FE9-AC10C30CA4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1520" y="4646645"/>
            <a:ext cx="2916775" cy="21568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96148AD-0830-434C-A861-7C61B508FF4D}"/>
              </a:ext>
            </a:extLst>
          </p:cNvPr>
          <p:cNvSpPr>
            <a:spLocks noGrp="1"/>
          </p:cNvSpPr>
          <p:nvPr>
            <p:ph type="title"/>
          </p:nvPr>
        </p:nvSpPr>
        <p:spPr/>
        <p:txBody>
          <a:bodyPr/>
          <a:lstStyle/>
          <a:p>
            <a:r>
              <a:rPr lang="en-IN" dirty="0"/>
              <a:t>Server Architecture</a:t>
            </a:r>
            <a:endParaRPr lang="en-US" dirty="0"/>
          </a:p>
        </p:txBody>
      </p:sp>
      <p:sp>
        <p:nvSpPr>
          <p:cNvPr id="3" name="Content Placeholder 2">
            <a:extLst>
              <a:ext uri="{FF2B5EF4-FFF2-40B4-BE49-F238E27FC236}">
                <a16:creationId xmlns:a16="http://schemas.microsoft.com/office/drawing/2014/main" id="{78E66E77-B8DF-478D-91A5-FF2738DFEA8E}"/>
              </a:ext>
            </a:extLst>
          </p:cNvPr>
          <p:cNvSpPr>
            <a:spLocks noGrp="1"/>
          </p:cNvSpPr>
          <p:nvPr>
            <p:ph idx="1"/>
          </p:nvPr>
        </p:nvSpPr>
        <p:spPr>
          <a:xfrm>
            <a:off x="669762" y="2612831"/>
            <a:ext cx="8825659" cy="3416300"/>
          </a:xfrm>
        </p:spPr>
        <p:txBody>
          <a:bodyPr>
            <a:normAutofit lnSpcReduction="10000"/>
          </a:bodyPr>
          <a:lstStyle/>
          <a:p>
            <a:pPr marL="0" indent="0">
              <a:buNone/>
            </a:pPr>
            <a:r>
              <a:rPr lang="en-IN" dirty="0"/>
              <a:t>Clustered</a:t>
            </a:r>
          </a:p>
          <a:p>
            <a:pPr marL="0" indent="0">
              <a:buNone/>
            </a:pPr>
            <a:r>
              <a:rPr lang="en-IN" dirty="0"/>
              <a:t>	It is a group of computers etc that form the server and they are physically in the same place forming a cluster.</a:t>
            </a:r>
          </a:p>
          <a:p>
            <a:pPr marL="0" indent="0">
              <a:buNone/>
            </a:pPr>
            <a:r>
              <a:rPr lang="en-IN" dirty="0"/>
              <a:t>Cloud</a:t>
            </a:r>
          </a:p>
          <a:p>
            <a:pPr marL="0" indent="0">
              <a:buNone/>
            </a:pPr>
            <a:r>
              <a:rPr lang="en-IN" dirty="0"/>
              <a:t>	Here, the server management and infrastructure is provided by an 	external provider over internet for money. Its types are Public, Private and 	Hybrid.</a:t>
            </a:r>
          </a:p>
          <a:p>
            <a:pPr marL="0" indent="0">
              <a:buNone/>
            </a:pPr>
            <a:r>
              <a:rPr lang="en-IN" dirty="0"/>
              <a:t>I</a:t>
            </a:r>
            <a:r>
              <a:rPr lang="en-US" dirty="0"/>
              <a:t>t is managed by System admins who are the persons who administer the computer system as a whole.</a:t>
            </a:r>
          </a:p>
          <a:p>
            <a:pPr marL="0" indent="0">
              <a:buNone/>
            </a:pPr>
            <a:r>
              <a:rPr lang="en-IN" dirty="0"/>
              <a:t>N</a:t>
            </a:r>
            <a:r>
              <a:rPr lang="en-US" dirty="0"/>
              <a:t>etwork admins administer the networks.</a:t>
            </a:r>
          </a:p>
        </p:txBody>
      </p:sp>
    </p:spTree>
    <p:extLst>
      <p:ext uri="{BB962C8B-B14F-4D97-AF65-F5344CB8AC3E}">
        <p14:creationId xmlns:p14="http://schemas.microsoft.com/office/powerpoint/2010/main" val="372503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cloud computing architecture">
            <a:extLst>
              <a:ext uri="{FF2B5EF4-FFF2-40B4-BE49-F238E27FC236}">
                <a16:creationId xmlns:a16="http://schemas.microsoft.com/office/drawing/2014/main" id="{FBBA742B-56CC-4A4A-BA20-FC97F19EA580}"/>
              </a:ext>
            </a:extLst>
          </p:cNvPr>
          <p:cNvPicPr/>
          <p:nvPr/>
        </p:nvPicPr>
        <p:blipFill rotWithShape="1">
          <a:blip r:embed="rId2">
            <a:extLst>
              <a:ext uri="{28A0092B-C50C-407E-A947-70E740481C1C}">
                <a14:useLocalDpi xmlns:a14="http://schemas.microsoft.com/office/drawing/2010/main" val="0"/>
              </a:ext>
            </a:extLst>
          </a:blip>
          <a:srcRect t="-990" b="8911"/>
          <a:stretch/>
        </p:blipFill>
        <p:spPr bwMode="auto">
          <a:xfrm>
            <a:off x="9289913" y="2356707"/>
            <a:ext cx="3193915" cy="3140579"/>
          </a:xfrm>
          <a:prstGeom prst="rect">
            <a:avLst/>
          </a:prstGeom>
          <a:noFill/>
          <a:ln>
            <a:noFill/>
          </a:ln>
        </p:spPr>
      </p:pic>
      <p:sp>
        <p:nvSpPr>
          <p:cNvPr id="2" name="Title 1">
            <a:extLst>
              <a:ext uri="{FF2B5EF4-FFF2-40B4-BE49-F238E27FC236}">
                <a16:creationId xmlns:a16="http://schemas.microsoft.com/office/drawing/2014/main" id="{1B2CEE70-A1CD-4022-839A-7FC8E2805192}"/>
              </a:ext>
            </a:extLst>
          </p:cNvPr>
          <p:cNvSpPr>
            <a:spLocks noGrp="1"/>
          </p:cNvSpPr>
          <p:nvPr>
            <p:ph type="title"/>
          </p:nvPr>
        </p:nvSpPr>
        <p:spPr/>
        <p:txBody>
          <a:bodyPr/>
          <a:lstStyle/>
          <a:p>
            <a:r>
              <a:rPr lang="en-IN" dirty="0"/>
              <a:t>Cloud Computing</a:t>
            </a:r>
            <a:endParaRPr lang="en-US" dirty="0"/>
          </a:p>
        </p:txBody>
      </p:sp>
      <p:sp>
        <p:nvSpPr>
          <p:cNvPr id="3" name="Content Placeholder 2">
            <a:extLst>
              <a:ext uri="{FF2B5EF4-FFF2-40B4-BE49-F238E27FC236}">
                <a16:creationId xmlns:a16="http://schemas.microsoft.com/office/drawing/2014/main" id="{EE5AEFD2-F569-455C-B9F0-BFC571E40B2B}"/>
              </a:ext>
            </a:extLst>
          </p:cNvPr>
          <p:cNvSpPr>
            <a:spLocks noGrp="1"/>
          </p:cNvSpPr>
          <p:nvPr>
            <p:ph idx="1"/>
          </p:nvPr>
        </p:nvSpPr>
        <p:spPr>
          <a:xfrm>
            <a:off x="1154954" y="2080986"/>
            <a:ext cx="8825659" cy="4339270"/>
          </a:xfrm>
        </p:spPr>
        <p:txBody>
          <a:bodyPr>
            <a:normAutofit lnSpcReduction="10000"/>
          </a:bodyPr>
          <a:lstStyle/>
          <a:p>
            <a:pPr marL="0" indent="0">
              <a:buNone/>
            </a:pPr>
            <a:r>
              <a:rPr lang="en-IN" dirty="0"/>
              <a:t>Why?</a:t>
            </a:r>
          </a:p>
          <a:p>
            <a:pPr marL="0" indent="0">
              <a:buNone/>
            </a:pPr>
            <a:r>
              <a:rPr lang="en-IN" dirty="0"/>
              <a:t>	It helps organisations </a:t>
            </a:r>
            <a:r>
              <a:rPr lang="en-IN" b="1" dirty="0"/>
              <a:t>focus on business</a:t>
            </a:r>
            <a:r>
              <a:rPr lang="en-IN" dirty="0"/>
              <a:t> and not worry about IT, improves 	</a:t>
            </a:r>
            <a:r>
              <a:rPr lang="en-IN" b="1" dirty="0"/>
              <a:t>Business Agility</a:t>
            </a:r>
            <a:r>
              <a:rPr lang="en-IN" dirty="0"/>
              <a:t>, Reduces </a:t>
            </a:r>
            <a:r>
              <a:rPr lang="en-IN" b="1" dirty="0"/>
              <a:t>capital expenses</a:t>
            </a:r>
            <a:r>
              <a:rPr lang="en-IN" dirty="0"/>
              <a:t>, improves </a:t>
            </a:r>
            <a:r>
              <a:rPr lang="en-IN" b="1" dirty="0"/>
              <a:t>staffing efficiency </a:t>
            </a:r>
            <a:r>
              <a:rPr lang="en-IN" dirty="0"/>
              <a:t>	and </a:t>
            </a:r>
            <a:r>
              <a:rPr lang="en-IN" b="1" dirty="0"/>
              <a:t>accessibility</a:t>
            </a:r>
            <a:r>
              <a:rPr lang="en-IN" dirty="0"/>
              <a:t>.</a:t>
            </a:r>
          </a:p>
          <a:p>
            <a:pPr marL="0" indent="0">
              <a:buNone/>
            </a:pPr>
            <a:r>
              <a:rPr lang="en-IN" dirty="0"/>
              <a:t>Future?</a:t>
            </a:r>
          </a:p>
          <a:p>
            <a:pPr marL="0" indent="0">
              <a:buNone/>
            </a:pPr>
            <a:r>
              <a:rPr lang="en-IN" dirty="0"/>
              <a:t>	According to many analysts, the future of cloud computing lies in Hybrid 	clouds and soon many apps will be incorporating cloud computing.</a:t>
            </a:r>
          </a:p>
          <a:p>
            <a:pPr marL="0" indent="0">
              <a:buNone/>
            </a:pPr>
            <a:r>
              <a:rPr lang="en-IN" dirty="0"/>
              <a:t>Uses in Apps?</a:t>
            </a:r>
          </a:p>
          <a:p>
            <a:pPr marL="0" indent="0">
              <a:buNone/>
            </a:pPr>
            <a:r>
              <a:rPr lang="en-IN" dirty="0"/>
              <a:t>	</a:t>
            </a:r>
            <a:r>
              <a:rPr lang="en-US" dirty="0"/>
              <a:t>Data can be temporarily stored to be used later when the device is offline, 	supports various consumers prerequisites which include; backup schedule, 	security, and compression of data, operatable by any device with browser</a:t>
            </a:r>
          </a:p>
          <a:p>
            <a:pPr marL="0" indent="0">
              <a:buNone/>
            </a:pPr>
            <a:r>
              <a:rPr lang="en-IN" dirty="0"/>
              <a:t>Cloud Provides Software as a service(SaaS), Platform as a service(PaaS) and Infrastructure as a service(IaaS).</a:t>
            </a:r>
          </a:p>
        </p:txBody>
      </p:sp>
    </p:spTree>
    <p:extLst>
      <p:ext uri="{BB962C8B-B14F-4D97-AF65-F5344CB8AC3E}">
        <p14:creationId xmlns:p14="http://schemas.microsoft.com/office/powerpoint/2010/main" val="3460741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143</TotalTime>
  <Words>586</Words>
  <Application>Microsoft Office PowerPoint</Application>
  <PresentationFormat>Widescreen</PresentationFormat>
  <Paragraphs>189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verdana</vt:lpstr>
      <vt:lpstr>Wingdings 3</vt:lpstr>
      <vt:lpstr>Ion Boardroom</vt:lpstr>
      <vt:lpstr>Week 1 Topics Presentation</vt:lpstr>
      <vt:lpstr>SDLC – Software Development Life Cycle</vt:lpstr>
      <vt:lpstr>Website – Web Portal – E Commerce</vt:lpstr>
      <vt:lpstr>Differences and CMS</vt:lpstr>
      <vt:lpstr>Types of Databases</vt:lpstr>
      <vt:lpstr>Comparison between Languages</vt:lpstr>
      <vt:lpstr>Ethical Hacking</vt:lpstr>
      <vt:lpstr>Server Architecture</vt:lpstr>
      <vt:lpstr>Cloud Computing</vt:lpstr>
      <vt:lpstr>Firewall and Performance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Kausik N</dc:creator>
  <cp:lastModifiedBy>Kausik N</cp:lastModifiedBy>
  <cp:revision>27</cp:revision>
  <dcterms:created xsi:type="dcterms:W3CDTF">2018-12-07T03:21:06Z</dcterms:created>
  <dcterms:modified xsi:type="dcterms:W3CDTF">2018-12-12T04:14:59Z</dcterms:modified>
</cp:coreProperties>
</file>