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Montserrat-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4bd3db1bee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4bd3db1bee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4bd3db1bee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4bd3db1bee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4bd3db1bee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4bd3db1bee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4bd3db1bee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4bd3db1bee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4bd3db1bee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4bd3db1bee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bd3db1bee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bd3db1bee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4bd3db1bee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4bd3db1bee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4bd3db1bee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4bd3db1bee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4bd3db1bee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4bd3db1bee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4bd3db1bee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4bd3db1bee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4bd3db1bee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4bd3db1bee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4bd3db1bee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4bd3db1bee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4bd3db1bee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4bd3db1bee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jpg"/><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Digital Gaming</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 Detailed Analysis by Kausik 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the Terminologies in Gaming?</a:t>
            </a:r>
            <a:endParaRPr/>
          </a:p>
        </p:txBody>
      </p:sp>
      <p:sp>
        <p:nvSpPr>
          <p:cNvPr id="200" name="Google Shape;200;p22"/>
          <p:cNvSpPr txBox="1"/>
          <p:nvPr>
            <p:ph idx="1" type="body"/>
          </p:nvPr>
        </p:nvSpPr>
        <p:spPr>
          <a:xfrm>
            <a:off x="1297500" y="1250875"/>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Arial"/>
              <a:buChar char="●"/>
            </a:pPr>
            <a:r>
              <a:rPr lang="en">
                <a:solidFill>
                  <a:srgbClr val="00FFFF"/>
                </a:solidFill>
              </a:rPr>
              <a:t>Modifications</a:t>
            </a:r>
            <a:r>
              <a:rPr lang="en"/>
              <a:t> - technically oriented consumers can </a:t>
            </a:r>
            <a:r>
              <a:rPr lang="en">
                <a:solidFill>
                  <a:srgbClr val="FFFF00"/>
                </a:solidFill>
              </a:rPr>
              <a:t>modify the game</a:t>
            </a:r>
            <a:r>
              <a:rPr lang="en"/>
              <a:t>. These mods can add an extra dimension of replayability and interest.</a:t>
            </a:r>
            <a:endParaRPr/>
          </a:p>
          <a:p>
            <a:pPr indent="0" lvl="0" marL="457200" rtl="0" algn="l">
              <a:spcBef>
                <a:spcPts val="0"/>
              </a:spcBef>
              <a:spcAft>
                <a:spcPts val="0"/>
              </a:spcAft>
              <a:buClr>
                <a:srgbClr val="000000"/>
              </a:buClr>
              <a:buSzPts val="1100"/>
              <a:buFont typeface="Arial"/>
              <a:buNone/>
            </a:pPr>
            <a:r>
              <a:rPr lang="en"/>
              <a:t>Devs -  id Software, Valve Corporation, Crytek, Bethesda, Epic Games and Blizzard Entertainment ship their games with some of the development tools used to make the game, along with documentation to assist mod developers.</a:t>
            </a:r>
            <a:endParaRPr/>
          </a:p>
          <a:p>
            <a:pPr indent="457200" lvl="0" marL="0" rtl="0" algn="l">
              <a:spcBef>
                <a:spcPts val="0"/>
              </a:spcBef>
              <a:spcAft>
                <a:spcPts val="0"/>
              </a:spcAft>
              <a:buClr>
                <a:srgbClr val="000000"/>
              </a:buClr>
              <a:buSzPts val="1100"/>
              <a:buFont typeface="Arial"/>
              <a:buNone/>
            </a:pPr>
            <a:r>
              <a:rPr lang="en"/>
              <a:t>Eg. </a:t>
            </a:r>
            <a:r>
              <a:rPr i="1" lang="en">
                <a:solidFill>
                  <a:srgbClr val="FFFF00"/>
                </a:solidFill>
              </a:rPr>
              <a:t>Half-Life</a:t>
            </a:r>
            <a:r>
              <a:rPr lang="en">
                <a:solidFill>
                  <a:srgbClr val="FFFF00"/>
                </a:solidFill>
              </a:rPr>
              <a:t> mod </a:t>
            </a:r>
            <a:r>
              <a:rPr i="1" lang="en">
                <a:solidFill>
                  <a:srgbClr val="FFFF00"/>
                </a:solidFill>
              </a:rPr>
              <a:t>Counter-Strike</a:t>
            </a:r>
            <a:endParaRPr i="1">
              <a:solidFill>
                <a:srgbClr val="FFFF00"/>
              </a:solidFill>
            </a:endParaRPr>
          </a:p>
          <a:p>
            <a:pPr indent="457200" lvl="0" marL="0" rtl="0" algn="l">
              <a:spcBef>
                <a:spcPts val="0"/>
              </a:spcBef>
              <a:spcAft>
                <a:spcPts val="0"/>
              </a:spcAft>
              <a:buClr>
                <a:srgbClr val="000000"/>
              </a:buClr>
              <a:buSzPts val="1100"/>
              <a:buFont typeface="Arial"/>
              <a:buNone/>
            </a:pPr>
            <a:r>
              <a:t/>
            </a:r>
            <a:endParaRPr i="1"/>
          </a:p>
          <a:p>
            <a:pPr indent="-311150" lvl="0" marL="457200" rtl="0" algn="l">
              <a:spcBef>
                <a:spcPts val="0"/>
              </a:spcBef>
              <a:spcAft>
                <a:spcPts val="0"/>
              </a:spcAft>
              <a:buSzPts val="1300"/>
              <a:buFont typeface="Arial"/>
              <a:buChar char="●"/>
            </a:pPr>
            <a:r>
              <a:rPr lang="en">
                <a:solidFill>
                  <a:srgbClr val="00FFFF"/>
                </a:solidFill>
              </a:rPr>
              <a:t>Cheating </a:t>
            </a:r>
            <a:r>
              <a:rPr lang="en"/>
              <a:t>- Cheating in computer games may involve cheat codes and hidden spots implemented by the game developers, modification of game code by third parties, or players exploiting a software glitch. Cheats usually </a:t>
            </a:r>
            <a:r>
              <a:rPr lang="en">
                <a:solidFill>
                  <a:srgbClr val="FFFF00"/>
                </a:solidFill>
              </a:rPr>
              <a:t>make the game easier</a:t>
            </a:r>
            <a:r>
              <a:rPr lang="en"/>
              <a:t> by providing some unfair advantage. </a:t>
            </a:r>
            <a:endParaRPr/>
          </a:p>
          <a:p>
            <a:pPr indent="457200" lvl="0" marL="0" rtl="0" algn="l">
              <a:spcBef>
                <a:spcPts val="0"/>
              </a:spcBef>
              <a:spcAft>
                <a:spcPts val="0"/>
              </a:spcAft>
              <a:buClr>
                <a:srgbClr val="000000"/>
              </a:buClr>
              <a:buSzPts val="1100"/>
              <a:buFont typeface="Arial"/>
              <a:buNone/>
            </a:pPr>
            <a:r>
              <a:rPr lang="en"/>
              <a:t>Eg. </a:t>
            </a:r>
            <a:r>
              <a:rPr lang="en">
                <a:solidFill>
                  <a:srgbClr val="FFFF00"/>
                </a:solidFill>
              </a:rPr>
              <a:t>Cheats in GTA games</a:t>
            </a:r>
            <a:endParaRPr>
              <a:solidFill>
                <a:srgbClr val="FFFF00"/>
              </a:solidFill>
            </a:endParaRPr>
          </a:p>
          <a:p>
            <a:pPr indent="0" lvl="0" marL="457200" rtl="0" algn="l">
              <a:spcBef>
                <a:spcPts val="0"/>
              </a:spcBef>
              <a:spcAft>
                <a:spcPts val="0"/>
              </a:spcAft>
              <a:buNone/>
            </a:pPr>
            <a:r>
              <a:t/>
            </a:r>
            <a:endParaRPr>
              <a:solidFill>
                <a:srgbClr val="00FFFF"/>
              </a:solidFill>
            </a:endParaRPr>
          </a:p>
          <a:p>
            <a:pPr indent="0" lvl="0" marL="457200" rtl="0" algn="l">
              <a:spcBef>
                <a:spcPts val="0"/>
              </a:spcBef>
              <a:spcAft>
                <a:spcPts val="1600"/>
              </a:spcAft>
              <a:buNone/>
            </a:pPr>
            <a:r>
              <a:t/>
            </a:r>
            <a:endParaRPr/>
          </a:p>
        </p:txBody>
      </p:sp>
      <p:sp>
        <p:nvSpPr>
          <p:cNvPr id="201" name="Google Shape;201;p22"/>
          <p:cNvSpPr txBox="1"/>
          <p:nvPr/>
        </p:nvSpPr>
        <p:spPr>
          <a:xfrm>
            <a:off x="5210675" y="4884300"/>
            <a:ext cx="1612200" cy="25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1"/>
                </a:solidFill>
              </a:rPr>
              <a:t>Iron Man Mod for GTA V</a:t>
            </a:r>
            <a:endParaRPr sz="1000">
              <a:solidFill>
                <a:schemeClr val="lt1"/>
              </a:solidFill>
            </a:endParaRPr>
          </a:p>
        </p:txBody>
      </p:sp>
      <p:pic>
        <p:nvPicPr>
          <p:cNvPr descr="Image result for mods in games" id="202" name="Google Shape;202;p22"/>
          <p:cNvPicPr preferRelativeResize="0"/>
          <p:nvPr/>
        </p:nvPicPr>
        <p:blipFill>
          <a:blip r:embed="rId3">
            <a:alphaModFix/>
          </a:blip>
          <a:stretch>
            <a:fillRect/>
          </a:stretch>
        </p:blipFill>
        <p:spPr>
          <a:xfrm>
            <a:off x="6731700" y="3817300"/>
            <a:ext cx="2314150" cy="1248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the Terminologies in Gaming?</a:t>
            </a:r>
            <a:endParaRPr/>
          </a:p>
        </p:txBody>
      </p:sp>
      <p:sp>
        <p:nvSpPr>
          <p:cNvPr id="208" name="Google Shape;208;p23"/>
          <p:cNvSpPr txBox="1"/>
          <p:nvPr>
            <p:ph idx="1" type="body"/>
          </p:nvPr>
        </p:nvSpPr>
        <p:spPr>
          <a:xfrm>
            <a:off x="1297500" y="1250875"/>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Arial"/>
              <a:buChar char="●"/>
            </a:pPr>
            <a:r>
              <a:rPr lang="en">
                <a:solidFill>
                  <a:srgbClr val="00FFFF"/>
                </a:solidFill>
              </a:rPr>
              <a:t>Glitches</a:t>
            </a:r>
            <a:r>
              <a:rPr lang="en"/>
              <a:t> - </a:t>
            </a:r>
            <a:r>
              <a:rPr lang="en">
                <a:solidFill>
                  <a:srgbClr val="FFFF00"/>
                </a:solidFill>
              </a:rPr>
              <a:t>Software errors</a:t>
            </a:r>
            <a:r>
              <a:rPr lang="en"/>
              <a:t> not detected by software testers during development can find their way into released versions of computer and video games. This may happen because the glitch only occurs under unusual circumstances in the game, was deemed too minor to correct, or because the game development was hurried to meet a publication deadline. Glitches can range from minor graphical errors to serious bugs that can delete saved data or cause the game to malfunction.</a:t>
            </a:r>
            <a:endParaRPr/>
          </a:p>
          <a:p>
            <a:pPr indent="-298450" lvl="1" marL="914400" rtl="0" algn="l">
              <a:spcBef>
                <a:spcPts val="0"/>
              </a:spcBef>
              <a:spcAft>
                <a:spcPts val="0"/>
              </a:spcAft>
              <a:buSzPts val="1100"/>
              <a:buFont typeface="Arial"/>
              <a:buChar char="○"/>
            </a:pPr>
            <a:r>
              <a:rPr lang="en"/>
              <a:t>Publishers release ‘</a:t>
            </a:r>
            <a:r>
              <a:rPr lang="en">
                <a:solidFill>
                  <a:srgbClr val="FFFF00"/>
                </a:solidFill>
              </a:rPr>
              <a:t>Patches</a:t>
            </a:r>
            <a:r>
              <a:rPr lang="en"/>
              <a:t>’ to fix such bugs</a:t>
            </a:r>
            <a:endParaRPr/>
          </a:p>
          <a:p>
            <a:pPr indent="-298450" lvl="1" marL="914400" rtl="0" algn="l">
              <a:spcBef>
                <a:spcPts val="0"/>
              </a:spcBef>
              <a:spcAft>
                <a:spcPts val="0"/>
              </a:spcAft>
              <a:buSzPts val="1100"/>
              <a:buFont typeface="Arial"/>
              <a:buChar char="○"/>
            </a:pPr>
            <a:r>
              <a:rPr lang="en"/>
              <a:t>Glitches useful to the player are called ‘</a:t>
            </a:r>
            <a:r>
              <a:rPr lang="en">
                <a:solidFill>
                  <a:srgbClr val="FFFF00"/>
                </a:solidFill>
              </a:rPr>
              <a:t>Exploits</a:t>
            </a:r>
            <a:r>
              <a:rPr lang="en"/>
              <a:t>’</a:t>
            </a:r>
            <a:endParaRPr/>
          </a:p>
          <a:p>
            <a:pPr indent="0" lvl="0" marL="0" rtl="0" algn="l">
              <a:spcBef>
                <a:spcPts val="0"/>
              </a:spcBef>
              <a:spcAft>
                <a:spcPts val="0"/>
              </a:spcAft>
              <a:buClr>
                <a:srgbClr val="000000"/>
              </a:buClr>
              <a:buSzPts val="1100"/>
              <a:buFont typeface="Arial"/>
              <a:buNone/>
            </a:pPr>
            <a:r>
              <a:t/>
            </a:r>
            <a:endParaRPr/>
          </a:p>
          <a:p>
            <a:pPr indent="-311150" lvl="0" marL="457200" rtl="0" algn="l">
              <a:spcBef>
                <a:spcPts val="0"/>
              </a:spcBef>
              <a:spcAft>
                <a:spcPts val="0"/>
              </a:spcAft>
              <a:buSzPts val="1300"/>
              <a:buFont typeface="Arial"/>
              <a:buChar char="●"/>
            </a:pPr>
            <a:r>
              <a:rPr lang="en">
                <a:solidFill>
                  <a:srgbClr val="00FFFF"/>
                </a:solidFill>
              </a:rPr>
              <a:t>Easter Eggs</a:t>
            </a:r>
            <a:r>
              <a:rPr lang="en"/>
              <a:t> - </a:t>
            </a:r>
            <a:r>
              <a:rPr lang="en">
                <a:solidFill>
                  <a:srgbClr val="FFFF00"/>
                </a:solidFill>
              </a:rPr>
              <a:t>Hidden messages</a:t>
            </a:r>
            <a:r>
              <a:rPr lang="en"/>
              <a:t> or jokes left in games by developers that are not part of the main game</a:t>
            </a:r>
            <a:endParaRPr/>
          </a:p>
          <a:p>
            <a:pPr indent="-298450" lvl="1" marL="914400" rtl="0" algn="l">
              <a:spcBef>
                <a:spcPts val="0"/>
              </a:spcBef>
              <a:spcAft>
                <a:spcPts val="0"/>
              </a:spcAft>
              <a:buSzPts val="1100"/>
              <a:buFont typeface="Arial"/>
              <a:buChar char="○"/>
            </a:pPr>
            <a:r>
              <a:rPr lang="en">
                <a:solidFill>
                  <a:srgbClr val="FFFF00"/>
                </a:solidFill>
              </a:rPr>
              <a:t>Cheat codes</a:t>
            </a:r>
            <a:r>
              <a:rPr lang="en"/>
              <a:t> are a special form of easter eggs</a:t>
            </a:r>
            <a:endParaRPr/>
          </a:p>
          <a:p>
            <a:pPr indent="0" lvl="0" marL="457200" rtl="0" algn="l">
              <a:spcBef>
                <a:spcPts val="0"/>
              </a:spcBef>
              <a:spcAft>
                <a:spcPts val="1600"/>
              </a:spcAft>
              <a:buNone/>
            </a:pPr>
            <a:r>
              <a:t/>
            </a:r>
            <a:endParaRPr/>
          </a:p>
        </p:txBody>
      </p:sp>
      <p:sp>
        <p:nvSpPr>
          <p:cNvPr id="209" name="Google Shape;209;p23"/>
          <p:cNvSpPr txBox="1"/>
          <p:nvPr/>
        </p:nvSpPr>
        <p:spPr>
          <a:xfrm>
            <a:off x="5644200" y="4625200"/>
            <a:ext cx="1639200" cy="25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1"/>
                </a:solidFill>
              </a:rPr>
              <a:t>First ever Easter egg in the game</a:t>
            </a:r>
            <a:r>
              <a:rPr lang="en" sz="1000">
                <a:solidFill>
                  <a:srgbClr val="FFFF00"/>
                </a:solidFill>
              </a:rPr>
              <a:t> ‘Adventure’</a:t>
            </a:r>
            <a:endParaRPr sz="1000">
              <a:solidFill>
                <a:srgbClr val="FFFF00"/>
              </a:solidFill>
            </a:endParaRPr>
          </a:p>
        </p:txBody>
      </p:sp>
      <p:pic>
        <p:nvPicPr>
          <p:cNvPr descr="Image result for first ever easter egg in video game" id="210" name="Google Shape;210;p23"/>
          <p:cNvPicPr preferRelativeResize="0"/>
          <p:nvPr/>
        </p:nvPicPr>
        <p:blipFill>
          <a:blip r:embed="rId3">
            <a:alphaModFix/>
          </a:blip>
          <a:stretch>
            <a:fillRect/>
          </a:stretch>
        </p:blipFill>
        <p:spPr>
          <a:xfrm>
            <a:off x="7072250" y="3782170"/>
            <a:ext cx="1890775" cy="126525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the various Genres of Games?</a:t>
            </a:r>
            <a:endParaRPr/>
          </a:p>
        </p:txBody>
      </p:sp>
      <p:sp>
        <p:nvSpPr>
          <p:cNvPr id="216" name="Google Shape;216;p24"/>
          <p:cNvSpPr txBox="1"/>
          <p:nvPr>
            <p:ph idx="1" type="body"/>
          </p:nvPr>
        </p:nvSpPr>
        <p:spPr>
          <a:xfrm>
            <a:off x="1297500" y="1116150"/>
            <a:ext cx="70389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b="1" lang="en" sz="1050">
                <a:solidFill>
                  <a:srgbClr val="00FFFF"/>
                </a:solidFill>
                <a:latin typeface="Arial"/>
                <a:ea typeface="Arial"/>
                <a:cs typeface="Arial"/>
                <a:sym typeface="Arial"/>
              </a:rPr>
              <a:t>Action</a:t>
            </a:r>
            <a:r>
              <a:rPr b="1" lang="en" sz="1050">
                <a:latin typeface="Arial"/>
                <a:ea typeface="Arial"/>
                <a:cs typeface="Arial"/>
                <a:sym typeface="Arial"/>
              </a:rPr>
              <a:t> - </a:t>
            </a:r>
            <a:endParaRPr b="1" sz="1050">
              <a:latin typeface="Arial"/>
              <a:ea typeface="Arial"/>
              <a:cs typeface="Arial"/>
              <a:sym typeface="Arial"/>
            </a:endParaRPr>
          </a:p>
          <a:p>
            <a:pPr indent="0" lvl="0" marL="0" rtl="0" algn="l">
              <a:lnSpc>
                <a:spcPct val="100000"/>
              </a:lnSpc>
              <a:spcBef>
                <a:spcPts val="0"/>
              </a:spcBef>
              <a:spcAft>
                <a:spcPts val="0"/>
              </a:spcAft>
              <a:buClr>
                <a:srgbClr val="000000"/>
              </a:buClr>
              <a:buSzPts val="1100"/>
              <a:buFont typeface="Arial"/>
              <a:buNone/>
            </a:pPr>
            <a:r>
              <a:rPr b="1" lang="en" sz="1050">
                <a:latin typeface="Arial"/>
                <a:ea typeface="Arial"/>
                <a:cs typeface="Arial"/>
                <a:sym typeface="Arial"/>
              </a:rPr>
              <a:t>	</a:t>
            </a:r>
            <a:r>
              <a:rPr b="1" lang="en" sz="1050">
                <a:solidFill>
                  <a:srgbClr val="FFFF00"/>
                </a:solidFill>
                <a:latin typeface="Arial"/>
                <a:ea typeface="Arial"/>
                <a:cs typeface="Arial"/>
                <a:sym typeface="Arial"/>
              </a:rPr>
              <a:t>	Platform</a:t>
            </a:r>
            <a:r>
              <a:rPr b="1" lang="en" sz="1050">
                <a:latin typeface="Arial"/>
                <a:ea typeface="Arial"/>
                <a:cs typeface="Arial"/>
                <a:sym typeface="Arial"/>
              </a:rPr>
              <a:t> - </a:t>
            </a:r>
            <a:r>
              <a:rPr lang="en" sz="1050">
                <a:latin typeface="Arial"/>
                <a:ea typeface="Arial"/>
                <a:cs typeface="Arial"/>
                <a:sym typeface="Arial"/>
              </a:rPr>
              <a:t>Donkey Kong, Mario Bros.</a:t>
            </a:r>
            <a:endParaRPr sz="1050">
              <a:latin typeface="Arial"/>
              <a:ea typeface="Arial"/>
              <a:cs typeface="Arial"/>
              <a:sym typeface="Arial"/>
            </a:endParaRPr>
          </a:p>
          <a:p>
            <a:pPr indent="0" lvl="0" marL="0" rtl="0" algn="l">
              <a:lnSpc>
                <a:spcPct val="100000"/>
              </a:lnSpc>
              <a:spcBef>
                <a:spcPts val="0"/>
              </a:spcBef>
              <a:spcAft>
                <a:spcPts val="0"/>
              </a:spcAft>
              <a:buClr>
                <a:srgbClr val="000000"/>
              </a:buClr>
              <a:buSzPts val="1100"/>
              <a:buFont typeface="Arial"/>
              <a:buNone/>
            </a:pPr>
            <a:r>
              <a:rPr lang="en" sz="1050">
                <a:latin typeface="Arial"/>
                <a:ea typeface="Arial"/>
                <a:cs typeface="Arial"/>
                <a:sym typeface="Arial"/>
              </a:rPr>
              <a:t>		</a:t>
            </a:r>
            <a:r>
              <a:rPr b="1" lang="en" sz="1050">
                <a:solidFill>
                  <a:srgbClr val="FFFF00"/>
                </a:solidFill>
                <a:latin typeface="Arial"/>
                <a:ea typeface="Arial"/>
                <a:cs typeface="Arial"/>
                <a:sym typeface="Arial"/>
              </a:rPr>
              <a:t>Shooter</a:t>
            </a:r>
            <a:r>
              <a:rPr lang="en" sz="1050">
                <a:solidFill>
                  <a:srgbClr val="FFFF00"/>
                </a:solidFill>
                <a:latin typeface="Arial"/>
                <a:ea typeface="Arial"/>
                <a:cs typeface="Arial"/>
                <a:sym typeface="Arial"/>
              </a:rPr>
              <a:t> </a:t>
            </a:r>
            <a:r>
              <a:rPr lang="en" sz="1050">
                <a:latin typeface="Arial"/>
                <a:ea typeface="Arial"/>
                <a:cs typeface="Arial"/>
                <a:sym typeface="Arial"/>
              </a:rPr>
              <a:t>- </a:t>
            </a:r>
            <a:endParaRPr sz="1050">
              <a:latin typeface="Arial"/>
              <a:ea typeface="Arial"/>
              <a:cs typeface="Arial"/>
              <a:sym typeface="Arial"/>
            </a:endParaRPr>
          </a:p>
          <a:p>
            <a:pPr indent="0" lvl="0" marL="0" rtl="0" algn="l">
              <a:lnSpc>
                <a:spcPct val="100000"/>
              </a:lnSpc>
              <a:spcBef>
                <a:spcPts val="0"/>
              </a:spcBef>
              <a:spcAft>
                <a:spcPts val="0"/>
              </a:spcAft>
              <a:buClr>
                <a:srgbClr val="000000"/>
              </a:buClr>
              <a:buSzPts val="1100"/>
              <a:buFont typeface="Arial"/>
              <a:buNone/>
            </a:pPr>
            <a:r>
              <a:rPr lang="en" sz="1050">
                <a:latin typeface="Arial"/>
                <a:ea typeface="Arial"/>
                <a:cs typeface="Arial"/>
                <a:sym typeface="Arial"/>
              </a:rPr>
              <a:t>			</a:t>
            </a:r>
            <a:r>
              <a:rPr b="1" lang="en" sz="1050">
                <a:latin typeface="Arial"/>
                <a:ea typeface="Arial"/>
                <a:cs typeface="Arial"/>
                <a:sym typeface="Arial"/>
              </a:rPr>
              <a:t>Hero Shooter </a:t>
            </a:r>
            <a:r>
              <a:rPr lang="en" sz="1050">
                <a:latin typeface="Arial"/>
                <a:ea typeface="Arial"/>
                <a:cs typeface="Arial"/>
                <a:sym typeface="Arial"/>
              </a:rPr>
              <a:t>- Overwatch, Paladins, Gigantic</a:t>
            </a:r>
            <a:endParaRPr sz="1050">
              <a:latin typeface="Arial"/>
              <a:ea typeface="Arial"/>
              <a:cs typeface="Arial"/>
              <a:sym typeface="Arial"/>
            </a:endParaRPr>
          </a:p>
          <a:p>
            <a:pPr indent="0" lvl="0" marL="0" rtl="0" algn="l">
              <a:lnSpc>
                <a:spcPct val="100000"/>
              </a:lnSpc>
              <a:spcBef>
                <a:spcPts val="0"/>
              </a:spcBef>
              <a:spcAft>
                <a:spcPts val="0"/>
              </a:spcAft>
              <a:buClr>
                <a:srgbClr val="000000"/>
              </a:buClr>
              <a:buSzPts val="1100"/>
              <a:buFont typeface="Arial"/>
              <a:buNone/>
            </a:pPr>
            <a:r>
              <a:rPr lang="en" sz="1050">
                <a:latin typeface="Arial"/>
                <a:ea typeface="Arial"/>
                <a:cs typeface="Arial"/>
                <a:sym typeface="Arial"/>
              </a:rPr>
              <a:t>			</a:t>
            </a:r>
            <a:r>
              <a:rPr b="1" lang="en" sz="1050">
                <a:latin typeface="Arial"/>
                <a:ea typeface="Arial"/>
                <a:cs typeface="Arial"/>
                <a:sym typeface="Arial"/>
              </a:rPr>
              <a:t>MOBA (Multiplayer Online Battle Arena)</a:t>
            </a:r>
            <a:r>
              <a:rPr lang="en" sz="1050">
                <a:latin typeface="Arial"/>
                <a:ea typeface="Arial"/>
                <a:cs typeface="Arial"/>
                <a:sym typeface="Arial"/>
              </a:rPr>
              <a:t> - Dota 2, League of Legends</a:t>
            </a:r>
            <a:endParaRPr sz="1050">
              <a:latin typeface="Arial"/>
              <a:ea typeface="Arial"/>
              <a:cs typeface="Arial"/>
              <a:sym typeface="Arial"/>
            </a:endParaRPr>
          </a:p>
          <a:p>
            <a:pPr indent="457200" lvl="0" marL="914400" rtl="0" algn="l">
              <a:lnSpc>
                <a:spcPct val="100000"/>
              </a:lnSpc>
              <a:spcBef>
                <a:spcPts val="0"/>
              </a:spcBef>
              <a:spcAft>
                <a:spcPts val="0"/>
              </a:spcAft>
              <a:buClr>
                <a:srgbClr val="000000"/>
              </a:buClr>
              <a:buSzPts val="1100"/>
              <a:buFont typeface="Arial"/>
              <a:buNone/>
            </a:pPr>
            <a:r>
              <a:rPr b="1" lang="en" sz="1050">
                <a:latin typeface="Arial"/>
                <a:ea typeface="Arial"/>
                <a:cs typeface="Arial"/>
                <a:sym typeface="Arial"/>
              </a:rPr>
              <a:t>Shoot em ups (FPS) </a:t>
            </a:r>
            <a:r>
              <a:rPr lang="en" sz="1050">
                <a:latin typeface="Arial"/>
                <a:ea typeface="Arial"/>
                <a:cs typeface="Arial"/>
                <a:sym typeface="Arial"/>
              </a:rPr>
              <a:t>- Counter Strike, Wolfenstein 3D, Doom, Half life</a:t>
            </a:r>
            <a:endParaRPr sz="1050">
              <a:latin typeface="Arial"/>
              <a:ea typeface="Arial"/>
              <a:cs typeface="Arial"/>
              <a:sym typeface="Arial"/>
            </a:endParaRPr>
          </a:p>
          <a:p>
            <a:pPr indent="0" lvl="0" marL="914400" rtl="0" algn="l">
              <a:lnSpc>
                <a:spcPct val="100000"/>
              </a:lnSpc>
              <a:spcBef>
                <a:spcPts val="0"/>
              </a:spcBef>
              <a:spcAft>
                <a:spcPts val="0"/>
              </a:spcAft>
              <a:buClr>
                <a:srgbClr val="000000"/>
              </a:buClr>
              <a:buSzPts val="1100"/>
              <a:buFont typeface="Arial"/>
              <a:buNone/>
            </a:pPr>
            <a:r>
              <a:rPr b="1" lang="en" sz="1050">
                <a:solidFill>
                  <a:srgbClr val="FFFF00"/>
                </a:solidFill>
                <a:latin typeface="Arial"/>
                <a:ea typeface="Arial"/>
                <a:cs typeface="Arial"/>
                <a:sym typeface="Arial"/>
              </a:rPr>
              <a:t>Fighting</a:t>
            </a:r>
            <a:r>
              <a:rPr lang="en" sz="1050">
                <a:solidFill>
                  <a:srgbClr val="FFFF00"/>
                </a:solidFill>
                <a:latin typeface="Arial"/>
                <a:ea typeface="Arial"/>
                <a:cs typeface="Arial"/>
                <a:sym typeface="Arial"/>
              </a:rPr>
              <a:t> </a:t>
            </a:r>
            <a:r>
              <a:rPr lang="en" sz="1050">
                <a:latin typeface="Arial"/>
                <a:ea typeface="Arial"/>
                <a:cs typeface="Arial"/>
                <a:sym typeface="Arial"/>
              </a:rPr>
              <a:t>- Super Smash Bros.</a:t>
            </a:r>
            <a:endParaRPr sz="1050">
              <a:latin typeface="Arial"/>
              <a:ea typeface="Arial"/>
              <a:cs typeface="Arial"/>
              <a:sym typeface="Arial"/>
            </a:endParaRPr>
          </a:p>
          <a:p>
            <a:pPr indent="0" lvl="0" marL="0" rtl="0" algn="l">
              <a:lnSpc>
                <a:spcPct val="100000"/>
              </a:lnSpc>
              <a:spcBef>
                <a:spcPts val="0"/>
              </a:spcBef>
              <a:spcAft>
                <a:spcPts val="0"/>
              </a:spcAft>
              <a:buClr>
                <a:srgbClr val="000000"/>
              </a:buClr>
              <a:buSzPts val="1100"/>
              <a:buFont typeface="Arial"/>
              <a:buNone/>
            </a:pPr>
            <a:r>
              <a:rPr lang="en" sz="1050">
                <a:latin typeface="Arial"/>
                <a:ea typeface="Arial"/>
                <a:cs typeface="Arial"/>
                <a:sym typeface="Arial"/>
              </a:rPr>
              <a:t>		</a:t>
            </a:r>
            <a:r>
              <a:rPr b="1" lang="en" sz="1050">
                <a:solidFill>
                  <a:srgbClr val="FFFF00"/>
                </a:solidFill>
                <a:latin typeface="Arial"/>
                <a:ea typeface="Arial"/>
                <a:cs typeface="Arial"/>
                <a:sym typeface="Arial"/>
              </a:rPr>
              <a:t>Beat em ups</a:t>
            </a:r>
            <a:r>
              <a:rPr lang="en" sz="1050">
                <a:latin typeface="Arial"/>
                <a:ea typeface="Arial"/>
                <a:cs typeface="Arial"/>
                <a:sym typeface="Arial"/>
              </a:rPr>
              <a:t> - Street Fighter Series</a:t>
            </a:r>
            <a:endParaRPr sz="1050">
              <a:latin typeface="Arial"/>
              <a:ea typeface="Arial"/>
              <a:cs typeface="Arial"/>
              <a:sym typeface="Arial"/>
            </a:endParaRPr>
          </a:p>
          <a:p>
            <a:pPr indent="0" lvl="0" marL="0" rtl="0" algn="l">
              <a:lnSpc>
                <a:spcPct val="100000"/>
              </a:lnSpc>
              <a:spcBef>
                <a:spcPts val="0"/>
              </a:spcBef>
              <a:spcAft>
                <a:spcPts val="0"/>
              </a:spcAft>
              <a:buClr>
                <a:srgbClr val="000000"/>
              </a:buClr>
              <a:buSzPts val="1100"/>
              <a:buFont typeface="Arial"/>
              <a:buNone/>
            </a:pPr>
            <a:r>
              <a:rPr lang="en" sz="1050">
                <a:latin typeface="Arial"/>
                <a:ea typeface="Arial"/>
                <a:cs typeface="Arial"/>
                <a:sym typeface="Arial"/>
              </a:rPr>
              <a:t>		</a:t>
            </a:r>
            <a:r>
              <a:rPr b="1" lang="en" sz="1050">
                <a:solidFill>
                  <a:srgbClr val="FFFF00"/>
                </a:solidFill>
                <a:latin typeface="Arial"/>
                <a:ea typeface="Arial"/>
                <a:cs typeface="Arial"/>
                <a:sym typeface="Arial"/>
              </a:rPr>
              <a:t>Steal</a:t>
            </a:r>
            <a:r>
              <a:rPr b="1" lang="en" sz="1050">
                <a:solidFill>
                  <a:srgbClr val="FFFF00"/>
                </a:solidFill>
                <a:latin typeface="Arial"/>
                <a:ea typeface="Arial"/>
                <a:cs typeface="Arial"/>
                <a:sym typeface="Arial"/>
              </a:rPr>
              <a:t>t</a:t>
            </a:r>
            <a:r>
              <a:rPr b="1" lang="en" sz="1050">
                <a:solidFill>
                  <a:srgbClr val="FFFF00"/>
                </a:solidFill>
                <a:latin typeface="Arial"/>
                <a:ea typeface="Arial"/>
                <a:cs typeface="Arial"/>
                <a:sym typeface="Arial"/>
              </a:rPr>
              <a:t>h</a:t>
            </a:r>
            <a:r>
              <a:rPr lang="en" sz="1050">
                <a:solidFill>
                  <a:srgbClr val="FFFF00"/>
                </a:solidFill>
                <a:latin typeface="Arial"/>
                <a:ea typeface="Arial"/>
                <a:cs typeface="Arial"/>
                <a:sym typeface="Arial"/>
              </a:rPr>
              <a:t> </a:t>
            </a:r>
            <a:r>
              <a:rPr lang="en" sz="1050">
                <a:latin typeface="Arial"/>
                <a:ea typeface="Arial"/>
                <a:cs typeface="Arial"/>
                <a:sym typeface="Arial"/>
              </a:rPr>
              <a:t>- Metal Gear series</a:t>
            </a:r>
            <a:endParaRPr sz="1050">
              <a:latin typeface="Arial"/>
              <a:ea typeface="Arial"/>
              <a:cs typeface="Arial"/>
              <a:sym typeface="Arial"/>
            </a:endParaRPr>
          </a:p>
          <a:p>
            <a:pPr indent="0" lvl="0" marL="0" rtl="0" algn="l">
              <a:lnSpc>
                <a:spcPct val="100000"/>
              </a:lnSpc>
              <a:spcBef>
                <a:spcPts val="0"/>
              </a:spcBef>
              <a:spcAft>
                <a:spcPts val="0"/>
              </a:spcAft>
              <a:buClr>
                <a:srgbClr val="000000"/>
              </a:buClr>
              <a:buSzPts val="1100"/>
              <a:buFont typeface="Arial"/>
              <a:buNone/>
            </a:pPr>
            <a:r>
              <a:rPr lang="en" sz="1050">
                <a:latin typeface="Arial"/>
                <a:ea typeface="Arial"/>
                <a:cs typeface="Arial"/>
                <a:sym typeface="Arial"/>
              </a:rPr>
              <a:t>		</a:t>
            </a:r>
            <a:r>
              <a:rPr b="1" lang="en" sz="1050">
                <a:solidFill>
                  <a:srgbClr val="FFFF00"/>
                </a:solidFill>
                <a:latin typeface="Arial"/>
                <a:ea typeface="Arial"/>
                <a:cs typeface="Arial"/>
                <a:sym typeface="Arial"/>
              </a:rPr>
              <a:t>Survival</a:t>
            </a:r>
            <a:r>
              <a:rPr lang="en" sz="1050">
                <a:solidFill>
                  <a:srgbClr val="FFFF00"/>
                </a:solidFill>
                <a:latin typeface="Arial"/>
                <a:ea typeface="Arial"/>
                <a:cs typeface="Arial"/>
                <a:sym typeface="Arial"/>
              </a:rPr>
              <a:t> </a:t>
            </a:r>
            <a:r>
              <a:rPr lang="en" sz="1050">
                <a:latin typeface="Arial"/>
                <a:ea typeface="Arial"/>
                <a:cs typeface="Arial"/>
                <a:sym typeface="Arial"/>
              </a:rPr>
              <a:t>- Minecraft, Fortnite, Playerunknown's BattleGround</a:t>
            </a:r>
            <a:r>
              <a:rPr lang="en" sz="1050">
                <a:latin typeface="Arial"/>
                <a:ea typeface="Arial"/>
                <a:cs typeface="Arial"/>
                <a:sym typeface="Arial"/>
              </a:rPr>
              <a:t>s</a:t>
            </a:r>
            <a:endParaRPr sz="1050">
              <a:latin typeface="Arial"/>
              <a:ea typeface="Arial"/>
              <a:cs typeface="Arial"/>
              <a:sym typeface="Arial"/>
            </a:endParaRPr>
          </a:p>
          <a:p>
            <a:pPr indent="0" lvl="0" marL="0" rtl="0" algn="l">
              <a:lnSpc>
                <a:spcPct val="100000"/>
              </a:lnSpc>
              <a:spcBef>
                <a:spcPts val="0"/>
              </a:spcBef>
              <a:spcAft>
                <a:spcPts val="0"/>
              </a:spcAft>
              <a:buClr>
                <a:srgbClr val="000000"/>
              </a:buClr>
              <a:buSzPts val="1100"/>
              <a:buFont typeface="Arial"/>
              <a:buNone/>
            </a:pPr>
            <a:r>
              <a:rPr lang="en" sz="1050">
                <a:latin typeface="Arial"/>
                <a:ea typeface="Arial"/>
                <a:cs typeface="Arial"/>
                <a:sym typeface="Arial"/>
              </a:rPr>
              <a:t>		</a:t>
            </a:r>
            <a:r>
              <a:rPr b="1" lang="en" sz="1050">
                <a:solidFill>
                  <a:srgbClr val="FFFF00"/>
                </a:solidFill>
                <a:latin typeface="Arial"/>
                <a:ea typeface="Arial"/>
                <a:cs typeface="Arial"/>
                <a:sym typeface="Arial"/>
              </a:rPr>
              <a:t>Rhythm</a:t>
            </a:r>
            <a:r>
              <a:rPr lang="en" sz="1050">
                <a:solidFill>
                  <a:srgbClr val="FFFF00"/>
                </a:solidFill>
                <a:latin typeface="Arial"/>
                <a:ea typeface="Arial"/>
                <a:cs typeface="Arial"/>
                <a:sym typeface="Arial"/>
              </a:rPr>
              <a:t> </a:t>
            </a:r>
            <a:r>
              <a:rPr lang="en" sz="1050">
                <a:latin typeface="Arial"/>
                <a:ea typeface="Arial"/>
                <a:cs typeface="Arial"/>
                <a:sym typeface="Arial"/>
              </a:rPr>
              <a:t>- Guitar Hero</a:t>
            </a:r>
            <a:endParaRPr sz="1050">
              <a:latin typeface="Arial"/>
              <a:ea typeface="Arial"/>
              <a:cs typeface="Arial"/>
              <a:sym typeface="Arial"/>
            </a:endParaRPr>
          </a:p>
          <a:p>
            <a:pPr indent="0" lvl="0" marL="0" rtl="0" algn="l">
              <a:lnSpc>
                <a:spcPct val="100000"/>
              </a:lnSpc>
              <a:spcBef>
                <a:spcPts val="0"/>
              </a:spcBef>
              <a:spcAft>
                <a:spcPts val="0"/>
              </a:spcAft>
              <a:buNone/>
            </a:pPr>
            <a:r>
              <a:rPr lang="en" sz="1050">
                <a:latin typeface="Arial"/>
                <a:ea typeface="Arial"/>
                <a:cs typeface="Arial"/>
                <a:sym typeface="Arial"/>
              </a:rPr>
              <a:t>	</a:t>
            </a:r>
            <a:endParaRPr sz="1050">
              <a:latin typeface="Arial"/>
              <a:ea typeface="Arial"/>
              <a:cs typeface="Arial"/>
              <a:sym typeface="Arial"/>
            </a:endParaRPr>
          </a:p>
          <a:p>
            <a:pPr indent="0" lvl="0" marL="0" rtl="0" algn="l">
              <a:lnSpc>
                <a:spcPct val="100000"/>
              </a:lnSpc>
              <a:spcBef>
                <a:spcPts val="0"/>
              </a:spcBef>
              <a:spcAft>
                <a:spcPts val="0"/>
              </a:spcAft>
              <a:buClr>
                <a:srgbClr val="000000"/>
              </a:buClr>
              <a:buSzPts val="1100"/>
              <a:buFont typeface="Arial"/>
              <a:buNone/>
            </a:pPr>
            <a:r>
              <a:rPr b="1" lang="en" sz="1050">
                <a:solidFill>
                  <a:srgbClr val="00FFFF"/>
                </a:solidFill>
                <a:latin typeface="Arial"/>
                <a:ea typeface="Arial"/>
                <a:cs typeface="Arial"/>
                <a:sym typeface="Arial"/>
              </a:rPr>
              <a:t>Action-Adventure</a:t>
            </a:r>
            <a:r>
              <a:rPr lang="en" sz="1050">
                <a:latin typeface="Arial"/>
                <a:ea typeface="Arial"/>
                <a:cs typeface="Arial"/>
                <a:sym typeface="Arial"/>
              </a:rPr>
              <a:t> - Legend of Zelda (revolutionized 8 bit era gaming)</a:t>
            </a:r>
            <a:endParaRPr sz="1050">
              <a:latin typeface="Arial"/>
              <a:ea typeface="Arial"/>
              <a:cs typeface="Arial"/>
              <a:sym typeface="Arial"/>
            </a:endParaRPr>
          </a:p>
          <a:p>
            <a:pPr indent="0" lvl="0" marL="0" rtl="0" algn="l">
              <a:lnSpc>
                <a:spcPct val="100000"/>
              </a:lnSpc>
              <a:spcBef>
                <a:spcPts val="0"/>
              </a:spcBef>
              <a:spcAft>
                <a:spcPts val="0"/>
              </a:spcAft>
              <a:buClr>
                <a:srgbClr val="000000"/>
              </a:buClr>
              <a:buSzPts val="1100"/>
              <a:buFont typeface="Arial"/>
              <a:buNone/>
            </a:pPr>
            <a:r>
              <a:rPr lang="en" sz="1050">
                <a:latin typeface="Arial"/>
                <a:ea typeface="Arial"/>
                <a:cs typeface="Arial"/>
                <a:sym typeface="Arial"/>
              </a:rPr>
              <a:t>		</a:t>
            </a:r>
            <a:r>
              <a:rPr b="1" lang="en" sz="1050">
                <a:solidFill>
                  <a:srgbClr val="FFFF00"/>
                </a:solidFill>
                <a:latin typeface="Arial"/>
                <a:ea typeface="Arial"/>
                <a:cs typeface="Arial"/>
                <a:sym typeface="Arial"/>
              </a:rPr>
              <a:t>Survival Horror</a:t>
            </a:r>
            <a:r>
              <a:rPr lang="en" sz="1050">
                <a:latin typeface="Arial"/>
                <a:ea typeface="Arial"/>
                <a:cs typeface="Arial"/>
                <a:sym typeface="Arial"/>
              </a:rPr>
              <a:t> - Resident Evil Series</a:t>
            </a:r>
            <a:endParaRPr sz="1050">
              <a:latin typeface="Arial"/>
              <a:ea typeface="Arial"/>
              <a:cs typeface="Arial"/>
              <a:sym typeface="Arial"/>
            </a:endParaRPr>
          </a:p>
          <a:p>
            <a:pPr indent="0" lvl="0" marL="0" rtl="0" algn="l">
              <a:lnSpc>
                <a:spcPct val="100000"/>
              </a:lnSpc>
              <a:spcBef>
                <a:spcPts val="0"/>
              </a:spcBef>
              <a:spcAft>
                <a:spcPts val="0"/>
              </a:spcAft>
              <a:buNone/>
            </a:pPr>
            <a:r>
              <a:rPr lang="en" sz="1050">
                <a:latin typeface="Arial"/>
                <a:ea typeface="Arial"/>
                <a:cs typeface="Arial"/>
                <a:sym typeface="Arial"/>
              </a:rPr>
              <a:t>		</a:t>
            </a:r>
            <a:r>
              <a:rPr b="1" lang="en" sz="1050">
                <a:solidFill>
                  <a:srgbClr val="FFFF00"/>
                </a:solidFill>
                <a:latin typeface="Arial"/>
                <a:ea typeface="Arial"/>
                <a:cs typeface="Arial"/>
                <a:sym typeface="Arial"/>
              </a:rPr>
              <a:t>Metroidvania</a:t>
            </a:r>
            <a:r>
              <a:rPr lang="en" sz="1050">
                <a:solidFill>
                  <a:srgbClr val="FFFF00"/>
                </a:solidFill>
                <a:latin typeface="Arial"/>
                <a:ea typeface="Arial"/>
                <a:cs typeface="Arial"/>
                <a:sym typeface="Arial"/>
              </a:rPr>
              <a:t> </a:t>
            </a:r>
            <a:r>
              <a:rPr lang="en" sz="1050">
                <a:latin typeface="Arial"/>
                <a:ea typeface="Arial"/>
                <a:cs typeface="Arial"/>
                <a:sym typeface="Arial"/>
              </a:rPr>
              <a:t>- Metroid and Castlevania Series</a:t>
            </a:r>
            <a:endParaRPr sz="1050">
              <a:latin typeface="Arial"/>
              <a:ea typeface="Arial"/>
              <a:cs typeface="Arial"/>
              <a:sym typeface="Arial"/>
            </a:endParaRPr>
          </a:p>
          <a:p>
            <a:pPr indent="0" lvl="0" marL="0" rtl="0" algn="l">
              <a:lnSpc>
                <a:spcPct val="100000"/>
              </a:lnSpc>
              <a:spcBef>
                <a:spcPts val="0"/>
              </a:spcBef>
              <a:spcAft>
                <a:spcPts val="0"/>
              </a:spcAft>
              <a:buNone/>
            </a:pPr>
            <a:r>
              <a:t/>
            </a:r>
            <a:endParaRPr sz="1050">
              <a:latin typeface="Arial"/>
              <a:ea typeface="Arial"/>
              <a:cs typeface="Arial"/>
              <a:sym typeface="Arial"/>
            </a:endParaRPr>
          </a:p>
          <a:p>
            <a:pPr indent="0" lvl="0" marL="0" rtl="0" algn="l">
              <a:lnSpc>
                <a:spcPct val="100000"/>
              </a:lnSpc>
              <a:spcBef>
                <a:spcPts val="0"/>
              </a:spcBef>
              <a:spcAft>
                <a:spcPts val="0"/>
              </a:spcAft>
              <a:buNone/>
            </a:pPr>
            <a:r>
              <a:rPr b="1" lang="en" sz="1050">
                <a:solidFill>
                  <a:srgbClr val="00FFFF"/>
                </a:solidFill>
                <a:latin typeface="Arial"/>
                <a:ea typeface="Arial"/>
                <a:cs typeface="Arial"/>
                <a:sym typeface="Arial"/>
              </a:rPr>
              <a:t>Adventure</a:t>
            </a:r>
            <a:r>
              <a:rPr lang="en" sz="1050">
                <a:latin typeface="Arial"/>
                <a:ea typeface="Arial"/>
                <a:cs typeface="Arial"/>
                <a:sym typeface="Arial"/>
              </a:rPr>
              <a:t> - </a:t>
            </a:r>
            <a:endParaRPr sz="1050">
              <a:latin typeface="Arial"/>
              <a:ea typeface="Arial"/>
              <a:cs typeface="Arial"/>
              <a:sym typeface="Arial"/>
            </a:endParaRPr>
          </a:p>
          <a:p>
            <a:pPr indent="0" lvl="0" marL="0" rtl="0" algn="l">
              <a:lnSpc>
                <a:spcPct val="100000"/>
              </a:lnSpc>
              <a:spcBef>
                <a:spcPts val="0"/>
              </a:spcBef>
              <a:spcAft>
                <a:spcPts val="0"/>
              </a:spcAft>
              <a:buNone/>
            </a:pPr>
            <a:r>
              <a:rPr lang="en" sz="1050">
                <a:latin typeface="Arial"/>
                <a:ea typeface="Arial"/>
                <a:cs typeface="Arial"/>
                <a:sym typeface="Arial"/>
              </a:rPr>
              <a:t>		</a:t>
            </a:r>
            <a:r>
              <a:rPr b="1" lang="en" sz="1050">
                <a:solidFill>
                  <a:srgbClr val="FFFF00"/>
                </a:solidFill>
                <a:latin typeface="Arial"/>
                <a:ea typeface="Arial"/>
                <a:cs typeface="Arial"/>
                <a:sym typeface="Arial"/>
              </a:rPr>
              <a:t>Text and Graphics</a:t>
            </a:r>
            <a:r>
              <a:rPr lang="en" sz="1050">
                <a:latin typeface="Arial"/>
                <a:ea typeface="Arial"/>
                <a:cs typeface="Arial"/>
                <a:sym typeface="Arial"/>
              </a:rPr>
              <a:t> - Zork, Mystery House</a:t>
            </a:r>
            <a:endParaRPr sz="1050">
              <a:latin typeface="Arial"/>
              <a:ea typeface="Arial"/>
              <a:cs typeface="Arial"/>
              <a:sym typeface="Arial"/>
            </a:endParaRPr>
          </a:p>
          <a:p>
            <a:pPr indent="0" lvl="0" marL="0" rtl="0" algn="l">
              <a:lnSpc>
                <a:spcPct val="100000"/>
              </a:lnSpc>
              <a:spcBef>
                <a:spcPts val="0"/>
              </a:spcBef>
              <a:spcAft>
                <a:spcPts val="0"/>
              </a:spcAft>
              <a:buNone/>
            </a:pPr>
            <a:r>
              <a:rPr lang="en" sz="1050">
                <a:latin typeface="Arial"/>
                <a:ea typeface="Arial"/>
                <a:cs typeface="Arial"/>
                <a:sym typeface="Arial"/>
              </a:rPr>
              <a:t>		</a:t>
            </a:r>
            <a:r>
              <a:rPr b="1" lang="en" sz="1050">
                <a:solidFill>
                  <a:srgbClr val="FFFF00"/>
                </a:solidFill>
                <a:latin typeface="Arial"/>
                <a:ea typeface="Arial"/>
                <a:cs typeface="Arial"/>
                <a:sym typeface="Arial"/>
              </a:rPr>
              <a:t>Visual Novels</a:t>
            </a:r>
            <a:r>
              <a:rPr lang="en" sz="1050">
                <a:latin typeface="Arial"/>
                <a:ea typeface="Arial"/>
                <a:cs typeface="Arial"/>
                <a:sym typeface="Arial"/>
              </a:rPr>
              <a:t> - Ace Attorney</a:t>
            </a:r>
            <a:endParaRPr sz="1050">
              <a:latin typeface="Arial"/>
              <a:ea typeface="Arial"/>
              <a:cs typeface="Arial"/>
              <a:sym typeface="Arial"/>
            </a:endParaRPr>
          </a:p>
          <a:p>
            <a:pPr indent="0" lvl="0" marL="0" rtl="0" algn="l">
              <a:lnSpc>
                <a:spcPct val="100000"/>
              </a:lnSpc>
              <a:spcBef>
                <a:spcPts val="0"/>
              </a:spcBef>
              <a:spcAft>
                <a:spcPts val="0"/>
              </a:spcAft>
              <a:buNone/>
            </a:pPr>
            <a:r>
              <a:rPr lang="en" sz="1050">
                <a:latin typeface="Arial"/>
                <a:ea typeface="Arial"/>
                <a:cs typeface="Arial"/>
                <a:sym typeface="Arial"/>
              </a:rPr>
              <a:t>	</a:t>
            </a:r>
            <a:r>
              <a:rPr lang="en" sz="1050">
                <a:solidFill>
                  <a:srgbClr val="FFFF00"/>
                </a:solidFill>
                <a:latin typeface="Arial"/>
                <a:ea typeface="Arial"/>
                <a:cs typeface="Arial"/>
                <a:sym typeface="Arial"/>
              </a:rPr>
              <a:t>	</a:t>
            </a:r>
            <a:r>
              <a:rPr b="1" lang="en" sz="1050">
                <a:solidFill>
                  <a:srgbClr val="FFFF00"/>
                </a:solidFill>
                <a:latin typeface="Arial"/>
                <a:ea typeface="Arial"/>
                <a:cs typeface="Arial"/>
                <a:sym typeface="Arial"/>
              </a:rPr>
              <a:t>Interactive Movie </a:t>
            </a:r>
            <a:r>
              <a:rPr lang="en" sz="1050">
                <a:latin typeface="Arial"/>
                <a:ea typeface="Arial"/>
                <a:cs typeface="Arial"/>
                <a:sym typeface="Arial"/>
              </a:rPr>
              <a:t>- Tex Murphy,  Fahrenheit (Indigo Prophecy)</a:t>
            </a:r>
            <a:endParaRPr sz="1050">
              <a:latin typeface="Arial"/>
              <a:ea typeface="Arial"/>
              <a:cs typeface="Arial"/>
              <a:sym typeface="Arial"/>
            </a:endParaRPr>
          </a:p>
          <a:p>
            <a:pPr indent="0" lvl="0" marL="0" rtl="0" algn="l">
              <a:lnSpc>
                <a:spcPct val="100000"/>
              </a:lnSpc>
              <a:spcBef>
                <a:spcPts val="0"/>
              </a:spcBef>
              <a:spcAft>
                <a:spcPts val="0"/>
              </a:spcAft>
              <a:buNone/>
            </a:pPr>
            <a:r>
              <a:rPr lang="en" sz="1050">
                <a:latin typeface="Arial"/>
                <a:ea typeface="Arial"/>
                <a:cs typeface="Arial"/>
                <a:sym typeface="Arial"/>
              </a:rPr>
              <a:t>		</a:t>
            </a:r>
            <a:r>
              <a:rPr b="1" lang="en" sz="1050">
                <a:solidFill>
                  <a:srgbClr val="FFFF00"/>
                </a:solidFill>
                <a:latin typeface="Arial"/>
                <a:ea typeface="Arial"/>
                <a:cs typeface="Arial"/>
                <a:sym typeface="Arial"/>
              </a:rPr>
              <a:t>Realtime 3D</a:t>
            </a:r>
            <a:r>
              <a:rPr b="1" lang="en" sz="1050">
                <a:latin typeface="Arial"/>
                <a:ea typeface="Arial"/>
                <a:cs typeface="Arial"/>
                <a:sym typeface="Arial"/>
              </a:rPr>
              <a:t> </a:t>
            </a:r>
            <a:r>
              <a:rPr lang="en" sz="1050">
                <a:latin typeface="Arial"/>
                <a:ea typeface="Arial"/>
                <a:cs typeface="Arial"/>
                <a:sym typeface="Arial"/>
              </a:rPr>
              <a:t>- Nightfall, Uru: Ages beyond Myst</a:t>
            </a:r>
            <a:endParaRPr sz="1050">
              <a:latin typeface="Arial"/>
              <a:ea typeface="Arial"/>
              <a:cs typeface="Arial"/>
              <a:sym typeface="Arial"/>
            </a:endParaRPr>
          </a:p>
          <a:p>
            <a:pPr indent="0" lvl="0" marL="0" rtl="0" algn="l">
              <a:lnSpc>
                <a:spcPct val="100000"/>
              </a:lnSpc>
              <a:spcBef>
                <a:spcPts val="0"/>
              </a:spcBef>
              <a:spcAft>
                <a:spcPts val="0"/>
              </a:spcAft>
              <a:buClr>
                <a:srgbClr val="000000"/>
              </a:buClr>
              <a:buSzPts val="1100"/>
              <a:buFont typeface="Arial"/>
              <a:buNone/>
            </a:pPr>
            <a:r>
              <a:t/>
            </a:r>
            <a:endParaRPr sz="1050">
              <a:latin typeface="Arial"/>
              <a:ea typeface="Arial"/>
              <a:cs typeface="Arial"/>
              <a:sym typeface="Arial"/>
            </a:endParaRPr>
          </a:p>
          <a:p>
            <a:pPr indent="0" lvl="0" marL="0" rtl="0" algn="l">
              <a:lnSpc>
                <a:spcPct val="100000"/>
              </a:lnSpc>
              <a:spcBef>
                <a:spcPts val="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the various Genres of Games?</a:t>
            </a:r>
            <a:endParaRPr/>
          </a:p>
        </p:txBody>
      </p:sp>
      <p:sp>
        <p:nvSpPr>
          <p:cNvPr id="222" name="Google Shape;222;p25"/>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050">
                <a:solidFill>
                  <a:srgbClr val="00FFFF"/>
                </a:solidFill>
                <a:latin typeface="Arial"/>
                <a:ea typeface="Arial"/>
                <a:cs typeface="Arial"/>
                <a:sym typeface="Arial"/>
              </a:rPr>
              <a:t>Role-Playing</a:t>
            </a:r>
            <a:r>
              <a:rPr lang="en" sz="1050">
                <a:solidFill>
                  <a:srgbClr val="00FFFF"/>
                </a:solidFill>
                <a:latin typeface="Arial"/>
                <a:ea typeface="Arial"/>
                <a:cs typeface="Arial"/>
                <a:sym typeface="Arial"/>
              </a:rPr>
              <a:t> </a:t>
            </a:r>
            <a:r>
              <a:rPr lang="en" sz="1050">
                <a:latin typeface="Arial"/>
                <a:ea typeface="Arial"/>
                <a:cs typeface="Arial"/>
                <a:sym typeface="Arial"/>
              </a:rPr>
              <a:t>- </a:t>
            </a:r>
            <a:endParaRPr sz="1050">
              <a:latin typeface="Arial"/>
              <a:ea typeface="Arial"/>
              <a:cs typeface="Arial"/>
              <a:sym typeface="Arial"/>
            </a:endParaRPr>
          </a:p>
          <a:p>
            <a:pPr indent="0" lvl="0" marL="0" rtl="0" algn="l">
              <a:lnSpc>
                <a:spcPct val="100000"/>
              </a:lnSpc>
              <a:spcBef>
                <a:spcPts val="0"/>
              </a:spcBef>
              <a:spcAft>
                <a:spcPts val="0"/>
              </a:spcAft>
              <a:buNone/>
            </a:pPr>
            <a:r>
              <a:rPr lang="en" sz="1050">
                <a:latin typeface="Arial"/>
                <a:ea typeface="Arial"/>
                <a:cs typeface="Arial"/>
                <a:sym typeface="Arial"/>
              </a:rPr>
              <a:t>		</a:t>
            </a:r>
            <a:r>
              <a:rPr b="1" lang="en" sz="1050">
                <a:solidFill>
                  <a:srgbClr val="FFFF00"/>
                </a:solidFill>
                <a:latin typeface="Arial"/>
                <a:ea typeface="Arial"/>
                <a:cs typeface="Arial"/>
                <a:sym typeface="Arial"/>
              </a:rPr>
              <a:t>Action RPG</a:t>
            </a:r>
            <a:r>
              <a:rPr lang="en" sz="1050">
                <a:latin typeface="Arial"/>
                <a:ea typeface="Arial"/>
                <a:cs typeface="Arial"/>
                <a:sym typeface="Arial"/>
              </a:rPr>
              <a:t> - Dragon Slayer Series</a:t>
            </a:r>
            <a:endParaRPr sz="1050">
              <a:latin typeface="Arial"/>
              <a:ea typeface="Arial"/>
              <a:cs typeface="Arial"/>
              <a:sym typeface="Arial"/>
            </a:endParaRPr>
          </a:p>
          <a:p>
            <a:pPr indent="0" lvl="0" marL="0" rtl="0" algn="l">
              <a:lnSpc>
                <a:spcPct val="100000"/>
              </a:lnSpc>
              <a:spcBef>
                <a:spcPts val="0"/>
              </a:spcBef>
              <a:spcAft>
                <a:spcPts val="0"/>
              </a:spcAft>
              <a:buNone/>
            </a:pPr>
            <a:r>
              <a:rPr lang="en" sz="1050">
                <a:latin typeface="Arial"/>
                <a:ea typeface="Arial"/>
                <a:cs typeface="Arial"/>
                <a:sym typeface="Arial"/>
              </a:rPr>
              <a:t>		</a:t>
            </a:r>
            <a:r>
              <a:rPr b="1" lang="en" sz="1050">
                <a:solidFill>
                  <a:srgbClr val="FFFF00"/>
                </a:solidFill>
                <a:latin typeface="Arial"/>
                <a:ea typeface="Arial"/>
                <a:cs typeface="Arial"/>
                <a:sym typeface="Arial"/>
              </a:rPr>
              <a:t>MMORPG</a:t>
            </a:r>
            <a:r>
              <a:rPr lang="en" sz="1050">
                <a:solidFill>
                  <a:srgbClr val="FFFF00"/>
                </a:solidFill>
                <a:latin typeface="Arial"/>
                <a:ea typeface="Arial"/>
                <a:cs typeface="Arial"/>
                <a:sym typeface="Arial"/>
              </a:rPr>
              <a:t> </a:t>
            </a:r>
            <a:r>
              <a:rPr lang="en" sz="1050">
                <a:latin typeface="Arial"/>
                <a:ea typeface="Arial"/>
                <a:cs typeface="Arial"/>
                <a:sym typeface="Arial"/>
              </a:rPr>
              <a:t>- Final Fantasy XI, Lord of the Rings Online, Elder Scrolls Online, World of Warcraft</a:t>
            </a:r>
            <a:endParaRPr sz="1050">
              <a:latin typeface="Arial"/>
              <a:ea typeface="Arial"/>
              <a:cs typeface="Arial"/>
              <a:sym typeface="Arial"/>
            </a:endParaRPr>
          </a:p>
          <a:p>
            <a:pPr indent="0" lvl="0" marL="0" rtl="0" algn="l">
              <a:lnSpc>
                <a:spcPct val="100000"/>
              </a:lnSpc>
              <a:spcBef>
                <a:spcPts val="0"/>
              </a:spcBef>
              <a:spcAft>
                <a:spcPts val="0"/>
              </a:spcAft>
              <a:buNone/>
            </a:pPr>
            <a:r>
              <a:rPr lang="en" sz="1050">
                <a:latin typeface="Arial"/>
                <a:ea typeface="Arial"/>
                <a:cs typeface="Arial"/>
                <a:sym typeface="Arial"/>
              </a:rPr>
              <a:t>		</a:t>
            </a:r>
            <a:r>
              <a:rPr b="1" lang="en" sz="1050">
                <a:solidFill>
                  <a:srgbClr val="FFFF00"/>
                </a:solidFill>
                <a:latin typeface="Arial"/>
                <a:ea typeface="Arial"/>
                <a:cs typeface="Arial"/>
                <a:sym typeface="Arial"/>
              </a:rPr>
              <a:t>Tactical RPG</a:t>
            </a:r>
            <a:r>
              <a:rPr lang="en" sz="1050">
                <a:solidFill>
                  <a:srgbClr val="FFFF00"/>
                </a:solidFill>
                <a:latin typeface="Arial"/>
                <a:ea typeface="Arial"/>
                <a:cs typeface="Arial"/>
                <a:sym typeface="Arial"/>
              </a:rPr>
              <a:t> </a:t>
            </a:r>
            <a:r>
              <a:rPr lang="en" sz="1050">
                <a:latin typeface="Arial"/>
                <a:ea typeface="Arial"/>
                <a:cs typeface="Arial"/>
                <a:sym typeface="Arial"/>
              </a:rPr>
              <a:t>- Final Fantasy Tactics</a:t>
            </a:r>
            <a:endParaRPr sz="1050">
              <a:latin typeface="Arial"/>
              <a:ea typeface="Arial"/>
              <a:cs typeface="Arial"/>
              <a:sym typeface="Arial"/>
            </a:endParaRPr>
          </a:p>
          <a:p>
            <a:pPr indent="0" lvl="0" marL="0" rtl="0" algn="l">
              <a:lnSpc>
                <a:spcPct val="100000"/>
              </a:lnSpc>
              <a:spcBef>
                <a:spcPts val="0"/>
              </a:spcBef>
              <a:spcAft>
                <a:spcPts val="0"/>
              </a:spcAft>
              <a:buNone/>
            </a:pPr>
            <a:r>
              <a:rPr lang="en" sz="1050">
                <a:latin typeface="Arial"/>
                <a:ea typeface="Arial"/>
                <a:cs typeface="Arial"/>
                <a:sym typeface="Arial"/>
              </a:rPr>
              <a:t>		</a:t>
            </a:r>
            <a:r>
              <a:rPr b="1" lang="en" sz="1050">
                <a:solidFill>
                  <a:srgbClr val="FFFF00"/>
                </a:solidFill>
                <a:latin typeface="Arial"/>
                <a:ea typeface="Arial"/>
                <a:cs typeface="Arial"/>
                <a:sym typeface="Arial"/>
              </a:rPr>
              <a:t>Sandbox RPG</a:t>
            </a:r>
            <a:r>
              <a:rPr lang="en" sz="1050">
                <a:latin typeface="Arial"/>
                <a:ea typeface="Arial"/>
                <a:cs typeface="Arial"/>
                <a:sym typeface="Arial"/>
              </a:rPr>
              <a:t> - Deus Ex, Elder Scrolls, Fallout Serie</a:t>
            </a:r>
            <a:r>
              <a:rPr lang="en" sz="1050">
                <a:latin typeface="Arial"/>
                <a:ea typeface="Arial"/>
                <a:cs typeface="Arial"/>
                <a:sym typeface="Arial"/>
              </a:rPr>
              <a:t>s</a:t>
            </a:r>
            <a:endParaRPr sz="1050">
              <a:latin typeface="Arial"/>
              <a:ea typeface="Arial"/>
              <a:cs typeface="Arial"/>
              <a:sym typeface="Arial"/>
            </a:endParaRPr>
          </a:p>
          <a:p>
            <a:pPr indent="0" lvl="0" marL="0" rtl="0" algn="l">
              <a:lnSpc>
                <a:spcPct val="100000"/>
              </a:lnSpc>
              <a:spcBef>
                <a:spcPts val="0"/>
              </a:spcBef>
              <a:spcAft>
                <a:spcPts val="0"/>
              </a:spcAft>
              <a:buNone/>
            </a:pPr>
            <a:r>
              <a:rPr lang="en" sz="1050">
                <a:latin typeface="Arial"/>
                <a:ea typeface="Arial"/>
                <a:cs typeface="Arial"/>
                <a:sym typeface="Arial"/>
              </a:rPr>
              <a:t>		</a:t>
            </a:r>
            <a:r>
              <a:rPr b="1" lang="en" sz="1050">
                <a:solidFill>
                  <a:srgbClr val="FFFF00"/>
                </a:solidFill>
                <a:latin typeface="Arial"/>
                <a:ea typeface="Arial"/>
                <a:cs typeface="Arial"/>
                <a:sym typeface="Arial"/>
              </a:rPr>
              <a:t>First-person Party based RPG</a:t>
            </a:r>
            <a:r>
              <a:rPr lang="en" sz="1050">
                <a:solidFill>
                  <a:srgbClr val="FFFF00"/>
                </a:solidFill>
                <a:latin typeface="Arial"/>
                <a:ea typeface="Arial"/>
                <a:cs typeface="Arial"/>
                <a:sym typeface="Arial"/>
              </a:rPr>
              <a:t> </a:t>
            </a:r>
            <a:r>
              <a:rPr lang="en" sz="1050">
                <a:latin typeface="Arial"/>
                <a:ea typeface="Arial"/>
                <a:cs typeface="Arial"/>
                <a:sym typeface="Arial"/>
              </a:rPr>
              <a:t>- Dungeon Master</a:t>
            </a:r>
            <a:endParaRPr sz="1050">
              <a:latin typeface="Arial"/>
              <a:ea typeface="Arial"/>
              <a:cs typeface="Arial"/>
              <a:sym typeface="Arial"/>
            </a:endParaRPr>
          </a:p>
          <a:p>
            <a:pPr indent="0" lvl="0" marL="0" rtl="0" algn="l">
              <a:lnSpc>
                <a:spcPct val="100000"/>
              </a:lnSpc>
              <a:spcBef>
                <a:spcPts val="0"/>
              </a:spcBef>
              <a:spcAft>
                <a:spcPts val="0"/>
              </a:spcAft>
              <a:buNone/>
            </a:pPr>
            <a:r>
              <a:rPr lang="en" sz="1050">
                <a:latin typeface="Arial"/>
                <a:ea typeface="Arial"/>
                <a:cs typeface="Arial"/>
                <a:sym typeface="Arial"/>
              </a:rPr>
              <a:t>		</a:t>
            </a:r>
            <a:r>
              <a:rPr b="1" lang="en" sz="1050">
                <a:solidFill>
                  <a:srgbClr val="FFFF00"/>
                </a:solidFill>
                <a:latin typeface="Arial"/>
                <a:ea typeface="Arial"/>
                <a:cs typeface="Arial"/>
                <a:sym typeface="Arial"/>
              </a:rPr>
              <a:t>Choices</a:t>
            </a:r>
            <a:r>
              <a:rPr lang="en" sz="1050">
                <a:solidFill>
                  <a:srgbClr val="FFFF00"/>
                </a:solidFill>
                <a:latin typeface="Arial"/>
                <a:ea typeface="Arial"/>
                <a:cs typeface="Arial"/>
                <a:sym typeface="Arial"/>
              </a:rPr>
              <a:t> </a:t>
            </a:r>
            <a:r>
              <a:rPr lang="en" sz="1050">
                <a:latin typeface="Arial"/>
                <a:ea typeface="Arial"/>
                <a:cs typeface="Arial"/>
                <a:sym typeface="Arial"/>
              </a:rPr>
              <a:t>- Minecraft: Story Mode</a:t>
            </a:r>
            <a:endParaRPr sz="1050">
              <a:latin typeface="Arial"/>
              <a:ea typeface="Arial"/>
              <a:cs typeface="Arial"/>
              <a:sym typeface="Arial"/>
            </a:endParaRPr>
          </a:p>
          <a:p>
            <a:pPr indent="0" lvl="0" marL="0" rtl="0" algn="l">
              <a:lnSpc>
                <a:spcPct val="100000"/>
              </a:lnSpc>
              <a:spcBef>
                <a:spcPts val="0"/>
              </a:spcBef>
              <a:spcAft>
                <a:spcPts val="0"/>
              </a:spcAft>
              <a:buNone/>
            </a:pPr>
            <a:r>
              <a:rPr lang="en" sz="1050">
                <a:latin typeface="Arial"/>
                <a:ea typeface="Arial"/>
                <a:cs typeface="Arial"/>
                <a:sym typeface="Arial"/>
              </a:rPr>
              <a:t>		</a:t>
            </a:r>
            <a:r>
              <a:rPr b="1" lang="en" sz="1050">
                <a:solidFill>
                  <a:srgbClr val="FFFF00"/>
                </a:solidFill>
                <a:latin typeface="Arial"/>
                <a:ea typeface="Arial"/>
                <a:cs typeface="Arial"/>
                <a:sym typeface="Arial"/>
              </a:rPr>
              <a:t>Fantasy</a:t>
            </a:r>
            <a:r>
              <a:rPr lang="en" sz="1050">
                <a:solidFill>
                  <a:srgbClr val="FFFF00"/>
                </a:solidFill>
                <a:latin typeface="Arial"/>
                <a:ea typeface="Arial"/>
                <a:cs typeface="Arial"/>
                <a:sym typeface="Arial"/>
              </a:rPr>
              <a:t> </a:t>
            </a:r>
            <a:r>
              <a:rPr lang="en" sz="1050">
                <a:latin typeface="Arial"/>
                <a:ea typeface="Arial"/>
                <a:cs typeface="Arial"/>
                <a:sym typeface="Arial"/>
              </a:rPr>
              <a:t>- Diablo, Baldur’s Gate</a:t>
            </a:r>
            <a:endParaRPr sz="1050">
              <a:latin typeface="Arial"/>
              <a:ea typeface="Arial"/>
              <a:cs typeface="Arial"/>
              <a:sym typeface="Arial"/>
            </a:endParaRPr>
          </a:p>
          <a:p>
            <a:pPr indent="0" lvl="0" marL="0" rtl="0" algn="l">
              <a:lnSpc>
                <a:spcPct val="100000"/>
              </a:lnSpc>
              <a:spcBef>
                <a:spcPts val="0"/>
              </a:spcBef>
              <a:spcAft>
                <a:spcPts val="0"/>
              </a:spcAft>
              <a:buNone/>
            </a:pPr>
            <a:r>
              <a:t/>
            </a:r>
            <a:endParaRPr sz="1050">
              <a:latin typeface="Arial"/>
              <a:ea typeface="Arial"/>
              <a:cs typeface="Arial"/>
              <a:sym typeface="Arial"/>
            </a:endParaRPr>
          </a:p>
          <a:p>
            <a:pPr indent="0" lvl="0" marL="0" rtl="0" algn="l">
              <a:lnSpc>
                <a:spcPct val="100000"/>
              </a:lnSpc>
              <a:spcBef>
                <a:spcPts val="0"/>
              </a:spcBef>
              <a:spcAft>
                <a:spcPts val="0"/>
              </a:spcAft>
              <a:buNone/>
            </a:pPr>
            <a:r>
              <a:rPr b="1" lang="en" sz="1050">
                <a:solidFill>
                  <a:srgbClr val="00FFFF"/>
                </a:solidFill>
                <a:latin typeface="Arial"/>
                <a:ea typeface="Arial"/>
                <a:cs typeface="Arial"/>
                <a:sym typeface="Arial"/>
              </a:rPr>
              <a:t>Simulation</a:t>
            </a:r>
            <a:r>
              <a:rPr lang="en" sz="1050">
                <a:solidFill>
                  <a:srgbClr val="00FFFF"/>
                </a:solidFill>
                <a:latin typeface="Arial"/>
                <a:ea typeface="Arial"/>
                <a:cs typeface="Arial"/>
                <a:sym typeface="Arial"/>
              </a:rPr>
              <a:t> </a:t>
            </a:r>
            <a:r>
              <a:rPr lang="en" sz="1050">
                <a:latin typeface="Arial"/>
                <a:ea typeface="Arial"/>
                <a:cs typeface="Arial"/>
                <a:sym typeface="Arial"/>
              </a:rPr>
              <a:t>- </a:t>
            </a:r>
            <a:endParaRPr sz="1050">
              <a:latin typeface="Arial"/>
              <a:ea typeface="Arial"/>
              <a:cs typeface="Arial"/>
              <a:sym typeface="Arial"/>
            </a:endParaRPr>
          </a:p>
          <a:p>
            <a:pPr indent="0" lvl="0" marL="0" rtl="0" algn="l">
              <a:lnSpc>
                <a:spcPct val="100000"/>
              </a:lnSpc>
              <a:spcBef>
                <a:spcPts val="0"/>
              </a:spcBef>
              <a:spcAft>
                <a:spcPts val="0"/>
              </a:spcAft>
              <a:buNone/>
            </a:pPr>
            <a:r>
              <a:rPr lang="en" sz="1050">
                <a:latin typeface="Arial"/>
                <a:ea typeface="Arial"/>
                <a:cs typeface="Arial"/>
                <a:sym typeface="Arial"/>
              </a:rPr>
              <a:t>		</a:t>
            </a:r>
            <a:r>
              <a:rPr b="1" lang="en" sz="1050">
                <a:solidFill>
                  <a:srgbClr val="FFFF00"/>
                </a:solidFill>
                <a:latin typeface="Arial"/>
                <a:ea typeface="Arial"/>
                <a:cs typeface="Arial"/>
                <a:sym typeface="Arial"/>
              </a:rPr>
              <a:t>Construction and management simulation</a:t>
            </a:r>
            <a:r>
              <a:rPr lang="en" sz="1050">
                <a:latin typeface="Arial"/>
                <a:ea typeface="Arial"/>
                <a:cs typeface="Arial"/>
                <a:sym typeface="Arial"/>
              </a:rPr>
              <a:t> - SimCity, Caesar Trilogy</a:t>
            </a:r>
            <a:endParaRPr sz="1050">
              <a:latin typeface="Arial"/>
              <a:ea typeface="Arial"/>
              <a:cs typeface="Arial"/>
              <a:sym typeface="Arial"/>
            </a:endParaRPr>
          </a:p>
          <a:p>
            <a:pPr indent="0" lvl="0" marL="0" rtl="0" algn="l">
              <a:lnSpc>
                <a:spcPct val="100000"/>
              </a:lnSpc>
              <a:spcBef>
                <a:spcPts val="0"/>
              </a:spcBef>
              <a:spcAft>
                <a:spcPts val="0"/>
              </a:spcAft>
              <a:buNone/>
            </a:pPr>
            <a:r>
              <a:rPr lang="en" sz="1050">
                <a:latin typeface="Arial"/>
                <a:ea typeface="Arial"/>
                <a:cs typeface="Arial"/>
                <a:sym typeface="Arial"/>
              </a:rPr>
              <a:t>		</a:t>
            </a:r>
            <a:r>
              <a:rPr b="1" lang="en" sz="1050">
                <a:solidFill>
                  <a:srgbClr val="FFFF00"/>
                </a:solidFill>
                <a:latin typeface="Arial"/>
                <a:ea typeface="Arial"/>
                <a:cs typeface="Arial"/>
                <a:sym typeface="Arial"/>
              </a:rPr>
              <a:t>Life</a:t>
            </a:r>
            <a:r>
              <a:rPr lang="en" sz="1050">
                <a:solidFill>
                  <a:srgbClr val="FFFF00"/>
                </a:solidFill>
                <a:latin typeface="Arial"/>
                <a:ea typeface="Arial"/>
                <a:cs typeface="Arial"/>
                <a:sym typeface="Arial"/>
              </a:rPr>
              <a:t> </a:t>
            </a:r>
            <a:r>
              <a:rPr lang="en" sz="1050">
                <a:latin typeface="Arial"/>
                <a:ea typeface="Arial"/>
                <a:cs typeface="Arial"/>
                <a:sym typeface="Arial"/>
              </a:rPr>
              <a:t>- SimLife, Spore</a:t>
            </a:r>
            <a:endParaRPr sz="1050">
              <a:latin typeface="Arial"/>
              <a:ea typeface="Arial"/>
              <a:cs typeface="Arial"/>
              <a:sym typeface="Arial"/>
            </a:endParaRPr>
          </a:p>
          <a:p>
            <a:pPr indent="0" lvl="0" marL="0" rtl="0" algn="l">
              <a:lnSpc>
                <a:spcPct val="100000"/>
              </a:lnSpc>
              <a:spcBef>
                <a:spcPts val="0"/>
              </a:spcBef>
              <a:spcAft>
                <a:spcPts val="0"/>
              </a:spcAft>
              <a:buNone/>
            </a:pPr>
            <a:r>
              <a:rPr lang="en" sz="1050">
                <a:latin typeface="Arial"/>
                <a:ea typeface="Arial"/>
                <a:cs typeface="Arial"/>
                <a:sym typeface="Arial"/>
              </a:rPr>
              <a:t>		</a:t>
            </a:r>
            <a:r>
              <a:rPr b="1" lang="en" sz="1050">
                <a:solidFill>
                  <a:srgbClr val="FFFF00"/>
                </a:solidFill>
                <a:latin typeface="Arial"/>
                <a:ea typeface="Arial"/>
                <a:cs typeface="Arial"/>
                <a:sym typeface="Arial"/>
              </a:rPr>
              <a:t>Vehicle</a:t>
            </a:r>
            <a:r>
              <a:rPr lang="en" sz="1050">
                <a:solidFill>
                  <a:srgbClr val="FFFF00"/>
                </a:solidFill>
                <a:latin typeface="Arial"/>
                <a:ea typeface="Arial"/>
                <a:cs typeface="Arial"/>
                <a:sym typeface="Arial"/>
              </a:rPr>
              <a:t> </a:t>
            </a:r>
            <a:r>
              <a:rPr lang="en" sz="1050">
                <a:latin typeface="Arial"/>
                <a:ea typeface="Arial"/>
                <a:cs typeface="Arial"/>
                <a:sym typeface="Arial"/>
              </a:rPr>
              <a:t>- Orbiter</a:t>
            </a:r>
            <a:endParaRPr sz="1050">
              <a:latin typeface="Arial"/>
              <a:ea typeface="Arial"/>
              <a:cs typeface="Arial"/>
              <a:sym typeface="Arial"/>
            </a:endParaRPr>
          </a:p>
          <a:p>
            <a:pPr indent="0" lvl="0" marL="0" rtl="0" algn="l">
              <a:lnSpc>
                <a:spcPct val="100000"/>
              </a:lnSpc>
              <a:spcBef>
                <a:spcPts val="0"/>
              </a:spcBef>
              <a:spcAft>
                <a:spcPts val="0"/>
              </a:spcAft>
              <a:buNone/>
            </a:pPr>
            <a:r>
              <a:t/>
            </a:r>
            <a:endParaRPr b="1" sz="1050">
              <a:latin typeface="Arial"/>
              <a:ea typeface="Arial"/>
              <a:cs typeface="Arial"/>
              <a:sym typeface="Arial"/>
            </a:endParaRPr>
          </a:p>
          <a:p>
            <a:pPr indent="0" lvl="0" marL="0" rtl="0" algn="l">
              <a:lnSpc>
                <a:spcPct val="100000"/>
              </a:lnSpc>
              <a:spcBef>
                <a:spcPts val="0"/>
              </a:spcBef>
              <a:spcAft>
                <a:spcPts val="0"/>
              </a:spcAft>
              <a:buClr>
                <a:srgbClr val="000000"/>
              </a:buClr>
              <a:buSzPts val="1100"/>
              <a:buFont typeface="Arial"/>
              <a:buNone/>
            </a:pPr>
            <a:r>
              <a:t/>
            </a:r>
            <a:endParaRPr sz="1050">
              <a:latin typeface="Arial"/>
              <a:ea typeface="Arial"/>
              <a:cs typeface="Arial"/>
              <a:sym typeface="Arial"/>
            </a:endParaRPr>
          </a:p>
          <a:p>
            <a:pPr indent="0" lvl="0" marL="0" rtl="0" algn="l">
              <a:lnSpc>
                <a:spcPct val="100000"/>
              </a:lnSpc>
              <a:spcBef>
                <a:spcPts val="0"/>
              </a:spcBef>
              <a:spcAft>
                <a:spcPts val="0"/>
              </a:spcAft>
              <a:buClr>
                <a:srgbClr val="000000"/>
              </a:buClr>
              <a:buSzPts val="1100"/>
              <a:buFont typeface="Arial"/>
              <a:buNone/>
            </a:pPr>
            <a:r>
              <a:rPr b="1" lang="en" sz="1050">
                <a:solidFill>
                  <a:srgbClr val="00FFFF"/>
                </a:solidFill>
                <a:latin typeface="Arial"/>
                <a:ea typeface="Arial"/>
                <a:cs typeface="Arial"/>
                <a:sym typeface="Arial"/>
              </a:rPr>
              <a:t>Sports</a:t>
            </a:r>
            <a:r>
              <a:rPr lang="en" sz="1050">
                <a:solidFill>
                  <a:srgbClr val="00FFFF"/>
                </a:solidFill>
                <a:latin typeface="Arial"/>
                <a:ea typeface="Arial"/>
                <a:cs typeface="Arial"/>
                <a:sym typeface="Arial"/>
              </a:rPr>
              <a:t> </a:t>
            </a:r>
            <a:r>
              <a:rPr lang="en" sz="1050">
                <a:latin typeface="Arial"/>
                <a:ea typeface="Arial"/>
                <a:cs typeface="Arial"/>
                <a:sym typeface="Arial"/>
              </a:rPr>
              <a:t>- </a:t>
            </a:r>
            <a:endParaRPr sz="1050">
              <a:latin typeface="Arial"/>
              <a:ea typeface="Arial"/>
              <a:cs typeface="Arial"/>
              <a:sym typeface="Arial"/>
            </a:endParaRPr>
          </a:p>
          <a:p>
            <a:pPr indent="0" lvl="0" marL="0" rtl="0" algn="l">
              <a:lnSpc>
                <a:spcPct val="100000"/>
              </a:lnSpc>
              <a:spcBef>
                <a:spcPts val="0"/>
              </a:spcBef>
              <a:spcAft>
                <a:spcPts val="0"/>
              </a:spcAft>
              <a:buClr>
                <a:srgbClr val="000000"/>
              </a:buClr>
              <a:buSzPts val="1100"/>
              <a:buFont typeface="Arial"/>
              <a:buNone/>
            </a:pPr>
            <a:r>
              <a:rPr lang="en" sz="1050">
                <a:latin typeface="Arial"/>
                <a:ea typeface="Arial"/>
                <a:cs typeface="Arial"/>
                <a:sym typeface="Arial"/>
              </a:rPr>
              <a:t>		</a:t>
            </a:r>
            <a:r>
              <a:rPr b="1" lang="en" sz="1050">
                <a:solidFill>
                  <a:srgbClr val="FFFF00"/>
                </a:solidFill>
                <a:latin typeface="Arial"/>
                <a:ea typeface="Arial"/>
                <a:cs typeface="Arial"/>
                <a:sym typeface="Arial"/>
              </a:rPr>
              <a:t>Racing</a:t>
            </a:r>
            <a:r>
              <a:rPr lang="en" sz="1050">
                <a:solidFill>
                  <a:srgbClr val="FFFF00"/>
                </a:solidFill>
                <a:latin typeface="Arial"/>
                <a:ea typeface="Arial"/>
                <a:cs typeface="Arial"/>
                <a:sym typeface="Arial"/>
              </a:rPr>
              <a:t> </a:t>
            </a:r>
            <a:r>
              <a:rPr lang="en" sz="1050">
                <a:latin typeface="Arial"/>
                <a:ea typeface="Arial"/>
                <a:cs typeface="Arial"/>
                <a:sym typeface="Arial"/>
              </a:rPr>
              <a:t>- Need for Speed Series</a:t>
            </a:r>
            <a:endParaRPr sz="1050">
              <a:latin typeface="Arial"/>
              <a:ea typeface="Arial"/>
              <a:cs typeface="Arial"/>
              <a:sym typeface="Arial"/>
            </a:endParaRPr>
          </a:p>
          <a:p>
            <a:pPr indent="0" lvl="0" marL="0" rtl="0" algn="l">
              <a:lnSpc>
                <a:spcPct val="100000"/>
              </a:lnSpc>
              <a:spcBef>
                <a:spcPts val="0"/>
              </a:spcBef>
              <a:spcAft>
                <a:spcPts val="0"/>
              </a:spcAft>
              <a:buClr>
                <a:srgbClr val="000000"/>
              </a:buClr>
              <a:buSzPts val="1100"/>
              <a:buFont typeface="Arial"/>
              <a:buNone/>
            </a:pPr>
            <a:r>
              <a:rPr lang="en" sz="1050">
                <a:latin typeface="Arial"/>
                <a:ea typeface="Arial"/>
                <a:cs typeface="Arial"/>
                <a:sym typeface="Arial"/>
              </a:rPr>
              <a:t>		</a:t>
            </a:r>
            <a:r>
              <a:rPr b="1" lang="en" sz="1050">
                <a:solidFill>
                  <a:srgbClr val="FFFF00"/>
                </a:solidFill>
                <a:latin typeface="Arial"/>
                <a:ea typeface="Arial"/>
                <a:cs typeface="Arial"/>
                <a:sym typeface="Arial"/>
              </a:rPr>
              <a:t>Physical sports</a:t>
            </a:r>
            <a:r>
              <a:rPr lang="en" sz="1050">
                <a:latin typeface="Arial"/>
                <a:ea typeface="Arial"/>
                <a:cs typeface="Arial"/>
                <a:sym typeface="Arial"/>
              </a:rPr>
              <a:t> - FIFA</a:t>
            </a:r>
            <a:endParaRPr sz="1050">
              <a:latin typeface="Arial"/>
              <a:ea typeface="Arial"/>
              <a:cs typeface="Arial"/>
              <a:sym typeface="Arial"/>
            </a:endParaRPr>
          </a:p>
          <a:p>
            <a:pPr indent="0" lvl="0" marL="0" rtl="0" algn="l">
              <a:lnSpc>
                <a:spcPct val="100000"/>
              </a:lnSpc>
              <a:spcBef>
                <a:spcPts val="0"/>
              </a:spcBef>
              <a:spcAft>
                <a:spcPts val="0"/>
              </a:spcAft>
              <a:buClr>
                <a:srgbClr val="000000"/>
              </a:buClr>
              <a:buSzPts val="1100"/>
              <a:buFont typeface="Arial"/>
              <a:buNone/>
            </a:pPr>
            <a:r>
              <a:rPr lang="en" sz="1050">
                <a:latin typeface="Arial"/>
                <a:ea typeface="Arial"/>
                <a:cs typeface="Arial"/>
                <a:sym typeface="Arial"/>
              </a:rPr>
              <a:t>		</a:t>
            </a:r>
            <a:r>
              <a:rPr b="1" lang="en" sz="1050">
                <a:solidFill>
                  <a:srgbClr val="FFFF00"/>
                </a:solidFill>
                <a:latin typeface="Arial"/>
                <a:ea typeface="Arial"/>
                <a:cs typeface="Arial"/>
                <a:sym typeface="Arial"/>
              </a:rPr>
              <a:t>Competitive</a:t>
            </a:r>
            <a:r>
              <a:rPr lang="en" sz="1050">
                <a:solidFill>
                  <a:srgbClr val="FFFF00"/>
                </a:solidFill>
                <a:latin typeface="Arial"/>
                <a:ea typeface="Arial"/>
                <a:cs typeface="Arial"/>
                <a:sym typeface="Arial"/>
              </a:rPr>
              <a:t> </a:t>
            </a:r>
            <a:r>
              <a:rPr lang="en" sz="1050">
                <a:latin typeface="Arial"/>
                <a:ea typeface="Arial"/>
                <a:cs typeface="Arial"/>
                <a:sym typeface="Arial"/>
              </a:rPr>
              <a:t>- Ball Jacks</a:t>
            </a:r>
            <a:endParaRPr sz="1050">
              <a:latin typeface="Arial"/>
              <a:ea typeface="Arial"/>
              <a:cs typeface="Arial"/>
              <a:sym typeface="Arial"/>
            </a:endParaRPr>
          </a:p>
          <a:p>
            <a:pPr indent="0" lvl="0" marL="0" rtl="0" algn="l">
              <a:spcBef>
                <a:spcPts val="0"/>
              </a:spcBef>
              <a:spcAft>
                <a:spcPts val="0"/>
              </a:spcAft>
              <a:buClr>
                <a:srgbClr val="000000"/>
              </a:buClr>
              <a:buSzPts val="1100"/>
              <a:buFont typeface="Arial"/>
              <a:buNone/>
            </a:pPr>
            <a:r>
              <a:t/>
            </a:r>
            <a:endParaRPr sz="1050">
              <a:solidFill>
                <a:srgbClr val="222222"/>
              </a:solidFill>
              <a:highlight>
                <a:srgbClr val="FFFFFF"/>
              </a:highlight>
              <a:latin typeface="Arial"/>
              <a:ea typeface="Arial"/>
              <a:cs typeface="Arial"/>
              <a:sym typeface="Arial"/>
            </a:endParaRPr>
          </a:p>
          <a:p>
            <a:pPr indent="0" lvl="0" marL="0" rtl="0" algn="l">
              <a:spcBef>
                <a:spcPts val="0"/>
              </a:spcBef>
              <a:spcAft>
                <a:spcPts val="0"/>
              </a:spcAft>
              <a:buClr>
                <a:srgbClr val="000000"/>
              </a:buClr>
              <a:buSzPts val="1100"/>
              <a:buFont typeface="Arial"/>
              <a:buNone/>
            </a:pPr>
            <a:r>
              <a:rPr lang="en" sz="1050">
                <a:solidFill>
                  <a:srgbClr val="222222"/>
                </a:solidFill>
                <a:highlight>
                  <a:srgbClr val="FFFFFF"/>
                </a:highlight>
                <a:latin typeface="Arial"/>
                <a:ea typeface="Arial"/>
                <a:cs typeface="Arial"/>
                <a:sym typeface="Arial"/>
              </a:rPr>
              <a:t>		</a:t>
            </a:r>
            <a:endParaRPr sz="1050">
              <a:solidFill>
                <a:srgbClr val="222222"/>
              </a:solidFill>
              <a:highlight>
                <a:srgbClr val="FFFFFF"/>
              </a:highlight>
              <a:latin typeface="Arial"/>
              <a:ea typeface="Arial"/>
              <a:cs typeface="Arial"/>
              <a:sym typeface="Arial"/>
            </a:endParaRPr>
          </a:p>
          <a:p>
            <a:pPr indent="0" lvl="0" marL="0" rtl="0" algn="l">
              <a:lnSpc>
                <a:spcPct val="100000"/>
              </a:lnSpc>
              <a:spcBef>
                <a:spcPts val="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the various Genres of Games?</a:t>
            </a:r>
            <a:endParaRPr/>
          </a:p>
        </p:txBody>
      </p:sp>
      <p:sp>
        <p:nvSpPr>
          <p:cNvPr id="228" name="Google Shape;228;p26"/>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50">
                <a:solidFill>
                  <a:srgbClr val="00FFFF"/>
                </a:solidFill>
                <a:latin typeface="Arial"/>
                <a:ea typeface="Arial"/>
                <a:cs typeface="Arial"/>
                <a:sym typeface="Arial"/>
              </a:rPr>
              <a:t>Strategy </a:t>
            </a:r>
            <a:r>
              <a:rPr lang="en" sz="1050">
                <a:latin typeface="Arial"/>
                <a:ea typeface="Arial"/>
                <a:cs typeface="Arial"/>
                <a:sym typeface="Arial"/>
              </a:rPr>
              <a:t>- </a:t>
            </a:r>
            <a:endParaRPr sz="1050">
              <a:latin typeface="Arial"/>
              <a:ea typeface="Arial"/>
              <a:cs typeface="Arial"/>
              <a:sym typeface="Arial"/>
            </a:endParaRPr>
          </a:p>
          <a:p>
            <a:pPr indent="0" lvl="0" marL="0" rtl="0" algn="l">
              <a:spcBef>
                <a:spcPts val="0"/>
              </a:spcBef>
              <a:spcAft>
                <a:spcPts val="0"/>
              </a:spcAft>
              <a:buNone/>
            </a:pPr>
            <a:r>
              <a:rPr lang="en" sz="1050">
                <a:latin typeface="Arial"/>
                <a:ea typeface="Arial"/>
                <a:cs typeface="Arial"/>
                <a:sym typeface="Arial"/>
              </a:rPr>
              <a:t>		</a:t>
            </a:r>
            <a:endParaRPr sz="1050">
              <a:latin typeface="Arial"/>
              <a:ea typeface="Arial"/>
              <a:cs typeface="Arial"/>
              <a:sym typeface="Arial"/>
            </a:endParaRPr>
          </a:p>
          <a:p>
            <a:pPr indent="0" lvl="0" marL="0" rtl="0" algn="l">
              <a:spcBef>
                <a:spcPts val="0"/>
              </a:spcBef>
              <a:spcAft>
                <a:spcPts val="0"/>
              </a:spcAft>
              <a:buNone/>
            </a:pPr>
            <a:r>
              <a:rPr lang="en" sz="1050">
                <a:latin typeface="Arial"/>
                <a:ea typeface="Arial"/>
                <a:cs typeface="Arial"/>
                <a:sym typeface="Arial"/>
              </a:rPr>
              <a:t>		</a:t>
            </a:r>
            <a:r>
              <a:rPr b="1" lang="en" sz="1050">
                <a:solidFill>
                  <a:srgbClr val="FFFF00"/>
                </a:solidFill>
                <a:latin typeface="Arial"/>
                <a:ea typeface="Arial"/>
                <a:cs typeface="Arial"/>
                <a:sym typeface="Arial"/>
              </a:rPr>
              <a:t>4X(eXplore, eXpand, eXploit and eXterminate)</a:t>
            </a:r>
            <a:r>
              <a:rPr lang="en" sz="1050">
                <a:latin typeface="Arial"/>
                <a:ea typeface="Arial"/>
                <a:cs typeface="Arial"/>
                <a:sym typeface="Arial"/>
              </a:rPr>
              <a:t> - Empire Earth, Civilization</a:t>
            </a:r>
            <a:endParaRPr sz="1050">
              <a:latin typeface="Arial"/>
              <a:ea typeface="Arial"/>
              <a:cs typeface="Arial"/>
              <a:sym typeface="Arial"/>
            </a:endParaRPr>
          </a:p>
          <a:p>
            <a:pPr indent="0" lvl="0" marL="0" rtl="0" algn="l">
              <a:spcBef>
                <a:spcPts val="0"/>
              </a:spcBef>
              <a:spcAft>
                <a:spcPts val="0"/>
              </a:spcAft>
              <a:buNone/>
            </a:pPr>
            <a:r>
              <a:t/>
            </a:r>
            <a:endParaRPr sz="1050">
              <a:latin typeface="Arial"/>
              <a:ea typeface="Arial"/>
              <a:cs typeface="Arial"/>
              <a:sym typeface="Arial"/>
            </a:endParaRPr>
          </a:p>
          <a:p>
            <a:pPr indent="0" lvl="0" marL="0" rtl="0" algn="l">
              <a:spcBef>
                <a:spcPts val="0"/>
              </a:spcBef>
              <a:spcAft>
                <a:spcPts val="0"/>
              </a:spcAft>
              <a:buNone/>
            </a:pPr>
            <a:r>
              <a:rPr lang="en" sz="1050">
                <a:latin typeface="Arial"/>
                <a:ea typeface="Arial"/>
                <a:cs typeface="Arial"/>
                <a:sym typeface="Arial"/>
              </a:rPr>
              <a:t>		</a:t>
            </a:r>
            <a:r>
              <a:rPr b="1" lang="en" sz="1050">
                <a:solidFill>
                  <a:srgbClr val="FFFF00"/>
                </a:solidFill>
                <a:latin typeface="Arial"/>
                <a:ea typeface="Arial"/>
                <a:cs typeface="Arial"/>
                <a:sym typeface="Arial"/>
              </a:rPr>
              <a:t>Artillery </a:t>
            </a:r>
            <a:r>
              <a:rPr lang="en" sz="1050">
                <a:latin typeface="Arial"/>
                <a:ea typeface="Arial"/>
                <a:cs typeface="Arial"/>
                <a:sym typeface="Arial"/>
              </a:rPr>
              <a:t>- Pocket tanks, Worms</a:t>
            </a:r>
            <a:endParaRPr sz="1050">
              <a:latin typeface="Arial"/>
              <a:ea typeface="Arial"/>
              <a:cs typeface="Arial"/>
              <a:sym typeface="Arial"/>
            </a:endParaRPr>
          </a:p>
          <a:p>
            <a:pPr indent="0" lvl="0" marL="0" rtl="0" algn="l">
              <a:spcBef>
                <a:spcPts val="0"/>
              </a:spcBef>
              <a:spcAft>
                <a:spcPts val="0"/>
              </a:spcAft>
              <a:buNone/>
            </a:pPr>
            <a:r>
              <a:t/>
            </a:r>
            <a:endParaRPr sz="1050">
              <a:latin typeface="Arial"/>
              <a:ea typeface="Arial"/>
              <a:cs typeface="Arial"/>
              <a:sym typeface="Arial"/>
            </a:endParaRPr>
          </a:p>
          <a:p>
            <a:pPr indent="0" lvl="0" marL="0" rtl="0" algn="l">
              <a:spcBef>
                <a:spcPts val="0"/>
              </a:spcBef>
              <a:spcAft>
                <a:spcPts val="0"/>
              </a:spcAft>
              <a:buNone/>
            </a:pPr>
            <a:r>
              <a:rPr lang="en" sz="1050">
                <a:latin typeface="Arial"/>
                <a:ea typeface="Arial"/>
                <a:cs typeface="Arial"/>
                <a:sym typeface="Arial"/>
              </a:rPr>
              <a:t>		</a:t>
            </a:r>
            <a:r>
              <a:rPr b="1" lang="en" sz="1050">
                <a:solidFill>
                  <a:srgbClr val="FFFF00"/>
                </a:solidFill>
                <a:latin typeface="Arial"/>
                <a:ea typeface="Arial"/>
                <a:cs typeface="Arial"/>
                <a:sym typeface="Arial"/>
              </a:rPr>
              <a:t>Realtime</a:t>
            </a:r>
            <a:r>
              <a:rPr lang="en" sz="1050">
                <a:solidFill>
                  <a:srgbClr val="FFFF00"/>
                </a:solidFill>
                <a:latin typeface="Arial"/>
                <a:ea typeface="Arial"/>
                <a:cs typeface="Arial"/>
                <a:sym typeface="Arial"/>
              </a:rPr>
              <a:t> </a:t>
            </a:r>
            <a:r>
              <a:rPr lang="en" sz="1050">
                <a:latin typeface="Arial"/>
                <a:ea typeface="Arial"/>
                <a:cs typeface="Arial"/>
                <a:sym typeface="Arial"/>
              </a:rPr>
              <a:t>- Warhammer: Dark Omen, World In Conflict</a:t>
            </a:r>
            <a:endParaRPr sz="1050">
              <a:latin typeface="Arial"/>
              <a:ea typeface="Arial"/>
              <a:cs typeface="Arial"/>
              <a:sym typeface="Arial"/>
            </a:endParaRPr>
          </a:p>
          <a:p>
            <a:pPr indent="0" lvl="0" marL="0" rtl="0" algn="l">
              <a:spcBef>
                <a:spcPts val="0"/>
              </a:spcBef>
              <a:spcAft>
                <a:spcPts val="0"/>
              </a:spcAft>
              <a:buNone/>
            </a:pPr>
            <a:r>
              <a:t/>
            </a:r>
            <a:endParaRPr sz="1050">
              <a:latin typeface="Arial"/>
              <a:ea typeface="Arial"/>
              <a:cs typeface="Arial"/>
              <a:sym typeface="Arial"/>
            </a:endParaRPr>
          </a:p>
          <a:p>
            <a:pPr indent="0" lvl="0" marL="0" rtl="0" algn="l">
              <a:spcBef>
                <a:spcPts val="0"/>
              </a:spcBef>
              <a:spcAft>
                <a:spcPts val="0"/>
              </a:spcAft>
              <a:buNone/>
            </a:pPr>
            <a:r>
              <a:rPr lang="en" sz="1050">
                <a:latin typeface="Arial"/>
                <a:ea typeface="Arial"/>
                <a:cs typeface="Arial"/>
                <a:sym typeface="Arial"/>
              </a:rPr>
              <a:t>		</a:t>
            </a:r>
            <a:r>
              <a:rPr b="1" lang="en" sz="1050">
                <a:solidFill>
                  <a:srgbClr val="FFFF00"/>
                </a:solidFill>
                <a:latin typeface="Arial"/>
                <a:ea typeface="Arial"/>
                <a:cs typeface="Arial"/>
                <a:sym typeface="Arial"/>
              </a:rPr>
              <a:t>MOBA</a:t>
            </a:r>
            <a:r>
              <a:rPr lang="en" sz="1050">
                <a:solidFill>
                  <a:srgbClr val="FFFF00"/>
                </a:solidFill>
                <a:latin typeface="Arial"/>
                <a:ea typeface="Arial"/>
                <a:cs typeface="Arial"/>
                <a:sym typeface="Arial"/>
              </a:rPr>
              <a:t> </a:t>
            </a:r>
            <a:r>
              <a:rPr lang="en" sz="1050">
                <a:latin typeface="Arial"/>
                <a:ea typeface="Arial"/>
                <a:cs typeface="Arial"/>
                <a:sym typeface="Arial"/>
              </a:rPr>
              <a:t>- Smite, DOTA 2</a:t>
            </a:r>
            <a:endParaRPr sz="1050">
              <a:latin typeface="Arial"/>
              <a:ea typeface="Arial"/>
              <a:cs typeface="Arial"/>
              <a:sym typeface="Arial"/>
            </a:endParaRPr>
          </a:p>
          <a:p>
            <a:pPr indent="0" lvl="0" marL="0" rtl="0" algn="l">
              <a:spcBef>
                <a:spcPts val="0"/>
              </a:spcBef>
              <a:spcAft>
                <a:spcPts val="0"/>
              </a:spcAft>
              <a:buNone/>
            </a:pPr>
            <a:r>
              <a:t/>
            </a:r>
            <a:endParaRPr sz="1050">
              <a:latin typeface="Arial"/>
              <a:ea typeface="Arial"/>
              <a:cs typeface="Arial"/>
              <a:sym typeface="Arial"/>
            </a:endParaRPr>
          </a:p>
          <a:p>
            <a:pPr indent="0" lvl="0" marL="0" rtl="0" algn="l">
              <a:spcBef>
                <a:spcPts val="0"/>
              </a:spcBef>
              <a:spcAft>
                <a:spcPts val="0"/>
              </a:spcAft>
              <a:buNone/>
            </a:pPr>
            <a:r>
              <a:rPr lang="en" sz="1050">
                <a:latin typeface="Arial"/>
                <a:ea typeface="Arial"/>
                <a:cs typeface="Arial"/>
                <a:sym typeface="Arial"/>
              </a:rPr>
              <a:t>		</a:t>
            </a:r>
            <a:r>
              <a:rPr b="1" lang="en" sz="1050">
                <a:solidFill>
                  <a:srgbClr val="FFFF00"/>
                </a:solidFill>
                <a:latin typeface="Arial"/>
                <a:ea typeface="Arial"/>
                <a:cs typeface="Arial"/>
                <a:sym typeface="Arial"/>
              </a:rPr>
              <a:t>Tower Defense</a:t>
            </a:r>
            <a:r>
              <a:rPr b="1" lang="en" sz="1050">
                <a:latin typeface="Arial"/>
                <a:ea typeface="Arial"/>
                <a:cs typeface="Arial"/>
                <a:sym typeface="Arial"/>
              </a:rPr>
              <a:t> </a:t>
            </a:r>
            <a:r>
              <a:rPr lang="en" sz="1050">
                <a:latin typeface="Arial"/>
                <a:ea typeface="Arial"/>
                <a:cs typeface="Arial"/>
                <a:sym typeface="Arial"/>
              </a:rPr>
              <a:t>-  Plants vs Zombies</a:t>
            </a:r>
            <a:endParaRPr sz="1050">
              <a:latin typeface="Arial"/>
              <a:ea typeface="Arial"/>
              <a:cs typeface="Arial"/>
              <a:sym typeface="Arial"/>
            </a:endParaRPr>
          </a:p>
          <a:p>
            <a:pPr indent="0" lvl="0" marL="0" rtl="0" algn="l">
              <a:spcBef>
                <a:spcPts val="0"/>
              </a:spcBef>
              <a:spcAft>
                <a:spcPts val="0"/>
              </a:spcAft>
              <a:buNone/>
            </a:pPr>
            <a:r>
              <a:t/>
            </a:r>
            <a:endParaRPr sz="1050">
              <a:latin typeface="Arial"/>
              <a:ea typeface="Arial"/>
              <a:cs typeface="Arial"/>
              <a:sym typeface="Arial"/>
            </a:endParaRPr>
          </a:p>
          <a:p>
            <a:pPr indent="0" lvl="0" marL="0" rtl="0" algn="l">
              <a:spcBef>
                <a:spcPts val="0"/>
              </a:spcBef>
              <a:spcAft>
                <a:spcPts val="0"/>
              </a:spcAft>
              <a:buNone/>
            </a:pPr>
            <a:r>
              <a:rPr lang="en" sz="1050">
                <a:latin typeface="Arial"/>
                <a:ea typeface="Arial"/>
                <a:cs typeface="Arial"/>
                <a:sym typeface="Arial"/>
              </a:rPr>
              <a:t>		</a:t>
            </a:r>
            <a:r>
              <a:rPr b="1" lang="en" sz="1050">
                <a:solidFill>
                  <a:srgbClr val="FFFF00"/>
                </a:solidFill>
                <a:latin typeface="Arial"/>
                <a:ea typeface="Arial"/>
                <a:cs typeface="Arial"/>
                <a:sym typeface="Arial"/>
              </a:rPr>
              <a:t>Turn based Strategy</a:t>
            </a:r>
            <a:r>
              <a:rPr b="1" lang="en" sz="1050">
                <a:latin typeface="Arial"/>
                <a:ea typeface="Arial"/>
                <a:cs typeface="Arial"/>
                <a:sym typeface="Arial"/>
              </a:rPr>
              <a:t> </a:t>
            </a:r>
            <a:r>
              <a:rPr lang="en" sz="1050">
                <a:latin typeface="Arial"/>
                <a:ea typeface="Arial"/>
                <a:cs typeface="Arial"/>
                <a:sym typeface="Arial"/>
              </a:rPr>
              <a:t>- Master of Orion</a:t>
            </a:r>
            <a:endParaRPr sz="1050">
              <a:latin typeface="Arial"/>
              <a:ea typeface="Arial"/>
              <a:cs typeface="Arial"/>
              <a:sym typeface="Arial"/>
            </a:endParaRPr>
          </a:p>
          <a:p>
            <a:pPr indent="0" lvl="0" marL="0" rtl="0" algn="l">
              <a:spcBef>
                <a:spcPts val="0"/>
              </a:spcBef>
              <a:spcAft>
                <a:spcPts val="0"/>
              </a:spcAft>
              <a:buNone/>
            </a:pPr>
            <a:r>
              <a:t/>
            </a:r>
            <a:endParaRPr sz="1050">
              <a:latin typeface="Arial"/>
              <a:ea typeface="Arial"/>
              <a:cs typeface="Arial"/>
              <a:sym typeface="Arial"/>
            </a:endParaRPr>
          </a:p>
          <a:p>
            <a:pPr indent="0" lvl="0" marL="0" rtl="0" algn="l">
              <a:spcBef>
                <a:spcPts val="0"/>
              </a:spcBef>
              <a:spcAft>
                <a:spcPts val="0"/>
              </a:spcAft>
              <a:buNone/>
            </a:pPr>
            <a:r>
              <a:rPr lang="en" sz="1050">
                <a:latin typeface="Arial"/>
                <a:ea typeface="Arial"/>
                <a:cs typeface="Arial"/>
                <a:sym typeface="Arial"/>
              </a:rPr>
              <a:t>		</a:t>
            </a:r>
            <a:r>
              <a:rPr b="1" lang="en" sz="1050">
                <a:solidFill>
                  <a:srgbClr val="FFFF00"/>
                </a:solidFill>
                <a:latin typeface="Arial"/>
                <a:ea typeface="Arial"/>
                <a:cs typeface="Arial"/>
                <a:sym typeface="Arial"/>
              </a:rPr>
              <a:t>Turn based Tactics</a:t>
            </a:r>
            <a:r>
              <a:rPr lang="en" sz="1050">
                <a:latin typeface="Arial"/>
                <a:ea typeface="Arial"/>
                <a:cs typeface="Arial"/>
                <a:sym typeface="Arial"/>
              </a:rPr>
              <a:t> - Wars</a:t>
            </a:r>
            <a:endParaRPr sz="1050">
              <a:latin typeface="Arial"/>
              <a:ea typeface="Arial"/>
              <a:cs typeface="Arial"/>
              <a:sym typeface="Arial"/>
            </a:endParaRPr>
          </a:p>
          <a:p>
            <a:pPr indent="0" lvl="0" marL="0" rtl="0" algn="l">
              <a:spcBef>
                <a:spcPts val="0"/>
              </a:spcBef>
              <a:spcAft>
                <a:spcPts val="0"/>
              </a:spcAft>
              <a:buNone/>
            </a:pPr>
            <a:r>
              <a:t/>
            </a:r>
            <a:endParaRPr sz="1050">
              <a:latin typeface="Arial"/>
              <a:ea typeface="Arial"/>
              <a:cs typeface="Arial"/>
              <a:sym typeface="Arial"/>
            </a:endParaRPr>
          </a:p>
          <a:p>
            <a:pPr indent="0" lvl="0" marL="0" rtl="0" algn="l">
              <a:spcBef>
                <a:spcPts val="0"/>
              </a:spcBef>
              <a:spcAft>
                <a:spcPts val="0"/>
              </a:spcAft>
              <a:buNone/>
            </a:pPr>
            <a:r>
              <a:rPr lang="en" sz="1050">
                <a:latin typeface="Arial"/>
                <a:ea typeface="Arial"/>
                <a:cs typeface="Arial"/>
                <a:sym typeface="Arial"/>
              </a:rPr>
              <a:t>		</a:t>
            </a:r>
            <a:r>
              <a:rPr b="1" lang="en" sz="1050">
                <a:solidFill>
                  <a:srgbClr val="FFFF00"/>
                </a:solidFill>
                <a:latin typeface="Arial"/>
                <a:ea typeface="Arial"/>
                <a:cs typeface="Arial"/>
                <a:sym typeface="Arial"/>
              </a:rPr>
              <a:t>Wargame </a:t>
            </a:r>
            <a:r>
              <a:rPr lang="en" sz="1050">
                <a:latin typeface="Arial"/>
                <a:ea typeface="Arial"/>
                <a:cs typeface="Arial"/>
                <a:sym typeface="Arial"/>
              </a:rPr>
              <a:t>- Commandos</a:t>
            </a:r>
            <a:endParaRPr sz="1050">
              <a:latin typeface="Arial"/>
              <a:ea typeface="Arial"/>
              <a:cs typeface="Arial"/>
              <a:sym typeface="Arial"/>
            </a:endParaRPr>
          </a:p>
          <a:p>
            <a:pPr indent="0" lvl="0" marL="0" rtl="0" algn="l">
              <a:spcBef>
                <a:spcPts val="0"/>
              </a:spcBef>
              <a:spcAft>
                <a:spcPts val="0"/>
              </a:spcAft>
              <a:buNone/>
            </a:pPr>
            <a:r>
              <a:t/>
            </a:r>
            <a:endParaRPr sz="1050">
              <a:solidFill>
                <a:srgbClr val="222222"/>
              </a:solidFill>
              <a:highlight>
                <a:srgbClr val="FFFFFF"/>
              </a:highlight>
              <a:latin typeface="Arial"/>
              <a:ea typeface="Arial"/>
              <a:cs typeface="Arial"/>
              <a:sym typeface="Arial"/>
            </a:endParaRPr>
          </a:p>
          <a:p>
            <a:pPr indent="0" lvl="0" marL="0" rtl="0" algn="l">
              <a:spcBef>
                <a:spcPts val="0"/>
              </a:spcBef>
              <a:spcAft>
                <a:spcPts val="0"/>
              </a:spcAft>
              <a:buNone/>
            </a:pPr>
            <a:r>
              <a:t/>
            </a:r>
            <a:endParaRPr b="1" sz="1050">
              <a:latin typeface="Arial"/>
              <a:ea typeface="Arial"/>
              <a:cs typeface="Arial"/>
              <a:sym typeface="Arial"/>
            </a:endParaRPr>
          </a:p>
          <a:p>
            <a:pPr indent="0" lvl="0" marL="0" rtl="0" algn="l">
              <a:spcBef>
                <a:spcPts val="0"/>
              </a:spcBef>
              <a:spcAft>
                <a:spcPts val="0"/>
              </a:spcAft>
              <a:buNone/>
            </a:pPr>
            <a:r>
              <a:rPr lang="en" sz="1050">
                <a:solidFill>
                  <a:srgbClr val="222222"/>
                </a:solidFill>
                <a:highlight>
                  <a:srgbClr val="FFFFFF"/>
                </a:highlight>
                <a:latin typeface="Arial"/>
                <a:ea typeface="Arial"/>
                <a:cs typeface="Arial"/>
                <a:sym typeface="Arial"/>
              </a:rPr>
              <a:t>		</a:t>
            </a:r>
            <a:endParaRPr sz="1050">
              <a:solidFill>
                <a:srgbClr val="222222"/>
              </a:solidFill>
              <a:highlight>
                <a:srgbClr val="FFFFFF"/>
              </a:highlight>
              <a:latin typeface="Arial"/>
              <a:ea typeface="Arial"/>
              <a:cs typeface="Arial"/>
              <a:sym typeface="Arial"/>
            </a:endParaRPr>
          </a:p>
          <a:p>
            <a:pPr indent="0" lvl="0" marL="0" rtl="0" algn="l">
              <a:lnSpc>
                <a:spcPct val="100000"/>
              </a:lnSpc>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pic>
        <p:nvPicPr>
          <p:cNvPr descr="Image result for 1947 first game ever" id="140" name="Google Shape;140;p14"/>
          <p:cNvPicPr preferRelativeResize="0"/>
          <p:nvPr/>
        </p:nvPicPr>
        <p:blipFill>
          <a:blip r:embed="rId3">
            <a:alphaModFix/>
          </a:blip>
          <a:stretch>
            <a:fillRect/>
          </a:stretch>
        </p:blipFill>
        <p:spPr>
          <a:xfrm>
            <a:off x="6609375" y="3650475"/>
            <a:ext cx="2465425" cy="1389100"/>
          </a:xfrm>
          <a:prstGeom prst="rect">
            <a:avLst/>
          </a:prstGeom>
          <a:noFill/>
          <a:ln>
            <a:noFill/>
          </a:ln>
        </p:spPr>
      </p:pic>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Digital Gaming?</a:t>
            </a:r>
            <a:endParaRPr/>
          </a:p>
        </p:txBody>
      </p:sp>
      <p:sp>
        <p:nvSpPr>
          <p:cNvPr id="142" name="Google Shape;142;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00"/>
                </a:solidFill>
              </a:rPr>
              <a:t>Digital Gaming</a:t>
            </a:r>
            <a:r>
              <a:rPr lang="en"/>
              <a:t> is the act of playing video/ digital games.</a:t>
            </a:r>
            <a:endParaRPr/>
          </a:p>
          <a:p>
            <a:pPr indent="0" lvl="0" marL="0" rtl="0" algn="l">
              <a:spcBef>
                <a:spcPts val="1600"/>
              </a:spcBef>
              <a:spcAft>
                <a:spcPts val="0"/>
              </a:spcAft>
              <a:buNone/>
            </a:pPr>
            <a:r>
              <a:rPr lang="en"/>
              <a:t>Digital Games are,</a:t>
            </a:r>
            <a:endParaRPr/>
          </a:p>
          <a:p>
            <a:pPr indent="-311150" lvl="0" marL="457200" rtl="0" algn="l">
              <a:spcBef>
                <a:spcPts val="1600"/>
              </a:spcBef>
              <a:spcAft>
                <a:spcPts val="0"/>
              </a:spcAft>
              <a:buClr>
                <a:srgbClr val="FFFF00"/>
              </a:buClr>
              <a:buSzPts val="1300"/>
              <a:buChar char="●"/>
            </a:pPr>
            <a:r>
              <a:rPr lang="en">
                <a:solidFill>
                  <a:srgbClr val="FFFF00"/>
                </a:solidFill>
              </a:rPr>
              <a:t>Interactive Software</a:t>
            </a:r>
            <a:endParaRPr>
              <a:solidFill>
                <a:srgbClr val="FFFF00"/>
              </a:solidFill>
            </a:endParaRPr>
          </a:p>
          <a:p>
            <a:pPr indent="-311150" lvl="0" marL="457200" rtl="0" algn="l">
              <a:spcBef>
                <a:spcPts val="0"/>
              </a:spcBef>
              <a:spcAft>
                <a:spcPts val="0"/>
              </a:spcAft>
              <a:buClr>
                <a:srgbClr val="FFFF00"/>
              </a:buClr>
              <a:buSzPts val="1300"/>
              <a:buChar char="●"/>
            </a:pPr>
            <a:r>
              <a:rPr lang="en">
                <a:solidFill>
                  <a:srgbClr val="FFFF00"/>
                </a:solidFill>
              </a:rPr>
              <a:t>Provide Entertainment</a:t>
            </a:r>
            <a:endParaRPr>
              <a:solidFill>
                <a:srgbClr val="FFFF00"/>
              </a:solidFill>
            </a:endParaRPr>
          </a:p>
          <a:p>
            <a:pPr indent="-311150" lvl="0" marL="457200" rtl="0" algn="l">
              <a:spcBef>
                <a:spcPts val="0"/>
              </a:spcBef>
              <a:spcAft>
                <a:spcPts val="0"/>
              </a:spcAft>
              <a:buClr>
                <a:srgbClr val="FFFF00"/>
              </a:buClr>
              <a:buSzPts val="1300"/>
              <a:buChar char="●"/>
            </a:pPr>
            <a:r>
              <a:rPr lang="en">
                <a:solidFill>
                  <a:srgbClr val="FFFF00"/>
                </a:solidFill>
              </a:rPr>
              <a:t>Maybe Casual, Serious or even Educational</a:t>
            </a:r>
            <a:endParaRPr>
              <a:solidFill>
                <a:srgbClr val="FFFF00"/>
              </a:solidFill>
            </a:endParaRPr>
          </a:p>
          <a:p>
            <a:pPr indent="0" lvl="0" marL="0" rtl="0" algn="l">
              <a:spcBef>
                <a:spcPts val="1600"/>
              </a:spcBef>
              <a:spcAft>
                <a:spcPts val="1600"/>
              </a:spcAft>
              <a:buNone/>
            </a:pPr>
            <a:r>
              <a:rPr lang="en"/>
              <a:t>First Game - (1947) It consisted of a analog device that allowed a user to control a vector drawn dot on screen to simulate a missile fired at targets.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the gaming </a:t>
            </a:r>
            <a:r>
              <a:rPr lang="en"/>
              <a:t>platforms</a:t>
            </a:r>
            <a:r>
              <a:rPr lang="en"/>
              <a:t>?</a:t>
            </a:r>
            <a:endParaRPr/>
          </a:p>
        </p:txBody>
      </p:sp>
      <p:sp>
        <p:nvSpPr>
          <p:cNvPr id="148" name="Google Shape;148;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Gaming platforms are computer systems made specifically for playing video games.</a:t>
            </a:r>
            <a:endParaRPr/>
          </a:p>
          <a:p>
            <a:pPr indent="0" lvl="0" marL="0" rtl="0" algn="l">
              <a:spcBef>
                <a:spcPts val="1600"/>
              </a:spcBef>
              <a:spcAft>
                <a:spcPts val="0"/>
              </a:spcAft>
              <a:buNone/>
            </a:pPr>
            <a:r>
              <a:rPr lang="en"/>
              <a:t>They are,</a:t>
            </a:r>
            <a:endParaRPr/>
          </a:p>
          <a:p>
            <a:pPr indent="-311150" lvl="0" marL="457200" rtl="0" algn="l">
              <a:spcBef>
                <a:spcPts val="1600"/>
              </a:spcBef>
              <a:spcAft>
                <a:spcPts val="0"/>
              </a:spcAft>
              <a:buSzPts val="1300"/>
              <a:buChar char="●"/>
            </a:pPr>
            <a:r>
              <a:rPr b="1" lang="en">
                <a:solidFill>
                  <a:srgbClr val="FFFF00"/>
                </a:solidFill>
              </a:rPr>
              <a:t>PC</a:t>
            </a:r>
            <a:r>
              <a:rPr lang="en"/>
              <a:t> - Personal Computers</a:t>
            </a:r>
            <a:endParaRPr/>
          </a:p>
          <a:p>
            <a:pPr indent="-311150" lvl="0" marL="457200" rtl="0" algn="l">
              <a:spcBef>
                <a:spcPts val="0"/>
              </a:spcBef>
              <a:spcAft>
                <a:spcPts val="0"/>
              </a:spcAft>
              <a:buSzPts val="1300"/>
              <a:buChar char="●"/>
            </a:pPr>
            <a:r>
              <a:rPr b="1" lang="en">
                <a:solidFill>
                  <a:srgbClr val="FFFF00"/>
                </a:solidFill>
              </a:rPr>
              <a:t>Console</a:t>
            </a:r>
            <a:r>
              <a:rPr lang="en"/>
              <a:t> - Playstation, XBox, SNES</a:t>
            </a:r>
            <a:endParaRPr/>
          </a:p>
          <a:p>
            <a:pPr indent="-311150" lvl="0" marL="457200" rtl="0" algn="l">
              <a:spcBef>
                <a:spcPts val="0"/>
              </a:spcBef>
              <a:spcAft>
                <a:spcPts val="0"/>
              </a:spcAft>
              <a:buSzPts val="1300"/>
              <a:buChar char="●"/>
            </a:pPr>
            <a:r>
              <a:rPr b="1" lang="en">
                <a:solidFill>
                  <a:srgbClr val="FFFF00"/>
                </a:solidFill>
              </a:rPr>
              <a:t>Handheld</a:t>
            </a:r>
            <a:r>
              <a:rPr b="1" lang="en"/>
              <a:t> </a:t>
            </a:r>
            <a:r>
              <a:rPr lang="en"/>
              <a:t>- PSP</a:t>
            </a:r>
            <a:endParaRPr/>
          </a:p>
          <a:p>
            <a:pPr indent="-311150" lvl="0" marL="457200" rtl="0" algn="l">
              <a:spcBef>
                <a:spcPts val="0"/>
              </a:spcBef>
              <a:spcAft>
                <a:spcPts val="0"/>
              </a:spcAft>
              <a:buSzPts val="1300"/>
              <a:buChar char="●"/>
            </a:pPr>
            <a:r>
              <a:rPr b="1" lang="en">
                <a:solidFill>
                  <a:srgbClr val="FFFF00"/>
                </a:solidFill>
              </a:rPr>
              <a:t>Arcade</a:t>
            </a:r>
            <a:r>
              <a:rPr lang="en">
                <a:solidFill>
                  <a:srgbClr val="FFFF00"/>
                </a:solidFill>
              </a:rPr>
              <a:t> </a:t>
            </a:r>
            <a:r>
              <a:rPr lang="en"/>
              <a:t>- Arcade games</a:t>
            </a:r>
            <a:endParaRPr/>
          </a:p>
          <a:p>
            <a:pPr indent="-311150" lvl="0" marL="457200" rtl="0" algn="l">
              <a:spcBef>
                <a:spcPts val="0"/>
              </a:spcBef>
              <a:spcAft>
                <a:spcPts val="0"/>
              </a:spcAft>
              <a:buSzPts val="1300"/>
              <a:buChar char="●"/>
            </a:pPr>
            <a:r>
              <a:rPr b="1" lang="en">
                <a:solidFill>
                  <a:srgbClr val="FFFF00"/>
                </a:solidFill>
              </a:rPr>
              <a:t>Web Browser</a:t>
            </a:r>
            <a:r>
              <a:rPr lang="en">
                <a:solidFill>
                  <a:srgbClr val="FFFF00"/>
                </a:solidFill>
              </a:rPr>
              <a:t> </a:t>
            </a:r>
            <a:r>
              <a:rPr lang="en"/>
              <a:t>- Web/Internet Games</a:t>
            </a:r>
            <a:endParaRPr/>
          </a:p>
          <a:p>
            <a:pPr indent="-311150" lvl="0" marL="457200" rtl="0" algn="l">
              <a:spcBef>
                <a:spcPts val="0"/>
              </a:spcBef>
              <a:spcAft>
                <a:spcPts val="0"/>
              </a:spcAft>
              <a:buSzPts val="1300"/>
              <a:buChar char="●"/>
            </a:pPr>
            <a:r>
              <a:rPr b="1" lang="en">
                <a:solidFill>
                  <a:srgbClr val="FFFF00"/>
                </a:solidFill>
              </a:rPr>
              <a:t>Mobile</a:t>
            </a:r>
            <a:r>
              <a:rPr lang="en"/>
              <a:t> - Mobile Games</a:t>
            </a:r>
            <a:endParaRPr/>
          </a:p>
          <a:p>
            <a:pPr indent="-311150" lvl="0" marL="457200" rtl="0" algn="l">
              <a:spcBef>
                <a:spcPts val="0"/>
              </a:spcBef>
              <a:spcAft>
                <a:spcPts val="0"/>
              </a:spcAft>
              <a:buSzPts val="1300"/>
              <a:buChar char="●"/>
            </a:pPr>
            <a:r>
              <a:rPr b="1" lang="en">
                <a:solidFill>
                  <a:srgbClr val="FFFF00"/>
                </a:solidFill>
              </a:rPr>
              <a:t>Virtual Reality</a:t>
            </a:r>
            <a:r>
              <a:rPr lang="en"/>
              <a:t> - VR Games (NEW)</a:t>
            </a:r>
            <a:endParaRPr/>
          </a:p>
          <a:p>
            <a:pPr indent="-311150" lvl="0" marL="457200" rtl="0" algn="l">
              <a:spcBef>
                <a:spcPts val="0"/>
              </a:spcBef>
              <a:spcAft>
                <a:spcPts val="0"/>
              </a:spcAft>
              <a:buSzPts val="1300"/>
              <a:buChar char="●"/>
            </a:pPr>
            <a:r>
              <a:rPr b="1" lang="en">
                <a:solidFill>
                  <a:srgbClr val="FFFF00"/>
                </a:solidFill>
              </a:rPr>
              <a:t>Blockchain</a:t>
            </a:r>
            <a:r>
              <a:rPr lang="en"/>
              <a:t> - Newest</a:t>
            </a:r>
            <a:endParaRPr/>
          </a:p>
        </p:txBody>
      </p:sp>
      <p:pic>
        <p:nvPicPr>
          <p:cNvPr descr="Related image" id="149" name="Google Shape;149;p15"/>
          <p:cNvPicPr preferRelativeResize="0"/>
          <p:nvPr/>
        </p:nvPicPr>
        <p:blipFill>
          <a:blip r:embed="rId3">
            <a:alphaModFix/>
          </a:blip>
          <a:stretch>
            <a:fillRect/>
          </a:stretch>
        </p:blipFill>
        <p:spPr>
          <a:xfrm>
            <a:off x="4951551" y="2261325"/>
            <a:ext cx="3826699" cy="2217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the Development Tools available?</a:t>
            </a:r>
            <a:endParaRPr/>
          </a:p>
        </p:txBody>
      </p:sp>
      <p:sp>
        <p:nvSpPr>
          <p:cNvPr id="155" name="Google Shape;155;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Early games were made using non GUI tools and directly using languages like </a:t>
            </a:r>
            <a:r>
              <a:rPr lang="en">
                <a:solidFill>
                  <a:srgbClr val="FFFF00"/>
                </a:solidFill>
              </a:rPr>
              <a:t>C, C++, Java,</a:t>
            </a:r>
            <a:r>
              <a:rPr lang="en"/>
              <a:t> etc.</a:t>
            </a:r>
            <a:endParaRPr/>
          </a:p>
          <a:p>
            <a:pPr indent="0" lvl="0" marL="0" rtl="0" algn="l">
              <a:spcBef>
                <a:spcPts val="1600"/>
              </a:spcBef>
              <a:spcAft>
                <a:spcPts val="0"/>
              </a:spcAft>
              <a:buNone/>
            </a:pPr>
            <a:r>
              <a:rPr lang="en"/>
              <a:t>Nowadays developers use Engines and GUI Tools to develop faster and better.</a:t>
            </a:r>
            <a:endParaRPr/>
          </a:p>
          <a:p>
            <a:pPr indent="0" lvl="0" marL="0" rtl="0" algn="l">
              <a:spcBef>
                <a:spcPts val="1600"/>
              </a:spcBef>
              <a:spcAft>
                <a:spcPts val="0"/>
              </a:spcAft>
              <a:buNone/>
            </a:pPr>
            <a:r>
              <a:rPr lang="en"/>
              <a:t>Tools are,</a:t>
            </a:r>
            <a:endParaRPr sz="900">
              <a:solidFill>
                <a:srgbClr val="000000"/>
              </a:solidFill>
              <a:highlight>
                <a:schemeClr val="lt1"/>
              </a:highlight>
              <a:latin typeface="Arial"/>
              <a:ea typeface="Arial"/>
              <a:cs typeface="Arial"/>
              <a:sym typeface="Arial"/>
            </a:endParaRPr>
          </a:p>
          <a:p>
            <a:pPr indent="-311150" lvl="0" marL="457200" rtl="0" algn="l">
              <a:spcBef>
                <a:spcPts val="1600"/>
              </a:spcBef>
              <a:spcAft>
                <a:spcPts val="0"/>
              </a:spcAft>
              <a:buClr>
                <a:srgbClr val="FFFF00"/>
              </a:buClr>
              <a:buSzPts val="1300"/>
              <a:buChar char="●"/>
            </a:pPr>
            <a:r>
              <a:rPr lang="en">
                <a:solidFill>
                  <a:srgbClr val="FFFF00"/>
                </a:solidFill>
              </a:rPr>
              <a:t>UnReal Engine</a:t>
            </a:r>
            <a:endParaRPr>
              <a:solidFill>
                <a:srgbClr val="FFFF00"/>
              </a:solidFill>
            </a:endParaRPr>
          </a:p>
          <a:p>
            <a:pPr indent="-311150" lvl="0" marL="457200" rtl="0" algn="l">
              <a:spcBef>
                <a:spcPts val="0"/>
              </a:spcBef>
              <a:spcAft>
                <a:spcPts val="0"/>
              </a:spcAft>
              <a:buClr>
                <a:srgbClr val="FFFF00"/>
              </a:buClr>
              <a:buSzPts val="1300"/>
              <a:buChar char="●"/>
            </a:pPr>
            <a:r>
              <a:rPr lang="en">
                <a:solidFill>
                  <a:srgbClr val="FFFF00"/>
                </a:solidFill>
              </a:rPr>
              <a:t>Unity</a:t>
            </a:r>
            <a:endParaRPr>
              <a:solidFill>
                <a:srgbClr val="FFFF00"/>
              </a:solidFill>
            </a:endParaRPr>
          </a:p>
          <a:p>
            <a:pPr indent="-311150" lvl="0" marL="457200" rtl="0" algn="l">
              <a:spcBef>
                <a:spcPts val="0"/>
              </a:spcBef>
              <a:spcAft>
                <a:spcPts val="0"/>
              </a:spcAft>
              <a:buClr>
                <a:srgbClr val="FFFF00"/>
              </a:buClr>
              <a:buSzPts val="1300"/>
              <a:buChar char="●"/>
            </a:pPr>
            <a:r>
              <a:rPr lang="en">
                <a:solidFill>
                  <a:srgbClr val="FFFF00"/>
                </a:solidFill>
              </a:rPr>
              <a:t>Godot Engine</a:t>
            </a:r>
            <a:endParaRPr>
              <a:solidFill>
                <a:srgbClr val="FFFF00"/>
              </a:solidFill>
            </a:endParaRPr>
          </a:p>
          <a:p>
            <a:pPr indent="-311150" lvl="0" marL="457200" rtl="0" algn="l">
              <a:spcBef>
                <a:spcPts val="0"/>
              </a:spcBef>
              <a:spcAft>
                <a:spcPts val="0"/>
              </a:spcAft>
              <a:buClr>
                <a:srgbClr val="FFFF00"/>
              </a:buClr>
              <a:buSzPts val="1300"/>
              <a:buChar char="●"/>
            </a:pPr>
            <a:r>
              <a:rPr lang="en">
                <a:solidFill>
                  <a:srgbClr val="FFFF00"/>
                </a:solidFill>
              </a:rPr>
              <a:t>GameMaker Studio</a:t>
            </a:r>
            <a:endParaRPr>
              <a:solidFill>
                <a:srgbClr val="FFFF00"/>
              </a:solidFill>
            </a:endParaRPr>
          </a:p>
          <a:p>
            <a:pPr indent="0" lvl="0" marL="0" rtl="0" algn="l">
              <a:spcBef>
                <a:spcPts val="1600"/>
              </a:spcBef>
              <a:spcAft>
                <a:spcPts val="1600"/>
              </a:spcAft>
              <a:buNone/>
            </a:pPr>
            <a:r>
              <a:rPr lang="en"/>
              <a:t>Other tools for making specific type of games exist like </a:t>
            </a:r>
            <a:r>
              <a:rPr lang="en">
                <a:solidFill>
                  <a:srgbClr val="FFFF00"/>
                </a:solidFill>
              </a:rPr>
              <a:t>RPG Maker</a:t>
            </a:r>
            <a:r>
              <a:rPr lang="en"/>
              <a:t> for making RPG Games.</a:t>
            </a:r>
            <a:endParaRPr/>
          </a:p>
        </p:txBody>
      </p:sp>
      <p:pic>
        <p:nvPicPr>
          <p:cNvPr descr="Related image" id="156" name="Google Shape;156;p16"/>
          <p:cNvPicPr preferRelativeResize="0"/>
          <p:nvPr/>
        </p:nvPicPr>
        <p:blipFill>
          <a:blip r:embed="rId3">
            <a:alphaModFix/>
          </a:blip>
          <a:stretch>
            <a:fillRect/>
          </a:stretch>
        </p:blipFill>
        <p:spPr>
          <a:xfrm>
            <a:off x="7453600" y="3161350"/>
            <a:ext cx="1219200" cy="762000"/>
          </a:xfrm>
          <a:prstGeom prst="rect">
            <a:avLst/>
          </a:prstGeom>
          <a:noFill/>
          <a:ln>
            <a:noFill/>
          </a:ln>
        </p:spPr>
      </p:pic>
      <p:pic>
        <p:nvPicPr>
          <p:cNvPr descr="Related image" id="157" name="Google Shape;157;p16"/>
          <p:cNvPicPr preferRelativeResize="0"/>
          <p:nvPr/>
        </p:nvPicPr>
        <p:blipFill>
          <a:blip r:embed="rId4">
            <a:alphaModFix/>
          </a:blip>
          <a:stretch>
            <a:fillRect/>
          </a:stretch>
        </p:blipFill>
        <p:spPr>
          <a:xfrm>
            <a:off x="7488450" y="2345900"/>
            <a:ext cx="1149499" cy="7619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the Benefits of Gaming?</a:t>
            </a:r>
            <a:endParaRPr/>
          </a:p>
        </p:txBody>
      </p:sp>
      <p:sp>
        <p:nvSpPr>
          <p:cNvPr id="163" name="Google Shape;163;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sz="1400"/>
              <a:t>Maybe </a:t>
            </a:r>
            <a:r>
              <a:rPr lang="en" sz="1400">
                <a:solidFill>
                  <a:srgbClr val="FFFF00"/>
                </a:solidFill>
              </a:rPr>
              <a:t>Educational</a:t>
            </a:r>
            <a:r>
              <a:rPr lang="en" sz="1400"/>
              <a:t> and help increase knowledge</a:t>
            </a:r>
            <a:endParaRPr sz="1400"/>
          </a:p>
          <a:p>
            <a:pPr indent="-317500" lvl="0" marL="457200" rtl="0" algn="l">
              <a:lnSpc>
                <a:spcPct val="150000"/>
              </a:lnSpc>
              <a:spcBef>
                <a:spcPts val="0"/>
              </a:spcBef>
              <a:spcAft>
                <a:spcPts val="0"/>
              </a:spcAft>
              <a:buSzPts val="1400"/>
              <a:buChar char="●"/>
            </a:pPr>
            <a:r>
              <a:rPr lang="en" sz="1400"/>
              <a:t>Some Games bring awareness to important social or political issues (</a:t>
            </a:r>
            <a:r>
              <a:rPr lang="en" sz="1400">
                <a:solidFill>
                  <a:srgbClr val="FFFF00"/>
                </a:solidFill>
              </a:rPr>
              <a:t>Dumb Ways to Die</a:t>
            </a:r>
            <a:r>
              <a:rPr lang="en" sz="1400"/>
              <a:t> is a Mobile game created to bring awareness about safety near trains)</a:t>
            </a:r>
            <a:endParaRPr sz="1400"/>
          </a:p>
          <a:p>
            <a:pPr indent="-317500" lvl="0" marL="457200" rtl="0" algn="l">
              <a:lnSpc>
                <a:spcPct val="150000"/>
              </a:lnSpc>
              <a:spcBef>
                <a:spcPts val="0"/>
              </a:spcBef>
              <a:spcAft>
                <a:spcPts val="0"/>
              </a:spcAft>
              <a:buSzPts val="1400"/>
              <a:buChar char="●"/>
            </a:pPr>
            <a:r>
              <a:rPr lang="en" sz="1400"/>
              <a:t>Puzzle Games help improve memory, problem solving skills, etc</a:t>
            </a:r>
            <a:endParaRPr sz="1400"/>
          </a:p>
          <a:p>
            <a:pPr indent="-317500" lvl="0" marL="457200" rtl="0" algn="l">
              <a:lnSpc>
                <a:spcPct val="150000"/>
              </a:lnSpc>
              <a:spcBef>
                <a:spcPts val="0"/>
              </a:spcBef>
              <a:spcAft>
                <a:spcPts val="0"/>
              </a:spcAft>
              <a:buSzPts val="1400"/>
              <a:buChar char="●"/>
            </a:pPr>
            <a:r>
              <a:rPr lang="en" sz="1400"/>
              <a:t>Fitness Games provide extra motivation and tips to exercise and help us keep fit</a:t>
            </a:r>
            <a:endParaRPr sz="1400"/>
          </a:p>
          <a:p>
            <a:pPr indent="-317500" lvl="0" marL="457200" rtl="0" algn="l">
              <a:lnSpc>
                <a:spcPct val="150000"/>
              </a:lnSpc>
              <a:spcBef>
                <a:spcPts val="0"/>
              </a:spcBef>
              <a:spcAft>
                <a:spcPts val="0"/>
              </a:spcAft>
              <a:buSzPts val="1400"/>
              <a:buChar char="●"/>
            </a:pPr>
            <a:r>
              <a:rPr lang="en" sz="1400"/>
              <a:t>Most important of all games provide </a:t>
            </a:r>
            <a:r>
              <a:rPr lang="en" sz="1400">
                <a:solidFill>
                  <a:srgbClr val="FFFF00"/>
                </a:solidFill>
              </a:rPr>
              <a:t>entertainment and help us to relax</a:t>
            </a:r>
            <a:r>
              <a:rPr lang="en" sz="1400"/>
              <a:t> from our stressful lives for some time</a:t>
            </a:r>
            <a:endParaRPr sz="1400"/>
          </a:p>
        </p:txBody>
      </p:sp>
      <p:pic>
        <p:nvPicPr>
          <p:cNvPr descr="Image result for dumb ways to die logo" id="164" name="Google Shape;164;p17"/>
          <p:cNvPicPr preferRelativeResize="0"/>
          <p:nvPr/>
        </p:nvPicPr>
        <p:blipFill>
          <a:blip r:embed="rId3">
            <a:alphaModFix/>
          </a:blip>
          <a:stretch>
            <a:fillRect/>
          </a:stretch>
        </p:blipFill>
        <p:spPr>
          <a:xfrm>
            <a:off x="6119075" y="3635850"/>
            <a:ext cx="2857500" cy="1402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the </a:t>
            </a:r>
            <a:r>
              <a:rPr lang="en"/>
              <a:t>Criticisms</a:t>
            </a:r>
            <a:r>
              <a:rPr lang="en"/>
              <a:t> to Gaming?</a:t>
            </a:r>
            <a:endParaRPr/>
          </a:p>
        </p:txBody>
      </p:sp>
      <p:sp>
        <p:nvSpPr>
          <p:cNvPr id="170" name="Google Shape;170;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
                <a:solidFill>
                  <a:srgbClr val="FFFF00"/>
                </a:solidFill>
              </a:rPr>
              <a:t>Addiction to Gaming</a:t>
            </a:r>
            <a:r>
              <a:rPr lang="en"/>
              <a:t> - we may get addicted to games thereby ignoring our real life duties</a:t>
            </a:r>
            <a:endParaRPr/>
          </a:p>
          <a:p>
            <a:pPr indent="-311150" lvl="0" marL="457200" rtl="0" algn="l">
              <a:lnSpc>
                <a:spcPct val="150000"/>
              </a:lnSpc>
              <a:spcBef>
                <a:spcPts val="0"/>
              </a:spcBef>
              <a:spcAft>
                <a:spcPts val="0"/>
              </a:spcAft>
              <a:buSzPts val="1300"/>
              <a:buChar char="●"/>
            </a:pPr>
            <a:r>
              <a:rPr lang="en">
                <a:solidFill>
                  <a:srgbClr val="FFFF00"/>
                </a:solidFill>
              </a:rPr>
              <a:t>Concentration</a:t>
            </a:r>
            <a:r>
              <a:rPr lang="en"/>
              <a:t> reduction in studies for children</a:t>
            </a:r>
            <a:endParaRPr/>
          </a:p>
          <a:p>
            <a:pPr indent="-311150" lvl="0" marL="457200" rtl="0" algn="l">
              <a:lnSpc>
                <a:spcPct val="150000"/>
              </a:lnSpc>
              <a:spcBef>
                <a:spcPts val="0"/>
              </a:spcBef>
              <a:spcAft>
                <a:spcPts val="0"/>
              </a:spcAft>
              <a:buSzPts val="1300"/>
              <a:buChar char="●"/>
            </a:pPr>
            <a:r>
              <a:rPr lang="en"/>
              <a:t>It encourages children to stay at home instead of going out to play - increased risks of </a:t>
            </a:r>
            <a:r>
              <a:rPr lang="en">
                <a:solidFill>
                  <a:srgbClr val="FFFF00"/>
                </a:solidFill>
              </a:rPr>
              <a:t>obesity</a:t>
            </a:r>
            <a:r>
              <a:rPr lang="en"/>
              <a:t>, and other health issues</a:t>
            </a:r>
            <a:endParaRPr/>
          </a:p>
          <a:p>
            <a:pPr indent="-311150" lvl="0" marL="457200" rtl="0" algn="l">
              <a:lnSpc>
                <a:spcPct val="150000"/>
              </a:lnSpc>
              <a:spcBef>
                <a:spcPts val="0"/>
              </a:spcBef>
              <a:spcAft>
                <a:spcPts val="0"/>
              </a:spcAft>
              <a:buSzPts val="1300"/>
              <a:buChar char="●"/>
            </a:pPr>
            <a:r>
              <a:rPr lang="en"/>
              <a:t>Some games may influence people’s or more importantly the minds of children in bad ways - </a:t>
            </a:r>
            <a:r>
              <a:rPr lang="en">
                <a:solidFill>
                  <a:srgbClr val="FFFF00"/>
                </a:solidFill>
              </a:rPr>
              <a:t>Violence</a:t>
            </a:r>
            <a:r>
              <a:rPr lang="en"/>
              <a:t>, etc</a:t>
            </a:r>
            <a:endParaRPr/>
          </a:p>
        </p:txBody>
      </p:sp>
      <p:pic>
        <p:nvPicPr>
          <p:cNvPr descr="Related image" id="171" name="Google Shape;171;p18"/>
          <p:cNvPicPr preferRelativeResize="0"/>
          <p:nvPr/>
        </p:nvPicPr>
        <p:blipFill>
          <a:blip r:embed="rId3">
            <a:alphaModFix/>
          </a:blip>
          <a:stretch>
            <a:fillRect/>
          </a:stretch>
        </p:blipFill>
        <p:spPr>
          <a:xfrm>
            <a:off x="6557300" y="3203175"/>
            <a:ext cx="2261850" cy="1696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the Gaming Business?</a:t>
            </a:r>
            <a:endParaRPr/>
          </a:p>
        </p:txBody>
      </p:sp>
      <p:sp>
        <p:nvSpPr>
          <p:cNvPr id="177" name="Google Shape;177;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
              <a:t>The Gaming Industry is nowadays a highly profitable industry for both independent developers and Big companies due to various game </a:t>
            </a:r>
            <a:r>
              <a:rPr lang="en"/>
              <a:t>distributors</a:t>
            </a:r>
            <a:r>
              <a:rPr lang="en"/>
              <a:t> like </a:t>
            </a:r>
            <a:r>
              <a:rPr lang="en">
                <a:solidFill>
                  <a:srgbClr val="FFFF00"/>
                </a:solidFill>
              </a:rPr>
              <a:t>Steam</a:t>
            </a:r>
            <a:endParaRPr>
              <a:solidFill>
                <a:srgbClr val="FFFF00"/>
              </a:solidFill>
            </a:endParaRPr>
          </a:p>
          <a:p>
            <a:pPr indent="-311150" lvl="0" marL="457200" rtl="0" algn="l">
              <a:lnSpc>
                <a:spcPct val="150000"/>
              </a:lnSpc>
              <a:spcBef>
                <a:spcPts val="0"/>
              </a:spcBef>
              <a:spcAft>
                <a:spcPts val="0"/>
              </a:spcAft>
              <a:buSzPts val="1300"/>
              <a:buChar char="●"/>
            </a:pPr>
            <a:r>
              <a:rPr lang="en"/>
              <a:t>As of May 2015 the gaming market stands at </a:t>
            </a:r>
            <a:r>
              <a:rPr lang="en">
                <a:solidFill>
                  <a:srgbClr val="FFFF00"/>
                </a:solidFill>
              </a:rPr>
              <a:t>$74.2 Billion</a:t>
            </a:r>
            <a:endParaRPr>
              <a:solidFill>
                <a:srgbClr val="FFFF00"/>
              </a:solidFill>
            </a:endParaRPr>
          </a:p>
          <a:p>
            <a:pPr indent="-311150" lvl="0" marL="457200" rtl="0" algn="l">
              <a:lnSpc>
                <a:spcPct val="150000"/>
              </a:lnSpc>
              <a:spcBef>
                <a:spcPts val="0"/>
              </a:spcBef>
              <a:spcAft>
                <a:spcPts val="0"/>
              </a:spcAft>
              <a:buSzPts val="1300"/>
              <a:buChar char="●"/>
            </a:pPr>
            <a:r>
              <a:rPr lang="en">
                <a:solidFill>
                  <a:srgbClr val="FFFF00"/>
                </a:solidFill>
              </a:rPr>
              <a:t>North America - $23.6 Billion</a:t>
            </a:r>
            <a:r>
              <a:rPr lang="en"/>
              <a:t> (Highest)</a:t>
            </a:r>
            <a:endParaRPr/>
          </a:p>
          <a:p>
            <a:pPr indent="-311150" lvl="0" marL="457200" rtl="0" algn="l">
              <a:lnSpc>
                <a:spcPct val="150000"/>
              </a:lnSpc>
              <a:spcBef>
                <a:spcPts val="0"/>
              </a:spcBef>
              <a:spcAft>
                <a:spcPts val="0"/>
              </a:spcAft>
              <a:buSzPts val="1300"/>
              <a:buChar char="●"/>
            </a:pPr>
            <a:r>
              <a:rPr lang="en">
                <a:solidFill>
                  <a:srgbClr val="FFFF00"/>
                </a:solidFill>
              </a:rPr>
              <a:t>Asia </a:t>
            </a:r>
            <a:r>
              <a:rPr lang="en"/>
              <a:t>is soon expected to cross North America as more and more free to play games come into the market</a:t>
            </a:r>
            <a:endParaRPr/>
          </a:p>
          <a:p>
            <a:pPr indent="-311150" lvl="0" marL="457200" rtl="0" algn="l">
              <a:lnSpc>
                <a:spcPct val="150000"/>
              </a:lnSpc>
              <a:spcBef>
                <a:spcPts val="0"/>
              </a:spcBef>
              <a:spcAft>
                <a:spcPts val="0"/>
              </a:spcAft>
              <a:buSzPts val="1300"/>
              <a:buChar char="●"/>
            </a:pPr>
            <a:r>
              <a:rPr lang="en"/>
              <a:t>Games make money by,</a:t>
            </a:r>
            <a:endParaRPr/>
          </a:p>
          <a:p>
            <a:pPr indent="-298450" lvl="1" marL="914400" rtl="0" algn="l">
              <a:lnSpc>
                <a:spcPct val="150000"/>
              </a:lnSpc>
              <a:spcBef>
                <a:spcPts val="0"/>
              </a:spcBef>
              <a:spcAft>
                <a:spcPts val="0"/>
              </a:spcAft>
              <a:buSzPts val="1100"/>
              <a:buChar char="○"/>
            </a:pPr>
            <a:r>
              <a:rPr lang="en"/>
              <a:t>Directly by </a:t>
            </a:r>
            <a:r>
              <a:rPr lang="en">
                <a:solidFill>
                  <a:srgbClr val="FFFF00"/>
                </a:solidFill>
              </a:rPr>
              <a:t>purchase</a:t>
            </a:r>
            <a:r>
              <a:rPr lang="en"/>
              <a:t> of the Game for paid games</a:t>
            </a:r>
            <a:endParaRPr/>
          </a:p>
          <a:p>
            <a:pPr indent="-298450" lvl="1" marL="914400" rtl="0" algn="l">
              <a:lnSpc>
                <a:spcPct val="150000"/>
              </a:lnSpc>
              <a:spcBef>
                <a:spcPts val="0"/>
              </a:spcBef>
              <a:spcAft>
                <a:spcPts val="0"/>
              </a:spcAft>
              <a:buSzPts val="1100"/>
              <a:buChar char="○"/>
            </a:pPr>
            <a:r>
              <a:rPr lang="en">
                <a:solidFill>
                  <a:srgbClr val="FFFF00"/>
                </a:solidFill>
              </a:rPr>
              <a:t>Bonus content</a:t>
            </a:r>
            <a:r>
              <a:rPr lang="en"/>
              <a:t> like DLCs and Expansion Packs or HD Releases or Remasters</a:t>
            </a:r>
            <a:endParaRPr/>
          </a:p>
          <a:p>
            <a:pPr indent="-298450" lvl="1" marL="914400" rtl="0" algn="l">
              <a:lnSpc>
                <a:spcPct val="150000"/>
              </a:lnSpc>
              <a:spcBef>
                <a:spcPts val="0"/>
              </a:spcBef>
              <a:spcAft>
                <a:spcPts val="0"/>
              </a:spcAft>
              <a:buSzPts val="1100"/>
              <a:buChar char="○"/>
            </a:pPr>
            <a:r>
              <a:rPr lang="en"/>
              <a:t>For Free to play and online games through online transactions and </a:t>
            </a:r>
            <a:r>
              <a:rPr lang="en">
                <a:solidFill>
                  <a:srgbClr val="FFFF00"/>
                </a:solidFill>
              </a:rPr>
              <a:t>microtransactions</a:t>
            </a:r>
            <a:endParaRPr>
              <a:solidFill>
                <a:srgbClr val="FFFF00"/>
              </a:solidFill>
            </a:endParaRPr>
          </a:p>
        </p:txBody>
      </p:sp>
      <p:pic>
        <p:nvPicPr>
          <p:cNvPr descr="Image result for microtransactions" id="178" name="Google Shape;178;p19"/>
          <p:cNvPicPr preferRelativeResize="0"/>
          <p:nvPr/>
        </p:nvPicPr>
        <p:blipFill rotWithShape="1">
          <a:blip r:embed="rId3">
            <a:alphaModFix/>
          </a:blip>
          <a:srcRect b="9796" l="70503" r="0" t="0"/>
          <a:stretch/>
        </p:blipFill>
        <p:spPr>
          <a:xfrm>
            <a:off x="7532925" y="3135975"/>
            <a:ext cx="1265600" cy="1813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Conventions and ESports?</a:t>
            </a:r>
            <a:endParaRPr/>
          </a:p>
        </p:txBody>
      </p:sp>
      <p:sp>
        <p:nvSpPr>
          <p:cNvPr id="184" name="Google Shape;184;p20"/>
          <p:cNvSpPr txBox="1"/>
          <p:nvPr>
            <p:ph idx="1" type="body"/>
          </p:nvPr>
        </p:nvSpPr>
        <p:spPr>
          <a:xfrm>
            <a:off x="1297500" y="119330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FFFF"/>
                </a:solidFill>
              </a:rPr>
              <a:t>Conventions</a:t>
            </a:r>
            <a:r>
              <a:rPr b="1" lang="en"/>
              <a:t> -</a:t>
            </a:r>
            <a:r>
              <a:rPr lang="en"/>
              <a:t> </a:t>
            </a:r>
            <a:endParaRPr/>
          </a:p>
          <a:p>
            <a:pPr indent="-311150" lvl="0" marL="457200" rtl="0" algn="l">
              <a:spcBef>
                <a:spcPts val="0"/>
              </a:spcBef>
              <a:spcAft>
                <a:spcPts val="0"/>
              </a:spcAft>
              <a:buSzPts val="1300"/>
              <a:buChar char="●"/>
            </a:pPr>
            <a:r>
              <a:rPr lang="en"/>
              <a:t>Annual </a:t>
            </a:r>
            <a:r>
              <a:rPr lang="en">
                <a:solidFill>
                  <a:srgbClr val="FFFF00"/>
                </a:solidFill>
              </a:rPr>
              <a:t>GamesCom</a:t>
            </a:r>
            <a:r>
              <a:rPr lang="en"/>
              <a:t> in Cologne in August (leading convention)</a:t>
            </a:r>
            <a:endParaRPr/>
          </a:p>
          <a:p>
            <a:pPr indent="-311150" lvl="0" marL="457200" rtl="0" algn="l">
              <a:spcBef>
                <a:spcPts val="0"/>
              </a:spcBef>
              <a:spcAft>
                <a:spcPts val="0"/>
              </a:spcAft>
              <a:buSzPts val="1300"/>
              <a:buChar char="●"/>
            </a:pPr>
            <a:r>
              <a:rPr lang="en"/>
              <a:t> </a:t>
            </a:r>
            <a:r>
              <a:rPr lang="en">
                <a:solidFill>
                  <a:srgbClr val="FFFF00"/>
                </a:solidFill>
              </a:rPr>
              <a:t>E3 </a:t>
            </a:r>
            <a:r>
              <a:rPr lang="en"/>
              <a:t>in June in Los Angeles (global importance, but only for industry insiders)</a:t>
            </a:r>
            <a:endParaRPr/>
          </a:p>
          <a:p>
            <a:pPr indent="-311150" lvl="0" marL="457200" rtl="0" algn="l">
              <a:spcBef>
                <a:spcPts val="0"/>
              </a:spcBef>
              <a:spcAft>
                <a:spcPts val="0"/>
              </a:spcAft>
              <a:buSzPts val="1300"/>
              <a:buChar char="●"/>
            </a:pPr>
            <a:r>
              <a:rPr lang="en">
                <a:solidFill>
                  <a:srgbClr val="FFFF00"/>
                </a:solidFill>
              </a:rPr>
              <a:t>Tokyo Game Show</a:t>
            </a:r>
            <a:r>
              <a:rPr lang="en"/>
              <a:t> in September (main fair in Asia)</a:t>
            </a:r>
            <a:endParaRPr/>
          </a:p>
          <a:p>
            <a:pPr indent="0" lvl="0" marL="0" rtl="0" algn="l">
              <a:spcBef>
                <a:spcPts val="0"/>
              </a:spcBef>
              <a:spcAft>
                <a:spcPts val="0"/>
              </a:spcAft>
              <a:buClr>
                <a:srgbClr val="000000"/>
              </a:buClr>
              <a:buSzPts val="1100"/>
              <a:buFont typeface="Arial"/>
              <a:buNone/>
            </a:pPr>
            <a:r>
              <a:rPr lang="en"/>
              <a:t>Other specific conventions are </a:t>
            </a:r>
            <a:r>
              <a:rPr lang="en">
                <a:solidFill>
                  <a:srgbClr val="FFFF00"/>
                </a:solidFill>
              </a:rPr>
              <a:t>BlizzCon</a:t>
            </a:r>
            <a:r>
              <a:rPr lang="en"/>
              <a:t> (Blizzard), </a:t>
            </a:r>
            <a:r>
              <a:rPr lang="en">
                <a:solidFill>
                  <a:srgbClr val="FFFF00"/>
                </a:solidFill>
              </a:rPr>
              <a:t>MineCon</a:t>
            </a:r>
            <a:r>
              <a:rPr lang="en"/>
              <a:t> (Minecraft by Mojang Studios), </a:t>
            </a:r>
            <a:r>
              <a:rPr lang="en">
                <a:solidFill>
                  <a:srgbClr val="FFFF00"/>
                </a:solidFill>
              </a:rPr>
              <a:t>QuakeCon </a:t>
            </a:r>
            <a:r>
              <a:rPr lang="en"/>
              <a:t>(Quake by ZeniMax Media), </a:t>
            </a:r>
            <a:r>
              <a:rPr lang="en">
                <a:solidFill>
                  <a:srgbClr val="FFFF00"/>
                </a:solidFill>
              </a:rPr>
              <a:t>X Con</a:t>
            </a:r>
            <a:r>
              <a:rPr lang="en"/>
              <a:t> (Xbox by Microsoft), </a:t>
            </a:r>
            <a:r>
              <a:rPr lang="en">
                <a:solidFill>
                  <a:srgbClr val="FFFF00"/>
                </a:solidFill>
              </a:rPr>
              <a:t>NVision</a:t>
            </a:r>
            <a:r>
              <a:rPr lang="en"/>
              <a:t> (NVidia)</a:t>
            </a:r>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None/>
            </a:pPr>
            <a:r>
              <a:rPr b="1" lang="en">
                <a:solidFill>
                  <a:srgbClr val="00FFFF"/>
                </a:solidFill>
              </a:rPr>
              <a:t>Esports</a:t>
            </a:r>
            <a:r>
              <a:rPr b="1" lang="en"/>
              <a:t> - </a:t>
            </a:r>
            <a:r>
              <a:rPr lang="en"/>
              <a:t>Video Game </a:t>
            </a:r>
            <a:r>
              <a:rPr lang="en">
                <a:solidFill>
                  <a:srgbClr val="FFFF00"/>
                </a:solidFill>
              </a:rPr>
              <a:t>competitions</a:t>
            </a:r>
            <a:r>
              <a:rPr lang="en"/>
              <a:t> played by professional gamers worldwide</a:t>
            </a:r>
            <a:endParaRPr/>
          </a:p>
          <a:p>
            <a:pPr indent="0" lvl="0" marL="0" rtl="0" algn="l">
              <a:spcBef>
                <a:spcPts val="0"/>
              </a:spcBef>
              <a:spcAft>
                <a:spcPts val="0"/>
              </a:spcAft>
              <a:buNone/>
            </a:pPr>
            <a:r>
              <a:rPr lang="en"/>
              <a:t>Common genres are fighting, first-person shooter (FPS), multiplayer online battle arena (MOBA) and real-time strategy</a:t>
            </a:r>
            <a:endParaRPr>
              <a:solidFill>
                <a:srgbClr val="FFFF00"/>
              </a:solidFill>
            </a:endParaRPr>
          </a:p>
          <a:p>
            <a:pPr indent="0" lvl="0" marL="0" rtl="0" algn="l">
              <a:spcBef>
                <a:spcPts val="0"/>
              </a:spcBef>
              <a:spcAft>
                <a:spcPts val="0"/>
              </a:spcAft>
              <a:buClr>
                <a:srgbClr val="000000"/>
              </a:buClr>
              <a:buSzPts val="1100"/>
              <a:buFont typeface="Arial"/>
              <a:buNone/>
            </a:pPr>
            <a:r>
              <a:rPr lang="en">
                <a:solidFill>
                  <a:srgbClr val="FFFF00"/>
                </a:solidFill>
              </a:rPr>
              <a:t> Major League Gaming (MLG)</a:t>
            </a:r>
            <a:r>
              <a:rPr lang="en"/>
              <a:t> is a company that reports tournaments that are held across the country.</a:t>
            </a:r>
            <a:endParaRPr/>
          </a:p>
          <a:p>
            <a:pPr indent="0" lvl="0" marL="0" rtl="0" algn="l">
              <a:spcBef>
                <a:spcPts val="0"/>
              </a:spcBef>
              <a:spcAft>
                <a:spcPts val="1600"/>
              </a:spcAft>
              <a:buNone/>
            </a:pPr>
            <a:r>
              <a:t/>
            </a:r>
            <a:endParaRPr/>
          </a:p>
        </p:txBody>
      </p:sp>
      <p:pic>
        <p:nvPicPr>
          <p:cNvPr descr="Image result for E3" id="185" name="Google Shape;185;p20"/>
          <p:cNvPicPr preferRelativeResize="0"/>
          <p:nvPr/>
        </p:nvPicPr>
        <p:blipFill>
          <a:blip r:embed="rId3">
            <a:alphaModFix/>
          </a:blip>
          <a:stretch>
            <a:fillRect/>
          </a:stretch>
        </p:blipFill>
        <p:spPr>
          <a:xfrm>
            <a:off x="6765225" y="3754400"/>
            <a:ext cx="2292000" cy="1283525"/>
          </a:xfrm>
          <a:prstGeom prst="rect">
            <a:avLst/>
          </a:prstGeom>
          <a:noFill/>
          <a:ln>
            <a:noFill/>
          </a:ln>
        </p:spPr>
      </p:pic>
      <p:pic>
        <p:nvPicPr>
          <p:cNvPr descr="Image result for mlg" id="186" name="Google Shape;186;p20"/>
          <p:cNvPicPr preferRelativeResize="0"/>
          <p:nvPr/>
        </p:nvPicPr>
        <p:blipFill rotWithShape="1">
          <a:blip r:embed="rId4">
            <a:alphaModFix/>
          </a:blip>
          <a:srcRect b="11843" l="28884" r="29471" t="11398"/>
          <a:stretch/>
        </p:blipFill>
        <p:spPr>
          <a:xfrm>
            <a:off x="5508150" y="3809600"/>
            <a:ext cx="1189900" cy="1228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the Terminologies in Gaming?</a:t>
            </a:r>
            <a:endParaRPr/>
          </a:p>
        </p:txBody>
      </p:sp>
      <p:sp>
        <p:nvSpPr>
          <p:cNvPr id="192" name="Google Shape;192;p21"/>
          <p:cNvSpPr txBox="1"/>
          <p:nvPr>
            <p:ph idx="1" type="body"/>
          </p:nvPr>
        </p:nvSpPr>
        <p:spPr>
          <a:xfrm>
            <a:off x="1297500" y="1346825"/>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solidFill>
                  <a:srgbClr val="00FFFF"/>
                </a:solidFill>
              </a:rPr>
              <a:t>DLC - Downloadable Content</a:t>
            </a:r>
            <a:r>
              <a:rPr lang="en"/>
              <a:t> - providing </a:t>
            </a:r>
            <a:r>
              <a:rPr lang="en">
                <a:solidFill>
                  <a:srgbClr val="FFFF00"/>
                </a:solidFill>
              </a:rPr>
              <a:t>additional game content</a:t>
            </a:r>
            <a:r>
              <a:rPr lang="en"/>
              <a:t> at a later date for additional money.</a:t>
            </a:r>
            <a:endParaRPr/>
          </a:p>
          <a:p>
            <a:pPr indent="0" lvl="0" marL="457200" rtl="0" algn="l">
              <a:spcBef>
                <a:spcPts val="0"/>
              </a:spcBef>
              <a:spcAft>
                <a:spcPts val="0"/>
              </a:spcAft>
              <a:buNone/>
            </a:pPr>
            <a:r>
              <a:rPr lang="en"/>
              <a:t> Eg.  Rockstar Games with </a:t>
            </a:r>
            <a:r>
              <a:rPr i="1" lang="en">
                <a:solidFill>
                  <a:srgbClr val="FFFF00"/>
                </a:solidFill>
              </a:rPr>
              <a:t>Grand Theft Auto IV</a:t>
            </a:r>
            <a:r>
              <a:rPr lang="en">
                <a:solidFill>
                  <a:srgbClr val="FFFF00"/>
                </a:solidFill>
              </a:rPr>
              <a:t> (</a:t>
            </a:r>
            <a:r>
              <a:rPr i="1" lang="en">
                <a:solidFill>
                  <a:srgbClr val="FFFF00"/>
                </a:solidFill>
              </a:rPr>
              <a:t>The Lost and Damned</a:t>
            </a:r>
            <a:r>
              <a:rPr lang="en">
                <a:solidFill>
                  <a:srgbClr val="FFFF00"/>
                </a:solidFill>
              </a:rPr>
              <a:t> and </a:t>
            </a:r>
            <a:r>
              <a:rPr i="1" lang="en">
                <a:solidFill>
                  <a:srgbClr val="FFFF00"/>
                </a:solidFill>
              </a:rPr>
              <a:t>The Ballad of Tony</a:t>
            </a:r>
            <a:r>
              <a:rPr lang="en">
                <a:solidFill>
                  <a:srgbClr val="FFFF00"/>
                </a:solidFill>
              </a:rPr>
              <a:t>)</a:t>
            </a:r>
            <a:r>
              <a:rPr lang="en"/>
              <a:t>, or Bethesda with </a:t>
            </a:r>
            <a:r>
              <a:rPr i="1" lang="en"/>
              <a:t>Fallout 3</a:t>
            </a:r>
            <a:r>
              <a:rPr lang="en"/>
              <a:t> and its expansions</a:t>
            </a:r>
            <a:endParaRPr/>
          </a:p>
          <a:p>
            <a:pPr indent="0" lvl="0" marL="457200" rtl="0" algn="l">
              <a:spcBef>
                <a:spcPts val="0"/>
              </a:spcBef>
              <a:spcAft>
                <a:spcPts val="0"/>
              </a:spcAft>
              <a:buNone/>
            </a:pPr>
            <a:r>
              <a:t/>
            </a:r>
            <a:endParaRPr/>
          </a:p>
          <a:p>
            <a:pPr indent="-311150" lvl="0" marL="457200" rtl="0" algn="l">
              <a:spcBef>
                <a:spcPts val="0"/>
              </a:spcBef>
              <a:spcAft>
                <a:spcPts val="0"/>
              </a:spcAft>
              <a:buSzPts val="1300"/>
              <a:buChar char="●"/>
            </a:pPr>
            <a:r>
              <a:rPr lang="en">
                <a:solidFill>
                  <a:srgbClr val="00FFFF"/>
                </a:solidFill>
              </a:rPr>
              <a:t>Expansion Packs </a:t>
            </a:r>
            <a:r>
              <a:rPr lang="en"/>
              <a:t>- Unlike DLC, expansion packs </a:t>
            </a:r>
            <a:r>
              <a:rPr lang="en">
                <a:solidFill>
                  <a:srgbClr val="FFFF00"/>
                </a:solidFill>
              </a:rPr>
              <a:t>add a whole section to the game</a:t>
            </a:r>
            <a:r>
              <a:rPr lang="en"/>
              <a:t> that either already exists in the game's code or is developed after the game is released. Expansions add new maps, missions, weapons, and other things that weren't previously accessible in the original game. </a:t>
            </a:r>
            <a:endParaRPr/>
          </a:p>
          <a:p>
            <a:pPr indent="0" lvl="0" marL="457200" rtl="0" algn="l">
              <a:spcBef>
                <a:spcPts val="0"/>
              </a:spcBef>
              <a:spcAft>
                <a:spcPts val="0"/>
              </a:spcAft>
              <a:buNone/>
            </a:pPr>
            <a:r>
              <a:rPr lang="en"/>
              <a:t>Eg.  Bungie's </a:t>
            </a:r>
            <a:r>
              <a:rPr i="1" lang="en">
                <a:solidFill>
                  <a:srgbClr val="FFFF00"/>
                </a:solidFill>
              </a:rPr>
              <a:t>Destiny - Rise of Iron </a:t>
            </a:r>
            <a:r>
              <a:rPr lang="en">
                <a:solidFill>
                  <a:srgbClr val="FFFF00"/>
                </a:solidFill>
              </a:rPr>
              <a:t>Exp pack </a:t>
            </a:r>
            <a:r>
              <a:rPr lang="en"/>
              <a:t>(added new weapons, new maps, and higher levels, and remade old missions), </a:t>
            </a:r>
            <a:r>
              <a:rPr i="1" lang="en"/>
              <a:t>Assassin's Creed IV: Black Flag Freedom Cry</a:t>
            </a:r>
            <a:r>
              <a:rPr lang="en"/>
              <a:t>, which features a different character than the original game</a:t>
            </a:r>
            <a:endParaRPr/>
          </a:p>
          <a:p>
            <a:pPr indent="0" lvl="0" marL="457200" rtl="0" algn="l">
              <a:spcBef>
                <a:spcPts val="0"/>
              </a:spcBef>
              <a:spcAft>
                <a:spcPts val="1600"/>
              </a:spcAft>
              <a:buNone/>
            </a:pPr>
            <a:r>
              <a:t/>
            </a:r>
            <a:endParaRPr/>
          </a:p>
        </p:txBody>
      </p:sp>
      <p:pic>
        <p:nvPicPr>
          <p:cNvPr descr="Image result for dlc" id="193" name="Google Shape;193;p21"/>
          <p:cNvPicPr preferRelativeResize="0"/>
          <p:nvPr/>
        </p:nvPicPr>
        <p:blipFill>
          <a:blip r:embed="rId3">
            <a:alphaModFix/>
          </a:blip>
          <a:stretch>
            <a:fillRect/>
          </a:stretch>
        </p:blipFill>
        <p:spPr>
          <a:xfrm>
            <a:off x="6690075" y="4009250"/>
            <a:ext cx="2453926" cy="1134250"/>
          </a:xfrm>
          <a:prstGeom prst="rect">
            <a:avLst/>
          </a:prstGeom>
          <a:noFill/>
          <a:ln>
            <a:noFill/>
          </a:ln>
        </p:spPr>
      </p:pic>
      <p:sp>
        <p:nvSpPr>
          <p:cNvPr id="194" name="Google Shape;194;p21"/>
          <p:cNvSpPr txBox="1"/>
          <p:nvPr/>
        </p:nvSpPr>
        <p:spPr>
          <a:xfrm>
            <a:off x="5308350" y="4884300"/>
            <a:ext cx="1514400" cy="25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1"/>
                </a:solidFill>
              </a:rPr>
              <a:t>Spiderman PS4 DLCs</a:t>
            </a:r>
            <a:endParaRPr sz="10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