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9BCC2D-CDD0-478B-82FB-3D26490E7FAA}">
  <a:tblStyle styleId="{2A9BCC2D-CDD0-478B-82FB-3D26490E7FAA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E6EA"/>
          </a:solidFill>
        </a:fill>
      </a:tcStyle>
    </a:wholeTbl>
    <a:band1H>
      <a:tcTxStyle/>
      <a:tcStyle>
        <a:tcBdr/>
        <a:fill>
          <a:solidFill>
            <a:srgbClr val="E4CAD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4CAD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Google Shape;47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5" name="Google Shape;55;p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IN"/>
              <a:t>Week 1 Topics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Firewall</a:t>
            </a:r>
            <a:endParaRPr/>
          </a:p>
        </p:txBody>
      </p:sp>
      <p:sp>
        <p:nvSpPr>
          <p:cNvPr id="312" name="Google Shape;312;p28"/>
          <p:cNvSpPr txBox="1">
            <a:spLocks noGrp="1"/>
          </p:cNvSpPr>
          <p:nvPr>
            <p:ph type="body" idx="1"/>
          </p:nvPr>
        </p:nvSpPr>
        <p:spPr>
          <a:xfrm>
            <a:off x="649115" y="2058750"/>
            <a:ext cx="9983216" cy="479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IN" sz="1665" b="1" i="1" u="sng" dirty="0"/>
              <a:t>Firewall: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IN" sz="1665" dirty="0"/>
              <a:t>	It is a network security system that monitors and controls incoming and 				outgoing network traffic based on predetermined security rules. A firewall 				typically establishes a barrier between a trusted internal network and untrusted external network, such as the Internet.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IN" sz="1665" dirty="0"/>
              <a:t>	Types are,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IN" sz="1665" dirty="0"/>
              <a:t>		</a:t>
            </a:r>
            <a:r>
              <a:rPr lang="en-IN" sz="1400" dirty="0"/>
              <a:t>1) Network firewalls - filter traffic between two or more networks and run on network hardware.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IN" sz="1400" dirty="0"/>
              <a:t>		2) Host-based firewalls - run on host computers and control network traffic in and out of those machines.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IN" sz="1665" dirty="0"/>
              <a:t>	While Coding, we </a:t>
            </a:r>
            <a:r>
              <a:rPr lang="en-IN" sz="1665" b="1" dirty="0"/>
              <a:t>must consider the firewalls </a:t>
            </a:r>
            <a:r>
              <a:rPr lang="en-IN" sz="1665" dirty="0"/>
              <a:t>implemented so that our code is not 	blocked by the system.</a:t>
            </a:r>
            <a:endParaRPr sz="1665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3736" y="2775103"/>
            <a:ext cx="3048264" cy="310922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SDLC – Software Development Life Cycle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1154954" y="2048100"/>
            <a:ext cx="8825700" cy="48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375" b="1" i="1" dirty="0"/>
              <a:t>What?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91"/>
              <a:buNone/>
            </a:pPr>
            <a:r>
              <a:rPr lang="en-IN" sz="989" dirty="0"/>
              <a:t>	</a:t>
            </a:r>
            <a:r>
              <a:rPr lang="en-IN" sz="1100" dirty="0"/>
              <a:t>The process of dividing software development work into distinct phases to improve design, product management, and project management.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375" b="1" i="1" dirty="0"/>
              <a:t>Methods?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91"/>
              <a:buNone/>
            </a:pPr>
            <a:r>
              <a:rPr lang="en-IN" sz="989" dirty="0"/>
              <a:t>	</a:t>
            </a:r>
            <a:r>
              <a:rPr lang="en-IN" sz="1100" b="1" dirty="0"/>
              <a:t>Waterfall</a:t>
            </a:r>
            <a:r>
              <a:rPr lang="en-IN" sz="1100" dirty="0"/>
              <a:t> – Linear model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IN" sz="1100" dirty="0"/>
              <a:t>	</a:t>
            </a:r>
            <a:r>
              <a:rPr lang="en-IN" sz="1100" b="1" dirty="0"/>
              <a:t>V-Shaped</a:t>
            </a:r>
            <a:r>
              <a:rPr lang="en-IN" sz="1100" dirty="0"/>
              <a:t> – Waterfall with more emphasis on Testing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IN" sz="1100" dirty="0"/>
              <a:t>	</a:t>
            </a:r>
            <a:r>
              <a:rPr lang="en-IN" sz="1100" b="1" dirty="0"/>
              <a:t>Spiral </a:t>
            </a:r>
            <a:r>
              <a:rPr lang="en-IN" sz="1100" dirty="0"/>
              <a:t>– Waterfall with risk analysis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IN" sz="1100" dirty="0"/>
              <a:t>	</a:t>
            </a:r>
            <a:r>
              <a:rPr lang="en-IN" sz="1100" b="1" dirty="0"/>
              <a:t>Incremental </a:t>
            </a:r>
            <a:r>
              <a:rPr lang="en-IN" sz="1100" dirty="0"/>
              <a:t>– Constructs partial implementation of whole system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IN" sz="1100" dirty="0"/>
              <a:t>	</a:t>
            </a:r>
            <a:r>
              <a:rPr lang="en-IN" sz="1100" b="1" dirty="0"/>
              <a:t>Prototyping</a:t>
            </a:r>
            <a:r>
              <a:rPr lang="en-IN" sz="1100" dirty="0"/>
              <a:t> – Prototype is built and it is analysed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IN" sz="1100" dirty="0"/>
              <a:t>	</a:t>
            </a:r>
            <a:r>
              <a:rPr lang="en-IN" sz="1100" b="1" dirty="0"/>
              <a:t>Agile </a:t>
            </a:r>
            <a:r>
              <a:rPr lang="en-IN" sz="1100" dirty="0"/>
              <a:t>– Speeds up progress by bypassing some steps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375" b="1" i="1" dirty="0"/>
              <a:t>Roles?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91"/>
              <a:buNone/>
            </a:pPr>
            <a:r>
              <a:rPr lang="en-IN" sz="989" dirty="0"/>
              <a:t>	</a:t>
            </a:r>
            <a:r>
              <a:rPr lang="en-IN" sz="1100" b="1" dirty="0"/>
              <a:t>Business Analyst </a:t>
            </a:r>
            <a:r>
              <a:rPr lang="en-IN" sz="1100" dirty="0"/>
              <a:t>- analyses the system, defines the requirements, writes documents, explain the project to technical team and coordinate with them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IN" sz="1100" dirty="0"/>
              <a:t>	</a:t>
            </a:r>
            <a:r>
              <a:rPr lang="en-IN" sz="1100" b="1" dirty="0"/>
              <a:t>Project Manager </a:t>
            </a:r>
            <a:r>
              <a:rPr lang="en-IN" sz="1100" dirty="0"/>
              <a:t>- Determine objectives, schedule and resource budgets, design a software project management plan (SPMP), sustain focused and motivated teams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IN" sz="1100" dirty="0"/>
              <a:t>	</a:t>
            </a:r>
            <a:r>
              <a:rPr lang="en-IN" sz="1100" b="1" dirty="0"/>
              <a:t>Team Leader </a:t>
            </a:r>
            <a:r>
              <a:rPr lang="en-IN" sz="1100" dirty="0"/>
              <a:t>– Lead the team members, manage project meetings, present status to project manager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IN" sz="1100" dirty="0"/>
              <a:t>	</a:t>
            </a:r>
            <a:r>
              <a:rPr lang="en-IN" sz="1100" b="1" dirty="0"/>
              <a:t>Technical Team </a:t>
            </a:r>
            <a:r>
              <a:rPr lang="en-IN" sz="1100" dirty="0"/>
              <a:t>– Perform given tasks within deadline and budget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IN" sz="1100" dirty="0"/>
              <a:t>	</a:t>
            </a:r>
            <a:r>
              <a:rPr lang="en-IN" sz="1100" b="1" dirty="0"/>
              <a:t>Testers </a:t>
            </a:r>
            <a:r>
              <a:rPr lang="en-IN" sz="1100" dirty="0"/>
              <a:t>– Analyse requirements, prepare and do test cases, scenarios, data, etc, report bugs or errors to technical team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IN" sz="1100" dirty="0"/>
              <a:t>	</a:t>
            </a:r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Website – Web Portal – E Commerce</a:t>
            </a:r>
            <a:endParaRPr/>
          </a:p>
        </p:txBody>
      </p:sp>
      <p:graphicFrame>
        <p:nvGraphicFramePr>
          <p:cNvPr id="262" name="Google Shape;262;p21"/>
          <p:cNvGraphicFramePr/>
          <p:nvPr/>
        </p:nvGraphicFramePr>
        <p:xfrm>
          <a:off x="1154954" y="2286257"/>
          <a:ext cx="8824950" cy="4521190"/>
        </p:xfrm>
        <a:graphic>
          <a:graphicData uri="http://schemas.openxmlformats.org/drawingml/2006/table">
            <a:tbl>
              <a:tblPr firstRow="1" bandRow="1">
                <a:noFill/>
                <a:tableStyleId>{2A9BCC2D-CDD0-478B-82FB-3D26490E7FAA}</a:tableStyleId>
              </a:tblPr>
              <a:tblGrid>
                <a:gridCol w="54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Website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Web Portal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 Commerce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1" u="sng" strike="noStrike" cap="none"/>
                        <a:t>Def:</a:t>
                      </a:r>
                      <a:endParaRPr sz="1400" b="1" i="1" u="sng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Any location on internet publicly accessible with a unique URL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Private location on internet accessible using a unique URL, username and password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It </a:t>
                      </a:r>
                      <a:r>
                        <a:rPr lang="en-IN" sz="1200" b="0" i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refers to the buying and selling of goods or services using the internet, and the transfer of money and data to execute these transactions.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2.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3.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1" u="sng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i="1" u="sng"/>
                        <a:t>Eg:</a:t>
                      </a:r>
                      <a:endParaRPr sz="1600" b="1" i="1" u="sng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Login not required always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Anyone can see content and it is the same for all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Cant have a personalized database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Google.com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Login with username and password required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Only portal members can see content and it varies with person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Has a personalized database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India.gov.in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Login required for buying and selling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Anyone can view products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Can have a personalized database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Amazon.com 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Differences and CMS</a:t>
            </a:r>
            <a:endParaRPr/>
          </a:p>
        </p:txBody>
      </p:sp>
      <p:graphicFrame>
        <p:nvGraphicFramePr>
          <p:cNvPr id="268" name="Google Shape;268;p22"/>
          <p:cNvGraphicFramePr/>
          <p:nvPr/>
        </p:nvGraphicFramePr>
        <p:xfrm>
          <a:off x="699796" y="23982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{2A9BCC2D-CDD0-478B-82FB-3D26490E7FAA}</a:tableStyleId>
              </a:tblPr>
              <a:tblGrid>
                <a:gridCol w="56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Static Website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Dynamic Website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1" u="sng"/>
                        <a:t>Def:</a:t>
                      </a:r>
                      <a:endParaRPr sz="1400" b="1" i="1" u="sng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 is one that has web pages stored on the server in the format that is sent to a client web browser.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 It is one that changes or customizes itself frequently and automatically.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u="none"/>
                        <a:t>1.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u="none"/>
                        <a:t>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1" u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1" u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Prebuilt content is same every time the page is loaded.</a:t>
                      </a:r>
                      <a:endParaRPr/>
                    </a:p>
                  </a:txBody>
                  <a:tcPr marL="60950" marR="60950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Content is generated quickly and changes regularly.</a:t>
                      </a:r>
                      <a:endParaRPr/>
                    </a:p>
                  </a:txBody>
                  <a:tcPr marL="60950" marR="60950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1" u="none"/>
                        <a:t>2.</a:t>
                      </a:r>
                      <a:endParaRPr sz="1100" b="0" i="1" u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It uses the </a:t>
                      </a:r>
                      <a:r>
                        <a:rPr lang="en-IN" sz="1100" b="1">
                          <a:solidFill>
                            <a:srgbClr val="2F4F4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HTML </a:t>
                      </a: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code for developing a website.</a:t>
                      </a:r>
                      <a:endParaRPr/>
                    </a:p>
                  </a:txBody>
                  <a:tcPr marL="60950" marR="60950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It uses the server side languages such as </a:t>
                      </a:r>
                      <a:r>
                        <a:rPr lang="en-IN" sz="1100" b="1">
                          <a:solidFill>
                            <a:srgbClr val="2F4F4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PHP,SERVLET, JSP, and ASP.NET </a:t>
                      </a: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etc. for developing a website.</a:t>
                      </a:r>
                      <a:endParaRPr/>
                    </a:p>
                  </a:txBody>
                  <a:tcPr marL="60950" marR="60950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1" u="none"/>
                        <a:t>3.</a:t>
                      </a:r>
                      <a:endParaRPr sz="1100" b="0" i="1" u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It sends exactly the same response for every request.</a:t>
                      </a:r>
                      <a:endParaRPr/>
                    </a:p>
                  </a:txBody>
                  <a:tcPr marL="60950" marR="60950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It may generate different HTML for each of the request.</a:t>
                      </a:r>
                      <a:endParaRPr/>
                    </a:p>
                  </a:txBody>
                  <a:tcPr marL="60950" marR="60950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u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4.</a:t>
                      </a:r>
                      <a:endParaRPr sz="1100" b="0" u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Flexibility is the main advantage of static website.</a:t>
                      </a:r>
                      <a:endParaRPr/>
                    </a:p>
                  </a:txBody>
                  <a:tcPr marL="60950" marR="60950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Content Management System (CMS) is the main advantage of dynamic website.</a:t>
                      </a:r>
                      <a:endParaRPr/>
                    </a:p>
                  </a:txBody>
                  <a:tcPr marL="60950" marR="60950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9" name="Google Shape;269;p22"/>
          <p:cNvGraphicFramePr/>
          <p:nvPr/>
        </p:nvGraphicFramePr>
        <p:xfrm>
          <a:off x="5909388" y="23982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{2A9BCC2D-CDD0-478B-82FB-3D26490E7FAA}</a:tableStyleId>
              </a:tblPr>
              <a:tblGrid>
                <a:gridCol w="56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Scripting Languages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Coding Languages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u="none"/>
                        <a:t>1.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u="none"/>
                        <a:t>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1" u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1" u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They needn’t be compiled but need to be interpreted.</a:t>
                      </a:r>
                      <a:endParaRPr/>
                    </a:p>
                  </a:txBody>
                  <a:tcPr marL="60950" marR="60950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They have to be compiled.</a:t>
                      </a:r>
                      <a:endParaRPr/>
                    </a:p>
                  </a:txBody>
                  <a:tcPr marL="60950" marR="60950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i="1" u="sng"/>
                        <a:t>Eg:</a:t>
                      </a:r>
                      <a:endParaRPr sz="1100" b="1" i="1" u="sng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PHP, Python, Javascript</a:t>
                      </a:r>
                      <a:endParaRPr sz="1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0950" marR="60950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C, C++</a:t>
                      </a:r>
                      <a:endParaRPr/>
                    </a:p>
                  </a:txBody>
                  <a:tcPr marL="60950" marR="60950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0" name="Google Shape;270;p22"/>
          <p:cNvSpPr txBox="1"/>
          <p:nvPr/>
        </p:nvSpPr>
        <p:spPr>
          <a:xfrm>
            <a:off x="5909388" y="4607057"/>
            <a:ext cx="5222032" cy="190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CMS?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Content management System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manages the creation and modification 	of digital content. It decides when to 	display what 	information from the database.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It is essential for any website.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eg. Wordpress, Joomla, Drupal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3" descr="https://www.tutorialspoint.com/assets/questions/images/113180-153234194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3819" y="3306325"/>
            <a:ext cx="2768181" cy="15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Databases</a:t>
            </a:r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body" idx="1"/>
          </p:nvPr>
        </p:nvSpPr>
        <p:spPr>
          <a:xfrm>
            <a:off x="1154950" y="1989350"/>
            <a:ext cx="10667400" cy="3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232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▶"/>
            </a:pPr>
            <a:r>
              <a:rPr lang="en-IN" sz="1665" b="1" i="1" u="sng" dirty="0"/>
              <a:t>Performance Tuning:</a:t>
            </a:r>
            <a:endParaRPr dirty="0"/>
          </a:p>
          <a:p>
            <a:pPr marL="342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665" dirty="0"/>
              <a:t>	</a:t>
            </a:r>
            <a:r>
              <a:rPr lang="en-IN" sz="1400" dirty="0"/>
              <a:t>In a DBMS like SQL, many queries can be given to achieve same functionality. Some queries take longer to execute than others. By doing performance tuning, we implement the </a:t>
            </a:r>
            <a:r>
              <a:rPr lang="en-IN" sz="1400" b="1" dirty="0"/>
              <a:t>best queries </a:t>
            </a:r>
            <a:r>
              <a:rPr lang="en-IN" sz="1400" dirty="0"/>
              <a:t>so that </a:t>
            </a:r>
            <a:r>
              <a:rPr lang="en-IN" sz="1400" b="1" dirty="0"/>
              <a:t>execution time is minimum</a:t>
            </a:r>
            <a:r>
              <a:rPr lang="en-IN" sz="1400" dirty="0"/>
              <a:t>.</a:t>
            </a:r>
          </a:p>
          <a:p>
            <a:pPr marL="342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/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16"/>
              <a:buChar char="▶"/>
            </a:pPr>
            <a:r>
              <a:rPr lang="en-IN" sz="1395" b="1" u="sng" dirty="0">
                <a:solidFill>
                  <a:schemeClr val="dk1"/>
                </a:solidFill>
              </a:rPr>
              <a:t>Types:</a:t>
            </a:r>
            <a:r>
              <a:rPr lang="en-IN" sz="1395" b="1" dirty="0">
                <a:solidFill>
                  <a:schemeClr val="dk1"/>
                </a:solidFill>
              </a:rPr>
              <a:t> </a:t>
            </a:r>
            <a:r>
              <a:rPr lang="en-IN" sz="1395" dirty="0">
                <a:solidFill>
                  <a:schemeClr val="dk1"/>
                </a:solidFill>
              </a:rPr>
              <a:t>Centralized Database – info stored in a centralized location and users can access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▶"/>
            </a:pPr>
            <a:r>
              <a:rPr lang="en-IN" sz="1395" dirty="0">
                <a:solidFill>
                  <a:schemeClr val="dk1"/>
                </a:solidFill>
              </a:rPr>
              <a:t>Distributed Database – data distributed to various locations and local computers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▶"/>
            </a:pPr>
            <a:r>
              <a:rPr lang="en-IN" sz="1395" dirty="0">
                <a:solidFill>
                  <a:schemeClr val="dk1"/>
                </a:solidFill>
              </a:rPr>
              <a:t>Personal Database – data stored in personal computers(small and easily manageable)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▶"/>
            </a:pPr>
            <a:r>
              <a:rPr lang="en-IN" sz="1395" dirty="0">
                <a:solidFill>
                  <a:schemeClr val="dk1"/>
                </a:solidFill>
              </a:rPr>
              <a:t>End-User Database - specifically designed for the end user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▶"/>
            </a:pPr>
            <a:r>
              <a:rPr lang="en-IN" sz="1395" dirty="0">
                <a:solidFill>
                  <a:schemeClr val="dk1"/>
                </a:solidFill>
              </a:rPr>
              <a:t>Commercial Database - paid versions of the huge databases designed uniquely for the users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▶"/>
            </a:pPr>
            <a:r>
              <a:rPr lang="en-IN" sz="1395" dirty="0">
                <a:solidFill>
                  <a:schemeClr val="dk1"/>
                </a:solidFill>
              </a:rPr>
              <a:t>NoSQL Database - used for large sets of distributed data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▶"/>
            </a:pPr>
            <a:r>
              <a:rPr lang="en-IN" sz="1395" dirty="0">
                <a:solidFill>
                  <a:schemeClr val="dk1"/>
                </a:solidFill>
              </a:rPr>
              <a:t>Operational Database - info related to operations of an enterprise is stored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▶"/>
            </a:pPr>
            <a:r>
              <a:rPr lang="en-IN" sz="1395" dirty="0">
                <a:solidFill>
                  <a:schemeClr val="dk1"/>
                </a:solidFill>
              </a:rPr>
              <a:t>Relational Database - categorized by a set of tables where data gets fit into a pre-defined category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▶"/>
            </a:pPr>
            <a:r>
              <a:rPr lang="en-IN" sz="1395" dirty="0">
                <a:solidFill>
                  <a:schemeClr val="dk1"/>
                </a:solidFill>
              </a:rPr>
              <a:t>Cloud Database – data stored in a virtualized environment</a:t>
            </a:r>
            <a:endParaRPr sz="1395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▶"/>
            </a:pPr>
            <a:r>
              <a:rPr lang="en-IN" sz="1395" dirty="0">
                <a:solidFill>
                  <a:schemeClr val="dk1"/>
                </a:solidFill>
              </a:rPr>
              <a:t>Object-Oriented Database - collection of object-oriented programming and relational database</a:t>
            </a:r>
            <a:endParaRPr sz="1395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▶"/>
            </a:pPr>
            <a:r>
              <a:rPr lang="en-IN" sz="1395" dirty="0">
                <a:solidFill>
                  <a:schemeClr val="dk1"/>
                </a:solidFill>
              </a:rPr>
              <a:t>Graph Database - collection of nodes and edges where each node is used to represent an entity and each edge describes the relationship between entities</a:t>
            </a:r>
            <a:endParaRPr dirty="0"/>
          </a:p>
          <a:p>
            <a:pPr marL="342900" lvl="0" indent="-272034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endParaRPr sz="1395" dirty="0"/>
          </a:p>
          <a:p>
            <a:pPr marL="342900" lvl="0" indent="-272034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endParaRPr sz="139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Comparison between Languages</a:t>
            </a:r>
            <a:endParaRPr/>
          </a:p>
        </p:txBody>
      </p:sp>
      <p:graphicFrame>
        <p:nvGraphicFramePr>
          <p:cNvPr id="283" name="Google Shape;283;p24"/>
          <p:cNvGraphicFramePr/>
          <p:nvPr/>
        </p:nvGraphicFramePr>
        <p:xfrm>
          <a:off x="484492" y="231166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{2A9BCC2D-CDD0-478B-82FB-3D26490E7FAA}</a:tableStyleId>
              </a:tblPr>
              <a:tblGrid>
                <a:gridCol w="141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Name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Opensource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Complexity for Learning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Availability of Libraries and APIs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Key Advantage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Ability to do advanced tasks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Community Support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advantage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PHP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Easy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Less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Rapid development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Cant do advanced tasks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Python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Easy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Many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Very Powerful website development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Makes heavy use of whitespace in coding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Ruby on Rails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Tough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Many for Text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Powerful String and Text Manipulation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Tougher to learn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.NET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 from 2014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Moderate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Many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High Speed of development and less code needed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Limited Development and Debugging Tools</a:t>
                      </a:r>
                      <a:endParaRPr sz="11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Java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Very Easy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Many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Short Learning curve and Rich API libraries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Best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Memory management is expensive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5" descr="Metasploit Projec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" y="5456240"/>
            <a:ext cx="1394149" cy="139414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Ethical Hacking</a:t>
            </a:r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body" idx="1"/>
          </p:nvPr>
        </p:nvSpPr>
        <p:spPr>
          <a:xfrm>
            <a:off x="1154954" y="2164961"/>
            <a:ext cx="1040567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IN" sz="1665"/>
              <a:t>What?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IN" sz="1665"/>
              <a:t>	The act of locating weaknesses and vulnerabilities of computer and information 	systems 	by duplicating the intent and actions of malicious hackers.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IN" sz="1665"/>
              <a:t>Why?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IN" sz="1665"/>
              <a:t>	To Find out vulnerabilities in the system by attempting to hack the system.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IN" sz="1665"/>
              <a:t>How?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IN" sz="1665"/>
              <a:t>	Using various tools like Metasploit and languages like JavaScript, HTML, PHP, Python, C, 	C++,etc.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IN" sz="1665"/>
              <a:t>Penetration testing is an authorized simulated attack on a computer system, performed to evaluate the security of the system.</a:t>
            </a:r>
            <a:endParaRPr/>
          </a:p>
        </p:txBody>
      </p:sp>
      <p:pic>
        <p:nvPicPr>
          <p:cNvPr id="291" name="Google Shape;291;p25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4478" y="4918258"/>
            <a:ext cx="4423778" cy="193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6" descr="Image result for cluster server architec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2720" y="2876052"/>
            <a:ext cx="26955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6" descr="Image result for cloud server architectu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71520" y="4646645"/>
            <a:ext cx="2916775" cy="21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Server Architecture</a:t>
            </a:r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body" idx="1"/>
          </p:nvPr>
        </p:nvSpPr>
        <p:spPr>
          <a:xfrm>
            <a:off x="669762" y="2612831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1) Clustered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	It is a group of computers etc that form the server and they are physically in the same place forming a cluster.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2) Cloud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	Here, the server management and infrastructure is provided by an 	external provider over internet for money. Its types are Public, Private and 	Hybrid.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It is managed by System admins who are the persons who administer the computer system as a whole.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Network admins administer the networks.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7" descr="Image result for cloud computing architecture"/>
          <p:cNvPicPr preferRelativeResize="0"/>
          <p:nvPr/>
        </p:nvPicPr>
        <p:blipFill rotWithShape="1">
          <a:blip r:embed="rId3">
            <a:alphaModFix/>
          </a:blip>
          <a:srcRect t="-990" b="8911"/>
          <a:stretch/>
        </p:blipFill>
        <p:spPr>
          <a:xfrm>
            <a:off x="9558600" y="2356700"/>
            <a:ext cx="2897768" cy="314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Cloud Computing</a:t>
            </a:r>
            <a:endParaRPr/>
          </a:p>
        </p:txBody>
      </p:sp>
      <p:sp>
        <p:nvSpPr>
          <p:cNvPr id="306" name="Google Shape;306;p27"/>
          <p:cNvSpPr txBox="1">
            <a:spLocks noGrp="1"/>
          </p:cNvSpPr>
          <p:nvPr>
            <p:ph type="body" idx="1"/>
          </p:nvPr>
        </p:nvSpPr>
        <p:spPr>
          <a:xfrm>
            <a:off x="1154954" y="2080986"/>
            <a:ext cx="8825659" cy="433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/>
              <a:t>Why?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	It helps organisations </a:t>
            </a:r>
            <a:r>
              <a:rPr lang="en-IN" b="1"/>
              <a:t>focus on business</a:t>
            </a:r>
            <a:r>
              <a:rPr lang="en-IN"/>
              <a:t> and not worry about IT, improves 	</a:t>
            </a:r>
            <a:r>
              <a:rPr lang="en-IN" b="1"/>
              <a:t>Business Agility</a:t>
            </a:r>
            <a:r>
              <a:rPr lang="en-IN"/>
              <a:t>, Reduces </a:t>
            </a:r>
            <a:r>
              <a:rPr lang="en-IN" b="1"/>
              <a:t>capital expenses</a:t>
            </a:r>
            <a:r>
              <a:rPr lang="en-IN"/>
              <a:t>, improves </a:t>
            </a:r>
            <a:r>
              <a:rPr lang="en-IN" b="1"/>
              <a:t>staffing efficiency </a:t>
            </a:r>
            <a:r>
              <a:rPr lang="en-IN"/>
              <a:t>	and </a:t>
            </a:r>
            <a:r>
              <a:rPr lang="en-IN" b="1"/>
              <a:t>accessibility</a:t>
            </a:r>
            <a:r>
              <a:rPr lang="en-IN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Future?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	According to many analysts, the future of cloud computing lies in Hybrid 	clouds and soon many apps will be incorporating cloud computing.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Uses in Apps?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	Data can be temporarily stored to be used later when the device is offline, 	supports various consumers prerequisites which include; backup schedule, 	security, and compression of data, operatable by any device with browser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Cloud Provides Software as a service(SaaS), Platform as a service(PaaS) and Infrastructure as a service(IaaS).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Widescreen</PresentationFormat>
  <Paragraphs>190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Noto Sans Symbols</vt:lpstr>
      <vt:lpstr>Century Gothic</vt:lpstr>
      <vt:lpstr>Arial</vt:lpstr>
      <vt:lpstr>Verdana</vt:lpstr>
      <vt:lpstr>Ion Boardroom</vt:lpstr>
      <vt:lpstr>Week 1 Topics Presentation</vt:lpstr>
      <vt:lpstr>SDLC – Software Development Life Cycle</vt:lpstr>
      <vt:lpstr>Website – Web Portal – E Commerce</vt:lpstr>
      <vt:lpstr>Differences and CMS</vt:lpstr>
      <vt:lpstr>Databases</vt:lpstr>
      <vt:lpstr>Comparison between Languages</vt:lpstr>
      <vt:lpstr>Ethical Hacking</vt:lpstr>
      <vt:lpstr>Server Architecture</vt:lpstr>
      <vt:lpstr>Cloud Computing</vt:lpstr>
      <vt:lpstr>Firewall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Topics Presentation</dc:title>
  <cp:lastModifiedBy>Kausik N</cp:lastModifiedBy>
  <cp:revision>2</cp:revision>
  <dcterms:modified xsi:type="dcterms:W3CDTF">2019-01-06T12:12:24Z</dcterms:modified>
</cp:coreProperties>
</file>