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80" r:id="rId2"/>
    <p:sldId id="256" r:id="rId3"/>
    <p:sldId id="441" r:id="rId4"/>
    <p:sldId id="440" r:id="rId5"/>
    <p:sldId id="443" r:id="rId6"/>
    <p:sldId id="444" r:id="rId7"/>
    <p:sldId id="572" r:id="rId8"/>
    <p:sldId id="295" r:id="rId9"/>
    <p:sldId id="573" r:id="rId10"/>
    <p:sldId id="296" r:id="rId11"/>
    <p:sldId id="297" r:id="rId12"/>
    <p:sldId id="298" r:id="rId13"/>
    <p:sldId id="299" r:id="rId14"/>
    <p:sldId id="30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423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69C93-E409-5A45-83F9-2E073D068D86}" type="datetimeFigureOut">
              <a:rPr lang="en-US" smtClean="0"/>
              <a:t>1/28/22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6D7E4-CF27-D94C-BAFD-46C258CF2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12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E331E-8BA6-B249-B162-CCAD14E9336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89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6D7E4-CF27-D94C-BAFD-46C258CF2E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48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6D7E4-CF27-D94C-BAFD-46C258CF2E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not a technology, many organizations</a:t>
            </a:r>
            <a:r>
              <a:rPr lang="en-US" baseline="0" dirty="0"/>
              <a:t> say that Big Data is Equal to Hadoop.  They might say this because Hadoop can easily </a:t>
            </a:r>
            <a:r>
              <a:rPr lang="en-US" baseline="0" dirty="0" err="1"/>
              <a:t>injest</a:t>
            </a:r>
            <a:r>
              <a:rPr lang="en-US" baseline="0" dirty="0"/>
              <a:t> large volumes of data but that is only a piece of the 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E331E-8BA6-B249-B162-CCAD14E9336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16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E331E-8BA6-B249-B162-CCAD14E9336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25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E331E-8BA6-B249-B162-CCAD14E9336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32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6D7E4-CF27-D94C-BAFD-46C258CF2E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48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6D7E4-CF27-D94C-BAFD-46C258CF2E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23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6D7E4-CF27-D94C-BAFD-46C258CF2E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58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6D7E4-CF27-D94C-BAFD-46C258CF2E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93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6D7E4-CF27-D94C-BAFD-46C258CF2E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0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6423-CF7C-DB46-95A0-75B55111E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CF71F-209D-4340-B494-686E9D27C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D2048-676A-584D-A311-F7460246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2A2850-9E5A-F646-8678-FF5408187A07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D3B2C-5B7B-E749-8BD4-846A12B13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9160B-9BCA-D644-B893-EF79CFB0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97F6-841F-2B46-A0C7-AB96EF625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D89B-C1E8-BD49-B699-12538543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437F6-890F-2A4A-8F5D-7EC5EACBA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F2F90-140E-254D-8A24-90A0A67E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2A2850-9E5A-F646-8678-FF5408187A07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EDEB9-60A1-4840-BD4B-7623F7D6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4A8F9-607A-E748-BF32-9EC63737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97F6-841F-2B46-A0C7-AB96EF625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9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551AEC-335D-8F41-B249-CC0EF2DE4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DE5C8-710A-C54D-9200-339E9F206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D847E-F7D6-FE41-94D1-81E4DD54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2A2850-9E5A-F646-8678-FF5408187A07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3CF9C-099F-384A-98D7-4836A7E0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F61B8-5BF7-FC42-B89D-7EE5CFC2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97F6-841F-2B46-A0C7-AB96EF625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0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5A7B-AAB9-2744-AFDC-6902A93B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01274-F2F5-1740-876D-F273711DA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8A30-12AA-7040-B4D1-F596A0BE9D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2A2850-9E5A-F646-8678-FF5408187A07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87430-F2FF-A04E-8841-B645BFB0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3EA4A-BB4F-0544-84BA-815F8F66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97F6-841F-2B46-A0C7-AB96EF625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3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3028-7F53-5B4D-86AA-7562405D4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7BB31-5D18-CD45-9004-9186E2D41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7B173-2CA3-F844-9C62-4196E021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2A2850-9E5A-F646-8678-FF5408187A07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6E76F-4603-2343-B706-7DDAC194E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8FD8-2CEA-4E48-81C5-AFE4B937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97F6-841F-2B46-A0C7-AB96EF625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9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C877-15C8-A84F-98C1-BBC97606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43BC4-7BAE-134F-B6AB-F67DCC43B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CF43D-5915-AB4F-BB39-B9F4BB9C4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A53CF-FAC4-614D-B430-06F7C072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2A2850-9E5A-F646-8678-FF5408187A07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C8EE2-2CD3-DC4A-A7D9-2927ADEB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24BE6-17A1-8948-8780-79EBC5D5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97F6-841F-2B46-A0C7-AB96EF625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1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BD20-BFB0-4044-B3CF-E4A338C2C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1F17B-912C-3B46-AF90-B0A27470D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4DC2C-1DFE-FC44-960E-039E246FA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E522E8-5F59-0641-BD68-D3A308D71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77A06D-4D5E-A443-87F9-6957730BD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39719-BFA5-C344-BCC0-72FB65DF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2A2850-9E5A-F646-8678-FF5408187A07}" type="datetimeFigureOut">
              <a:rPr lang="en-US" smtClean="0"/>
              <a:t>1/28/22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4DACB-C92E-2A40-AF82-D33F0CE3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BBE6D-F620-6F45-B81A-88E75719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97F6-841F-2B46-A0C7-AB96EF625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0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4330B-6118-AE41-9A2A-B391E631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B1F3A-F756-804D-99E3-1843CBD0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2A2850-9E5A-F646-8678-FF5408187A07}" type="datetimeFigureOut">
              <a:rPr lang="en-US" smtClean="0"/>
              <a:t>1/28/22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FBCD2-19BE-8745-B731-2E8B3B5E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FE0BD-4FF7-694B-B7A5-4BBCC45C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97F6-841F-2B46-A0C7-AB96EF625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3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E4056B-27B8-6742-87BE-EC962EC8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7F973-EAF4-2C49-A2F9-D384AEAC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97F6-841F-2B46-A0C7-AB96EF625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2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FD2C3-3D51-3B4F-8F78-B9589572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D252-EB39-6942-A4DA-70A56A590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E1A77-81D3-F141-A339-7A5AF12D3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5B139-62FA-7046-9C56-E28CEC42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2A2850-9E5A-F646-8678-FF5408187A07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7104F-2838-D140-B84C-0ABA7A53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E3931-CE61-064F-BD11-D921A488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97F6-841F-2B46-A0C7-AB96EF625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6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9FA08-4639-914D-AD5E-D98BA81C4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53B86-7B4F-924E-87CB-9BE63E7CB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7C75B-5D65-9743-A487-C78189E72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B8316-3099-EC48-8BD4-72D041FC92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2A2850-9E5A-F646-8678-FF5408187A07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ACED3-2BF7-8B46-B324-B2C2F02A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102E9-FE6F-FF47-820F-1ACA97DB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97F6-841F-2B46-A0C7-AB96EF625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6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67E7D6-0FFE-8940-9D35-34BE0CD6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86EB3-ADB6-9D4D-8C4A-B5BCCB52D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5DB99-039F-AE4C-9D85-FBE258FE0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D1DB7-462E-024D-9331-D438EE01E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C97F6-841F-2B46-A0C7-AB96EF62582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9C33996-DE3C-264A-B250-64199B8BB8E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651671" y="6334124"/>
            <a:ext cx="702129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6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6E33-6823-CE41-A599-5B75A43279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1: Intro to Big Data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C7BB9-007B-BD4B-AC7A-DCAACE0CC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93962"/>
          </a:xfrm>
        </p:spPr>
        <p:txBody>
          <a:bodyPr>
            <a:normAutofit/>
          </a:bodyPr>
          <a:lstStyle/>
          <a:p>
            <a:r>
              <a:rPr lang="en-US" dirty="0"/>
              <a:t>Rangarajan Vasudevan</a:t>
            </a:r>
          </a:p>
          <a:p>
            <a:r>
              <a:rPr lang="en-US" dirty="0"/>
              <a:t>Founder, </a:t>
            </a:r>
            <a:r>
              <a:rPr lang="en-US" dirty="0" err="1"/>
              <a:t>TheDataTeam</a:t>
            </a:r>
            <a:endParaRPr lang="en-US" dirty="0"/>
          </a:p>
          <a:p>
            <a:endParaRPr lang="en-US" dirty="0"/>
          </a:p>
          <a:p>
            <a:endParaRPr lang="en-US" sz="1600" dirty="0"/>
          </a:p>
          <a:p>
            <a:r>
              <a:rPr lang="en-US" sz="1600" dirty="0"/>
              <a:t>CS4830</a:t>
            </a:r>
          </a:p>
          <a:p>
            <a:r>
              <a:rPr lang="en-US" sz="1600" dirty="0"/>
              <a:t>Feb 2022</a:t>
            </a:r>
          </a:p>
        </p:txBody>
      </p:sp>
    </p:spTree>
    <p:extLst>
      <p:ext uri="{BB962C8B-B14F-4D97-AF65-F5344CB8AC3E}">
        <p14:creationId xmlns:p14="http://schemas.microsoft.com/office/powerpoint/2010/main" val="3330608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6D5F-C3FE-5343-8E56-1FB33E90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</a:t>
            </a:r>
          </a:p>
        </p:txBody>
      </p:sp>
      <p:grpSp>
        <p:nvGrpSpPr>
          <p:cNvPr id="4" name="Group 102">
            <a:extLst>
              <a:ext uri="{FF2B5EF4-FFF2-40B4-BE49-F238E27FC236}">
                <a16:creationId xmlns:a16="http://schemas.microsoft.com/office/drawing/2014/main" id="{C2E429D6-7055-9E41-8875-5EE7911D570F}"/>
              </a:ext>
            </a:extLst>
          </p:cNvPr>
          <p:cNvGrpSpPr>
            <a:grpSpLocks/>
          </p:cNvGrpSpPr>
          <p:nvPr/>
        </p:nvGrpSpPr>
        <p:grpSpPr bwMode="auto">
          <a:xfrm>
            <a:off x="8953500" y="3449638"/>
            <a:ext cx="1766888" cy="887412"/>
            <a:chOff x="3912" y="2175"/>
            <a:chExt cx="1113" cy="559"/>
          </a:xfrm>
        </p:grpSpPr>
        <p:sp>
          <p:nvSpPr>
            <p:cNvPr id="5" name="Line 77">
              <a:extLst>
                <a:ext uri="{FF2B5EF4-FFF2-40B4-BE49-F238E27FC236}">
                  <a16:creationId xmlns:a16="http://schemas.microsoft.com/office/drawing/2014/main" id="{CC677C15-411B-C74D-8073-99E9A9CF5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7" y="2187"/>
              <a:ext cx="357" cy="5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Line 78">
              <a:extLst>
                <a:ext uri="{FF2B5EF4-FFF2-40B4-BE49-F238E27FC236}">
                  <a16:creationId xmlns:a16="http://schemas.microsoft.com/office/drawing/2014/main" id="{25D30CE6-C37B-8344-81FC-48D76C759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4" y="2184"/>
              <a:ext cx="733" cy="5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Line 79">
              <a:extLst>
                <a:ext uri="{FF2B5EF4-FFF2-40B4-BE49-F238E27FC236}">
                  <a16:creationId xmlns:a16="http://schemas.microsoft.com/office/drawing/2014/main" id="{A0466009-86E1-F04B-A25E-9DE981FC4B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2" y="2175"/>
              <a:ext cx="1104" cy="5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Line 82">
              <a:extLst>
                <a:ext uri="{FF2B5EF4-FFF2-40B4-BE49-F238E27FC236}">
                  <a16:creationId xmlns:a16="http://schemas.microsoft.com/office/drawing/2014/main" id="{CF0860C0-F692-F843-9942-759A458353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3" y="2196"/>
              <a:ext cx="357" cy="5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Line 83">
              <a:extLst>
                <a:ext uri="{FF2B5EF4-FFF2-40B4-BE49-F238E27FC236}">
                  <a16:creationId xmlns:a16="http://schemas.microsoft.com/office/drawing/2014/main" id="{73EB0AC4-6041-D046-846A-4A3EC5915B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80" y="2193"/>
              <a:ext cx="733" cy="5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84">
              <a:extLst>
                <a:ext uri="{FF2B5EF4-FFF2-40B4-BE49-F238E27FC236}">
                  <a16:creationId xmlns:a16="http://schemas.microsoft.com/office/drawing/2014/main" id="{E345B1DE-17A1-044B-8106-8C4EC7DD3B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1" y="2184"/>
              <a:ext cx="1104" cy="5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85">
              <a:extLst>
                <a:ext uri="{FF2B5EF4-FFF2-40B4-BE49-F238E27FC236}">
                  <a16:creationId xmlns:a16="http://schemas.microsoft.com/office/drawing/2014/main" id="{4BB38804-E6E3-4542-B479-9C83AF1F29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4" y="2178"/>
              <a:ext cx="363" cy="5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86">
              <a:extLst>
                <a:ext uri="{FF2B5EF4-FFF2-40B4-BE49-F238E27FC236}">
                  <a16:creationId xmlns:a16="http://schemas.microsoft.com/office/drawing/2014/main" id="{E3188032-DE7E-084E-9E8F-5878A41CB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0" y="2178"/>
              <a:ext cx="368" cy="5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87">
              <a:extLst>
                <a:ext uri="{FF2B5EF4-FFF2-40B4-BE49-F238E27FC236}">
                  <a16:creationId xmlns:a16="http://schemas.microsoft.com/office/drawing/2014/main" id="{589A8636-EDEE-9B4D-8298-4C9CF5317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7" y="2178"/>
              <a:ext cx="732" cy="5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90">
              <a:extLst>
                <a:ext uri="{FF2B5EF4-FFF2-40B4-BE49-F238E27FC236}">
                  <a16:creationId xmlns:a16="http://schemas.microsoft.com/office/drawing/2014/main" id="{577105F8-594E-9140-828A-07FB48CC9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2" y="2190"/>
              <a:ext cx="363" cy="5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91">
              <a:extLst>
                <a:ext uri="{FF2B5EF4-FFF2-40B4-BE49-F238E27FC236}">
                  <a16:creationId xmlns:a16="http://schemas.microsoft.com/office/drawing/2014/main" id="{0A21234E-F683-7A47-81A6-5F094E194D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3" y="2190"/>
              <a:ext cx="366" cy="5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92">
              <a:extLst>
                <a:ext uri="{FF2B5EF4-FFF2-40B4-BE49-F238E27FC236}">
                  <a16:creationId xmlns:a16="http://schemas.microsoft.com/office/drawing/2014/main" id="{209E2F6E-DF4A-FF43-A274-173D3FB23B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6" y="2180"/>
              <a:ext cx="746" cy="5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93">
              <a:extLst>
                <a:ext uri="{FF2B5EF4-FFF2-40B4-BE49-F238E27FC236}">
                  <a16:creationId xmlns:a16="http://schemas.microsoft.com/office/drawing/2014/main" id="{03F6166B-CC4C-CF41-AB97-11C70D100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4" y="2330"/>
              <a:ext cx="0" cy="15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Line 94">
              <a:extLst>
                <a:ext uri="{FF2B5EF4-FFF2-40B4-BE49-F238E27FC236}">
                  <a16:creationId xmlns:a16="http://schemas.microsoft.com/office/drawing/2014/main" id="{C0E2FAF7-0BC1-6241-8D1A-7EBAD100E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9" y="2329"/>
              <a:ext cx="0" cy="15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95">
              <a:extLst>
                <a:ext uri="{FF2B5EF4-FFF2-40B4-BE49-F238E27FC236}">
                  <a16:creationId xmlns:a16="http://schemas.microsoft.com/office/drawing/2014/main" id="{6D435F80-B466-D847-9663-9CF49B622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1" y="2301"/>
              <a:ext cx="57" cy="7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96">
              <a:extLst>
                <a:ext uri="{FF2B5EF4-FFF2-40B4-BE49-F238E27FC236}">
                  <a16:creationId xmlns:a16="http://schemas.microsoft.com/office/drawing/2014/main" id="{C18A74D6-3050-A74C-82A7-E63EBBB48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92" y="2289"/>
              <a:ext cx="57" cy="7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98">
              <a:extLst>
                <a:ext uri="{FF2B5EF4-FFF2-40B4-BE49-F238E27FC236}">
                  <a16:creationId xmlns:a16="http://schemas.microsoft.com/office/drawing/2014/main" id="{0A30B0F5-9B1B-1546-8B20-CB0F13F5CE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14" y="2205"/>
              <a:ext cx="54" cy="7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99">
              <a:extLst>
                <a:ext uri="{FF2B5EF4-FFF2-40B4-BE49-F238E27FC236}">
                  <a16:creationId xmlns:a16="http://schemas.microsoft.com/office/drawing/2014/main" id="{00603B98-3FC4-BE40-851B-843A14AFD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7" y="2211"/>
              <a:ext cx="54" cy="7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Line 100">
              <a:extLst>
                <a:ext uri="{FF2B5EF4-FFF2-40B4-BE49-F238E27FC236}">
                  <a16:creationId xmlns:a16="http://schemas.microsoft.com/office/drawing/2014/main" id="{FDB0384C-D1E3-F64E-9AFC-A3719241B5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1" y="2580"/>
              <a:ext cx="54" cy="7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Line 101">
              <a:extLst>
                <a:ext uri="{FF2B5EF4-FFF2-40B4-BE49-F238E27FC236}">
                  <a16:creationId xmlns:a16="http://schemas.microsoft.com/office/drawing/2014/main" id="{D3A54274-7794-6740-A0F0-22847670C7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5" y="2580"/>
              <a:ext cx="54" cy="7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6" name="Group 68">
            <a:extLst>
              <a:ext uri="{FF2B5EF4-FFF2-40B4-BE49-F238E27FC236}">
                <a16:creationId xmlns:a16="http://schemas.microsoft.com/office/drawing/2014/main" id="{1015E2C5-E1D3-6D41-A0CA-18E6A8D2D1C6}"/>
              </a:ext>
            </a:extLst>
          </p:cNvPr>
          <p:cNvGrpSpPr>
            <a:grpSpLocks/>
          </p:cNvGrpSpPr>
          <p:nvPr/>
        </p:nvGrpSpPr>
        <p:grpSpPr bwMode="auto">
          <a:xfrm>
            <a:off x="8974138" y="3335338"/>
            <a:ext cx="1736725" cy="987425"/>
            <a:chOff x="3925" y="2103"/>
            <a:chExt cx="1094" cy="250"/>
          </a:xfrm>
        </p:grpSpPr>
        <p:sp>
          <p:nvSpPr>
            <p:cNvPr id="27" name="Line 204">
              <a:extLst>
                <a:ext uri="{FF2B5EF4-FFF2-40B4-BE49-F238E27FC236}">
                  <a16:creationId xmlns:a16="http://schemas.microsoft.com/office/drawing/2014/main" id="{0DCC6CCE-06E0-9145-A0FB-4B7E63C05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5" y="2103"/>
              <a:ext cx="0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207">
              <a:extLst>
                <a:ext uri="{FF2B5EF4-FFF2-40B4-BE49-F238E27FC236}">
                  <a16:creationId xmlns:a16="http://schemas.microsoft.com/office/drawing/2014/main" id="{358FD92F-68BF-B347-A35A-3BF6CB5AE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9" y="2103"/>
              <a:ext cx="0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210">
              <a:extLst>
                <a:ext uri="{FF2B5EF4-FFF2-40B4-BE49-F238E27FC236}">
                  <a16:creationId xmlns:a16="http://schemas.microsoft.com/office/drawing/2014/main" id="{C126EE5D-188F-A04F-BA7E-11BA9CDED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4" y="2103"/>
              <a:ext cx="0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213">
              <a:extLst>
                <a:ext uri="{FF2B5EF4-FFF2-40B4-BE49-F238E27FC236}">
                  <a16:creationId xmlns:a16="http://schemas.microsoft.com/office/drawing/2014/main" id="{01B1C937-14E6-FF49-A5ED-C2F42F9D9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9" y="2103"/>
              <a:ext cx="0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1" name="Rectangle 3">
            <a:extLst>
              <a:ext uri="{FF2B5EF4-FFF2-40B4-BE49-F238E27FC236}">
                <a16:creationId xmlns:a16="http://schemas.microsoft.com/office/drawing/2014/main" id="{B001E28D-4B2F-B048-976C-FFAF55757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379" y="1781634"/>
            <a:ext cx="6743543" cy="444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rtl="0" eaLnBrk="1" fontAlgn="base" hangingPunct="1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chemeClr val="tx1"/>
              </a:buClr>
              <a:buFont typeface="Lucida Grande"/>
              <a:buChar char="-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85800" indent="-228600" algn="l" rtl="0" eaLnBrk="1" fontAlgn="base" hangingPunct="1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863600" indent="-177800" algn="l" rtl="0" eaLnBrk="1" fontAlgn="base" hangingPunct="1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chemeClr val="tx2"/>
              </a:buClr>
              <a:buFont typeface="Arial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1143000" indent="-165100" algn="l" rtl="0" eaLnBrk="1" fontAlgn="base" hangingPunct="1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chemeClr val="tx2"/>
              </a:buClr>
              <a:buFont typeface="Arial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600200" indent="-1651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651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651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651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ts val="480"/>
              </a:spcBef>
              <a:spcAft>
                <a:spcPct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ヒラギノ角ゴ Pro W3"/>
                <a:cs typeface="+mn-cs"/>
              </a:rPr>
              <a:t>Prime example of Divide-and-Conquer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ts val="480"/>
              </a:spcBef>
              <a:spcAft>
                <a:spcPct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endParaRPr lang="en-US" sz="2400" kern="0" dirty="0">
              <a:solidFill>
                <a:srgbClr val="000000"/>
              </a:solidFill>
              <a:ea typeface="ヒラギノ角ゴ Pro W3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ts val="480"/>
              </a:spcBef>
              <a:spcAft>
                <a:spcPct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ヒラギノ角ゴ Pro W3"/>
                <a:cs typeface="+mn-cs"/>
              </a:rPr>
              <a:t>A parallel programming framework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ts val="480"/>
              </a:spcBef>
              <a:spcAft>
                <a:spcPct val="0"/>
              </a:spcAft>
              <a:buClr>
                <a:srgbClr val="000000"/>
              </a:buClr>
              <a:buSzTx/>
              <a:buFont typeface="Lucida Grande"/>
              <a:buChar char="-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ヒラギノ角ゴ Pro W3"/>
              </a:rPr>
              <a:t>Any programming language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ts val="480"/>
              </a:spcBef>
              <a:spcAft>
                <a:spcPct val="0"/>
              </a:spcAft>
              <a:buClr>
                <a:srgbClr val="000000"/>
              </a:buClr>
              <a:buSzTx/>
              <a:buFont typeface="Lucida Grande"/>
              <a:buChar char="-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ヒラギノ角ゴ Pro W3"/>
              </a:rPr>
              <a:t>Harness </a:t>
            </a:r>
            <a:r>
              <a:rPr lang="en-US" kern="0" dirty="0">
                <a:solidFill>
                  <a:srgbClr val="000000"/>
                </a:solidFill>
                <a:ea typeface="ヒラギノ角ゴ Pro W3"/>
              </a:rPr>
              <a:t>100s to 1000s of CPUs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ts val="480"/>
              </a:spcBef>
              <a:spcAft>
                <a:spcPct val="0"/>
              </a:spcAft>
              <a:buClr>
                <a:srgbClr val="000000"/>
              </a:buClr>
              <a:buSzTx/>
              <a:buFont typeface="Lucida Grande"/>
              <a:buChar char="-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ヒラギノ角ゴ Pro W3"/>
              </a:rPr>
              <a:t>Optimizes for massive scale to avoid using too much memory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ts val="480"/>
              </a:spcBef>
              <a:spcAft>
                <a:spcPct val="0"/>
              </a:spcAft>
              <a:buClr>
                <a:srgbClr val="000000"/>
              </a:buClr>
              <a:buSzTx/>
              <a:buFont typeface="Lucida Grande"/>
              <a:buChar char="-"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ヒラギノ角ゴ Pro W3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ts val="480"/>
              </a:spcBef>
              <a:spcAft>
                <a:spcPct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ヒラギノ角ゴ Pro W3"/>
                <a:cs typeface="+mn-cs"/>
              </a:rPr>
              <a:t>MapReduce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ヒラギノ角ゴ Pro W3"/>
                <a:cs typeface="+mn-cs"/>
              </a:rPr>
              <a:t> provides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ts val="480"/>
              </a:spcBef>
              <a:spcAft>
                <a:spcPct val="0"/>
              </a:spcAft>
              <a:buClr>
                <a:srgbClr val="000000"/>
              </a:buClr>
              <a:buSzTx/>
              <a:buFont typeface="Lucida Grande"/>
              <a:buChar char="-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ヒラギノ角ゴ Pro W3"/>
              </a:rPr>
              <a:t>Automatic parallelization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ts val="480"/>
              </a:spcBef>
              <a:spcAft>
                <a:spcPct val="0"/>
              </a:spcAft>
              <a:buClr>
                <a:srgbClr val="000000"/>
              </a:buClr>
              <a:buSzTx/>
              <a:buFont typeface="Lucida Grande"/>
              <a:buChar char="-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ヒラギノ角ゴ Pro W3"/>
              </a:rPr>
              <a:t>Fault tolerance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ts val="480"/>
              </a:spcBef>
              <a:spcAft>
                <a:spcPct val="0"/>
              </a:spcAft>
              <a:buClr>
                <a:srgbClr val="000000"/>
              </a:buClr>
              <a:buSzTx/>
              <a:buFont typeface="Lucida Grande"/>
              <a:buChar char="-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ヒラギノ角ゴ Pro W3"/>
              </a:rPr>
              <a:t>Monitoring &amp; status updates</a:t>
            </a:r>
          </a:p>
        </p:txBody>
      </p:sp>
      <p:grpSp>
        <p:nvGrpSpPr>
          <p:cNvPr id="32" name="Group 173">
            <a:extLst>
              <a:ext uri="{FF2B5EF4-FFF2-40B4-BE49-F238E27FC236}">
                <a16:creationId xmlns:a16="http://schemas.microsoft.com/office/drawing/2014/main" id="{ACE9C92F-DA75-DC48-8CA7-F92E8D843A3C}"/>
              </a:ext>
            </a:extLst>
          </p:cNvPr>
          <p:cNvGrpSpPr>
            <a:grpSpLocks/>
          </p:cNvGrpSpPr>
          <p:nvPr/>
        </p:nvGrpSpPr>
        <p:grpSpPr bwMode="auto">
          <a:xfrm>
            <a:off x="8972550" y="1690688"/>
            <a:ext cx="1743075" cy="1452562"/>
            <a:chOff x="1101" y="987"/>
            <a:chExt cx="567" cy="636"/>
          </a:xfrm>
        </p:grpSpPr>
        <p:sp>
          <p:nvSpPr>
            <p:cNvPr id="33" name="Line 174">
              <a:extLst>
                <a:ext uri="{FF2B5EF4-FFF2-40B4-BE49-F238E27FC236}">
                  <a16:creationId xmlns:a16="http://schemas.microsoft.com/office/drawing/2014/main" id="{583B836B-AEB7-5B46-A249-17DDEE6FD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" y="987"/>
              <a:ext cx="0" cy="4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4" name="Group 175">
              <a:extLst>
                <a:ext uri="{FF2B5EF4-FFF2-40B4-BE49-F238E27FC236}">
                  <a16:creationId xmlns:a16="http://schemas.microsoft.com/office/drawing/2014/main" id="{34DB0CC9-7E81-B147-BD6F-7B5BF60C47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1" y="1413"/>
              <a:ext cx="567" cy="210"/>
              <a:chOff x="1101" y="1413"/>
              <a:chExt cx="567" cy="210"/>
            </a:xfrm>
          </p:grpSpPr>
          <p:grpSp>
            <p:nvGrpSpPr>
              <p:cNvPr id="35" name="Group 176">
                <a:extLst>
                  <a:ext uri="{FF2B5EF4-FFF2-40B4-BE49-F238E27FC236}">
                    <a16:creationId xmlns:a16="http://schemas.microsoft.com/office/drawing/2014/main" id="{F65E5637-8CBB-F849-9050-23051C8C54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2" y="1449"/>
                <a:ext cx="566" cy="174"/>
                <a:chOff x="1102" y="1449"/>
                <a:chExt cx="566" cy="174"/>
              </a:xfrm>
            </p:grpSpPr>
            <p:grpSp>
              <p:nvGrpSpPr>
                <p:cNvPr id="39" name="Group 177">
                  <a:extLst>
                    <a:ext uri="{FF2B5EF4-FFF2-40B4-BE49-F238E27FC236}">
                      <a16:creationId xmlns:a16="http://schemas.microsoft.com/office/drawing/2014/main" id="{A30D887B-360A-D140-812D-BFD8F4DC59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0" y="1449"/>
                  <a:ext cx="189" cy="174"/>
                  <a:chOff x="1290" y="1512"/>
                  <a:chExt cx="189" cy="111"/>
                </a:xfrm>
              </p:grpSpPr>
              <p:sp>
                <p:nvSpPr>
                  <p:cNvPr id="43" name="Line 178">
                    <a:extLst>
                      <a:ext uri="{FF2B5EF4-FFF2-40B4-BE49-F238E27FC236}">
                        <a16:creationId xmlns:a16="http://schemas.microsoft.com/office/drawing/2014/main" id="{FDCB5F36-1789-C04A-B87C-7522CE55E20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0" y="1512"/>
                    <a:ext cx="0" cy="11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4" name="Line 179">
                    <a:extLst>
                      <a:ext uri="{FF2B5EF4-FFF2-40B4-BE49-F238E27FC236}">
                        <a16:creationId xmlns:a16="http://schemas.microsoft.com/office/drawing/2014/main" id="{81FB9221-A4E5-E04C-989A-91AEABE1C7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79" y="1512"/>
                    <a:ext cx="0" cy="11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40" name="Group 180">
                  <a:extLst>
                    <a:ext uri="{FF2B5EF4-FFF2-40B4-BE49-F238E27FC236}">
                      <a16:creationId xmlns:a16="http://schemas.microsoft.com/office/drawing/2014/main" id="{00A4961F-9977-F74C-8D02-299C7104FF0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02" y="1512"/>
                  <a:ext cx="566" cy="111"/>
                  <a:chOff x="1102" y="1512"/>
                  <a:chExt cx="566" cy="111"/>
                </a:xfrm>
              </p:grpSpPr>
              <p:sp>
                <p:nvSpPr>
                  <p:cNvPr id="41" name="Line 181">
                    <a:extLst>
                      <a:ext uri="{FF2B5EF4-FFF2-40B4-BE49-F238E27FC236}">
                        <a16:creationId xmlns:a16="http://schemas.microsoft.com/office/drawing/2014/main" id="{0FECE83C-57E1-BF45-926D-D9F28F618E3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02" y="1512"/>
                    <a:ext cx="0" cy="11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2" name="Line 182">
                    <a:extLst>
                      <a:ext uri="{FF2B5EF4-FFF2-40B4-BE49-F238E27FC236}">
                        <a16:creationId xmlns:a16="http://schemas.microsoft.com/office/drawing/2014/main" id="{ED2D74E9-741D-F84C-8544-B9118D33BAA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68" y="1512"/>
                    <a:ext cx="0" cy="11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36" name="Group 183">
                <a:extLst>
                  <a:ext uri="{FF2B5EF4-FFF2-40B4-BE49-F238E27FC236}">
                    <a16:creationId xmlns:a16="http://schemas.microsoft.com/office/drawing/2014/main" id="{BD018183-0E75-2640-AEC2-CE3872BBA7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1" y="1413"/>
                <a:ext cx="564" cy="99"/>
                <a:chOff x="1101" y="1365"/>
                <a:chExt cx="570" cy="147"/>
              </a:xfrm>
            </p:grpSpPr>
            <p:sp>
              <p:nvSpPr>
                <p:cNvPr id="37" name="Line 184">
                  <a:extLst>
                    <a:ext uri="{FF2B5EF4-FFF2-40B4-BE49-F238E27FC236}">
                      <a16:creationId xmlns:a16="http://schemas.microsoft.com/office/drawing/2014/main" id="{75F09534-6C3A-7749-96A2-E67335BC25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101" y="1365"/>
                  <a:ext cx="288" cy="14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8" name="Line 185">
                  <a:extLst>
                    <a:ext uri="{FF2B5EF4-FFF2-40B4-BE49-F238E27FC236}">
                      <a16:creationId xmlns:a16="http://schemas.microsoft.com/office/drawing/2014/main" id="{F5A7591D-8A6D-B84E-A600-429BB687A3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383" y="1365"/>
                  <a:ext cx="288" cy="14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grpSp>
        <p:nvGrpSpPr>
          <p:cNvPr id="45" name="Group 17">
            <a:extLst>
              <a:ext uri="{FF2B5EF4-FFF2-40B4-BE49-F238E27FC236}">
                <a16:creationId xmlns:a16="http://schemas.microsoft.com/office/drawing/2014/main" id="{55B94BEE-C294-1348-9F5C-60F8AEF479C9}"/>
              </a:ext>
            </a:extLst>
          </p:cNvPr>
          <p:cNvGrpSpPr>
            <a:grpSpLocks/>
          </p:cNvGrpSpPr>
          <p:nvPr/>
        </p:nvGrpSpPr>
        <p:grpSpPr bwMode="auto">
          <a:xfrm>
            <a:off x="8686800" y="2052638"/>
            <a:ext cx="2306638" cy="469900"/>
            <a:chOff x="3744" y="1295"/>
            <a:chExt cx="1453" cy="296"/>
          </a:xfrm>
          <a:solidFill>
            <a:srgbClr val="3399CC"/>
          </a:solidFill>
        </p:grpSpPr>
        <p:sp>
          <p:nvSpPr>
            <p:cNvPr id="46" name="Rectangle 187">
              <a:extLst>
                <a:ext uri="{FF2B5EF4-FFF2-40B4-BE49-F238E27FC236}">
                  <a16:creationId xmlns:a16="http://schemas.microsoft.com/office/drawing/2014/main" id="{45B2BCC9-C034-974C-AA87-FAC8E5CBC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295"/>
              <a:ext cx="1453" cy="29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ヒラギノ角ゴ Pro W3" pitchFamily="64" charset="-128"/>
                <a:cs typeface="Arial" pitchFamily="34" charset="0"/>
              </a:endParaRPr>
            </a:p>
          </p:txBody>
        </p:sp>
        <p:sp>
          <p:nvSpPr>
            <p:cNvPr id="47" name="Rectangle 188">
              <a:extLst>
                <a:ext uri="{FF2B5EF4-FFF2-40B4-BE49-F238E27FC236}">
                  <a16:creationId xmlns:a16="http://schemas.microsoft.com/office/drawing/2014/main" id="{AB28AD3A-BD82-E448-BF60-53A7F58A4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1337"/>
              <a:ext cx="741" cy="2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ヒラギノ角ゴ Pro W3" pitchFamily="64" charset="-128"/>
                  <a:cs typeface="Arial" pitchFamily="34" charset="0"/>
                </a:rPr>
                <a:t>Scheduler</a:t>
              </a:r>
            </a:p>
          </p:txBody>
        </p:sp>
      </p:grpSp>
      <p:grpSp>
        <p:nvGrpSpPr>
          <p:cNvPr id="48" name="Group 189">
            <a:extLst>
              <a:ext uri="{FF2B5EF4-FFF2-40B4-BE49-F238E27FC236}">
                <a16:creationId xmlns:a16="http://schemas.microsoft.com/office/drawing/2014/main" id="{2A63D27F-C5C4-DC40-B40B-ABA1BD6A3DB1}"/>
              </a:ext>
            </a:extLst>
          </p:cNvPr>
          <p:cNvGrpSpPr>
            <a:grpSpLocks/>
          </p:cNvGrpSpPr>
          <p:nvPr/>
        </p:nvGrpSpPr>
        <p:grpSpPr bwMode="auto">
          <a:xfrm>
            <a:off x="8967788" y="4503738"/>
            <a:ext cx="1749425" cy="860425"/>
            <a:chOff x="1092" y="2635"/>
            <a:chExt cx="576" cy="377"/>
          </a:xfrm>
        </p:grpSpPr>
        <p:sp>
          <p:nvSpPr>
            <p:cNvPr id="49" name="Line 190">
              <a:extLst>
                <a:ext uri="{FF2B5EF4-FFF2-40B4-BE49-F238E27FC236}">
                  <a16:creationId xmlns:a16="http://schemas.microsoft.com/office/drawing/2014/main" id="{E25150F8-13AC-6847-BE4A-D3C27C76D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0" y="2896"/>
              <a:ext cx="0" cy="1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0" name="Group 191">
              <a:extLst>
                <a:ext uri="{FF2B5EF4-FFF2-40B4-BE49-F238E27FC236}">
                  <a16:creationId xmlns:a16="http://schemas.microsoft.com/office/drawing/2014/main" id="{51223B2B-82D0-2345-AAB7-33FE6BEB56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2" y="2635"/>
              <a:ext cx="576" cy="263"/>
              <a:chOff x="1092" y="2635"/>
              <a:chExt cx="576" cy="263"/>
            </a:xfrm>
          </p:grpSpPr>
          <p:grpSp>
            <p:nvGrpSpPr>
              <p:cNvPr id="51" name="Group 192">
                <a:extLst>
                  <a:ext uri="{FF2B5EF4-FFF2-40B4-BE49-F238E27FC236}">
                    <a16:creationId xmlns:a16="http://schemas.microsoft.com/office/drawing/2014/main" id="{EA8ABE39-B3CF-AD4B-AA6C-F8ED06602A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83" y="2671"/>
                <a:ext cx="195" cy="192"/>
                <a:chOff x="1283" y="2586"/>
                <a:chExt cx="195" cy="309"/>
              </a:xfrm>
            </p:grpSpPr>
            <p:sp>
              <p:nvSpPr>
                <p:cNvPr id="55" name="Line 193">
                  <a:extLst>
                    <a:ext uri="{FF2B5EF4-FFF2-40B4-BE49-F238E27FC236}">
                      <a16:creationId xmlns:a16="http://schemas.microsoft.com/office/drawing/2014/main" id="{351BE7AA-46C6-3F4E-92FD-CBF0A5BF43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3" y="2586"/>
                  <a:ext cx="0" cy="30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" name="Line 194">
                  <a:extLst>
                    <a:ext uri="{FF2B5EF4-FFF2-40B4-BE49-F238E27FC236}">
                      <a16:creationId xmlns:a16="http://schemas.microsoft.com/office/drawing/2014/main" id="{DC49D667-68F7-D748-A16F-FE60F538DE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8" y="2586"/>
                  <a:ext cx="0" cy="30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52" name="Group 195">
                <a:extLst>
                  <a:ext uri="{FF2B5EF4-FFF2-40B4-BE49-F238E27FC236}">
                    <a16:creationId xmlns:a16="http://schemas.microsoft.com/office/drawing/2014/main" id="{8426170C-902E-A744-A87B-476FBF3A76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2" y="2635"/>
                <a:ext cx="576" cy="263"/>
                <a:chOff x="261" y="2802"/>
                <a:chExt cx="576" cy="291"/>
              </a:xfrm>
            </p:grpSpPr>
            <p:sp>
              <p:nvSpPr>
                <p:cNvPr id="53" name="Freeform 196">
                  <a:extLst>
                    <a:ext uri="{FF2B5EF4-FFF2-40B4-BE49-F238E27FC236}">
                      <a16:creationId xmlns:a16="http://schemas.microsoft.com/office/drawing/2014/main" id="{4DB27DD5-FB2B-0746-901E-5D2249B14D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" y="2802"/>
                  <a:ext cx="291" cy="291"/>
                </a:xfrm>
                <a:custGeom>
                  <a:avLst/>
                  <a:gdLst>
                    <a:gd name="T0" fmla="*/ 0 w 291"/>
                    <a:gd name="T1" fmla="*/ 0 h 291"/>
                    <a:gd name="T2" fmla="*/ 0 w 291"/>
                    <a:gd name="T3" fmla="*/ 195 h 291"/>
                    <a:gd name="T4" fmla="*/ 291 w 291"/>
                    <a:gd name="T5" fmla="*/ 291 h 291"/>
                    <a:gd name="T6" fmla="*/ 0 60000 65536"/>
                    <a:gd name="T7" fmla="*/ 0 60000 65536"/>
                    <a:gd name="T8" fmla="*/ 0 60000 65536"/>
                    <a:gd name="T9" fmla="*/ 0 w 291"/>
                    <a:gd name="T10" fmla="*/ 0 h 291"/>
                    <a:gd name="T11" fmla="*/ 291 w 291"/>
                    <a:gd name="T12" fmla="*/ 291 h 29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91" h="291">
                      <a:moveTo>
                        <a:pt x="0" y="0"/>
                      </a:moveTo>
                      <a:lnTo>
                        <a:pt x="0" y="195"/>
                      </a:lnTo>
                      <a:lnTo>
                        <a:pt x="291" y="291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" name="Freeform 197">
                  <a:extLst>
                    <a:ext uri="{FF2B5EF4-FFF2-40B4-BE49-F238E27FC236}">
                      <a16:creationId xmlns:a16="http://schemas.microsoft.com/office/drawing/2014/main" id="{D7294B61-6B2B-2A49-BA77-4876275959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46" y="2802"/>
                  <a:ext cx="291" cy="291"/>
                </a:xfrm>
                <a:custGeom>
                  <a:avLst/>
                  <a:gdLst>
                    <a:gd name="T0" fmla="*/ 0 w 291"/>
                    <a:gd name="T1" fmla="*/ 0 h 291"/>
                    <a:gd name="T2" fmla="*/ 0 w 291"/>
                    <a:gd name="T3" fmla="*/ 195 h 291"/>
                    <a:gd name="T4" fmla="*/ 291 w 291"/>
                    <a:gd name="T5" fmla="*/ 291 h 291"/>
                    <a:gd name="T6" fmla="*/ 0 60000 65536"/>
                    <a:gd name="T7" fmla="*/ 0 60000 65536"/>
                    <a:gd name="T8" fmla="*/ 0 60000 65536"/>
                    <a:gd name="T9" fmla="*/ 0 w 291"/>
                    <a:gd name="T10" fmla="*/ 0 h 291"/>
                    <a:gd name="T11" fmla="*/ 291 w 291"/>
                    <a:gd name="T12" fmla="*/ 291 h 29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91" h="291">
                      <a:moveTo>
                        <a:pt x="0" y="0"/>
                      </a:moveTo>
                      <a:lnTo>
                        <a:pt x="0" y="195"/>
                      </a:lnTo>
                      <a:lnTo>
                        <a:pt x="291" y="291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grpSp>
        <p:nvGrpSpPr>
          <p:cNvPr id="57" name="Group 29">
            <a:extLst>
              <a:ext uri="{FF2B5EF4-FFF2-40B4-BE49-F238E27FC236}">
                <a16:creationId xmlns:a16="http://schemas.microsoft.com/office/drawing/2014/main" id="{E2C42FDC-D2F3-4A44-981A-51B54DB8CFA3}"/>
              </a:ext>
            </a:extLst>
          </p:cNvPr>
          <p:cNvGrpSpPr>
            <a:grpSpLocks/>
          </p:cNvGrpSpPr>
          <p:nvPr/>
        </p:nvGrpSpPr>
        <p:grpSpPr bwMode="auto">
          <a:xfrm>
            <a:off x="8693150" y="5372100"/>
            <a:ext cx="2308225" cy="469900"/>
            <a:chOff x="3748" y="3386"/>
            <a:chExt cx="1454" cy="296"/>
          </a:xfrm>
          <a:solidFill>
            <a:srgbClr val="EEB211"/>
          </a:solidFill>
        </p:grpSpPr>
        <p:sp>
          <p:nvSpPr>
            <p:cNvPr id="58" name="Rectangle 199">
              <a:extLst>
                <a:ext uri="{FF2B5EF4-FFF2-40B4-BE49-F238E27FC236}">
                  <a16:creationId xmlns:a16="http://schemas.microsoft.com/office/drawing/2014/main" id="{EA193F0A-879D-D74E-A4EA-1EE631664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8" y="3386"/>
              <a:ext cx="1454" cy="29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ヒラギノ角ゴ Pro W3" pitchFamily="64" charset="-128"/>
                <a:cs typeface="Arial" pitchFamily="34" charset="0"/>
              </a:endParaRPr>
            </a:p>
          </p:txBody>
        </p:sp>
        <p:sp>
          <p:nvSpPr>
            <p:cNvPr id="59" name="Rectangle 200">
              <a:extLst>
                <a:ext uri="{FF2B5EF4-FFF2-40B4-BE49-F238E27FC236}">
                  <a16:creationId xmlns:a16="http://schemas.microsoft.com/office/drawing/2014/main" id="{20CD5161-ECD2-9E4D-9DA0-A94F502E8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1" y="3428"/>
              <a:ext cx="1380" cy="2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ヒラギノ角ゴ Pro W3" pitchFamily="64" charset="-128"/>
                  <a:cs typeface="Arial" pitchFamily="34" charset="0"/>
                </a:rPr>
                <a:t>Results</a:t>
              </a:r>
            </a:p>
          </p:txBody>
        </p:sp>
      </p:grpSp>
      <p:grpSp>
        <p:nvGrpSpPr>
          <p:cNvPr id="60" name="Group 60">
            <a:extLst>
              <a:ext uri="{FF2B5EF4-FFF2-40B4-BE49-F238E27FC236}">
                <a16:creationId xmlns:a16="http://schemas.microsoft.com/office/drawing/2014/main" id="{04896487-F38C-F044-B241-0B7A0DFA221A}"/>
              </a:ext>
            </a:extLst>
          </p:cNvPr>
          <p:cNvGrpSpPr>
            <a:grpSpLocks/>
          </p:cNvGrpSpPr>
          <p:nvPr/>
        </p:nvGrpSpPr>
        <p:grpSpPr bwMode="auto">
          <a:xfrm>
            <a:off x="8689975" y="1381125"/>
            <a:ext cx="2308225" cy="669925"/>
            <a:chOff x="3746" y="872"/>
            <a:chExt cx="1454" cy="422"/>
          </a:xfrm>
          <a:solidFill>
            <a:srgbClr val="00B050"/>
          </a:solidFill>
        </p:grpSpPr>
        <p:sp>
          <p:nvSpPr>
            <p:cNvPr id="61" name="Line 61">
              <a:extLst>
                <a:ext uri="{FF2B5EF4-FFF2-40B4-BE49-F238E27FC236}">
                  <a16:creationId xmlns:a16="http://schemas.microsoft.com/office/drawing/2014/main" id="{AE37006A-5309-2A4E-8F31-03B555505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3" y="1132"/>
              <a:ext cx="0" cy="162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2" name="Group 62">
              <a:extLst>
                <a:ext uri="{FF2B5EF4-FFF2-40B4-BE49-F238E27FC236}">
                  <a16:creationId xmlns:a16="http://schemas.microsoft.com/office/drawing/2014/main" id="{52181B87-D6B6-184E-87ED-ACC52EB5A3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6" y="872"/>
              <a:ext cx="1454" cy="297"/>
              <a:chOff x="3746" y="872"/>
              <a:chExt cx="1454" cy="297"/>
            </a:xfrm>
            <a:grpFill/>
          </p:grpSpPr>
          <p:sp>
            <p:nvSpPr>
              <p:cNvPr id="63" name="Rectangle 260">
                <a:extLst>
                  <a:ext uri="{FF2B5EF4-FFF2-40B4-BE49-F238E27FC236}">
                    <a16:creationId xmlns:a16="http://schemas.microsoft.com/office/drawing/2014/main" id="{72BB6A05-34CE-D848-96AD-4EDD34495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6" y="872"/>
                <a:ext cx="1454" cy="297"/>
              </a:xfrm>
              <a:prstGeom prst="rect">
                <a:avLst/>
              </a:prstGeom>
              <a:solidFill>
                <a:srgbClr val="54B9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Rectangle 261">
                <a:extLst>
                  <a:ext uri="{FF2B5EF4-FFF2-40B4-BE49-F238E27FC236}">
                    <a16:creationId xmlns:a16="http://schemas.microsoft.com/office/drawing/2014/main" id="{DB4D5E1E-52B8-5947-A047-F6BC05B15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7" y="914"/>
                <a:ext cx="957" cy="2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Map Function</a:t>
                </a:r>
              </a:p>
            </p:txBody>
          </p:sp>
        </p:grpSp>
      </p:grpSp>
      <p:sp>
        <p:nvSpPr>
          <p:cNvPr id="65" name="Text Box 65">
            <a:extLst>
              <a:ext uri="{FF2B5EF4-FFF2-40B4-BE49-F238E27FC236}">
                <a16:creationId xmlns:a16="http://schemas.microsoft.com/office/drawing/2014/main" id="{248EEED2-676C-7547-B4CB-AA0FCE2E9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9138" y="3127375"/>
            <a:ext cx="633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 W3"/>
              </a:rPr>
              <a:t>map</a:t>
            </a:r>
          </a:p>
        </p:txBody>
      </p:sp>
      <p:sp>
        <p:nvSpPr>
          <p:cNvPr id="66" name="Text Box 66">
            <a:extLst>
              <a:ext uri="{FF2B5EF4-FFF2-40B4-BE49-F238E27FC236}">
                <a16:creationId xmlns:a16="http://schemas.microsoft.com/office/drawing/2014/main" id="{9ED7B3A4-6DFF-FB45-974D-28F77A4FB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9138" y="4275138"/>
            <a:ext cx="890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 W3"/>
              </a:rPr>
              <a:t>reduce</a:t>
            </a:r>
          </a:p>
        </p:txBody>
      </p:sp>
      <p:sp>
        <p:nvSpPr>
          <p:cNvPr id="67" name="Text Box 67">
            <a:extLst>
              <a:ext uri="{FF2B5EF4-FFF2-40B4-BE49-F238E27FC236}">
                <a16:creationId xmlns:a16="http://schemas.microsoft.com/office/drawing/2014/main" id="{40EF5C56-2EC5-5F49-B012-BA00855BA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9138" y="3698875"/>
            <a:ext cx="860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 W3"/>
              </a:rPr>
              <a:t>shuffle</a:t>
            </a:r>
          </a:p>
        </p:txBody>
      </p:sp>
      <p:sp>
        <p:nvSpPr>
          <p:cNvPr id="68" name="Rectangle 205">
            <a:extLst>
              <a:ext uri="{FF2B5EF4-FFF2-40B4-BE49-F238E27FC236}">
                <a16:creationId xmlns:a16="http://schemas.microsoft.com/office/drawing/2014/main" id="{41FB8C6A-6A20-CD48-8445-9E15251C4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7600" y="3138488"/>
            <a:ext cx="476250" cy="328612"/>
          </a:xfrm>
          <a:prstGeom prst="rect">
            <a:avLst/>
          </a:prstGeom>
          <a:solidFill>
            <a:srgbClr val="C412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Rectangle 208">
            <a:extLst>
              <a:ext uri="{FF2B5EF4-FFF2-40B4-BE49-F238E27FC236}">
                <a16:creationId xmlns:a16="http://schemas.microsoft.com/office/drawing/2014/main" id="{B5459292-3775-9043-AB0C-910C31F22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5450" y="3138488"/>
            <a:ext cx="474663" cy="328612"/>
          </a:xfrm>
          <a:prstGeom prst="rect">
            <a:avLst/>
          </a:prstGeom>
          <a:solidFill>
            <a:srgbClr val="C412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Rectangle 211">
            <a:extLst>
              <a:ext uri="{FF2B5EF4-FFF2-40B4-BE49-F238E27FC236}">
                <a16:creationId xmlns:a16="http://schemas.microsoft.com/office/drawing/2014/main" id="{6E66A24F-C635-A148-AA98-8CD8066FA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4888" y="3138488"/>
            <a:ext cx="476250" cy="328612"/>
          </a:xfrm>
          <a:prstGeom prst="rect">
            <a:avLst/>
          </a:prstGeom>
          <a:solidFill>
            <a:srgbClr val="C412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Rectangle 214">
            <a:extLst>
              <a:ext uri="{FF2B5EF4-FFF2-40B4-BE49-F238E27FC236}">
                <a16:creationId xmlns:a16="http://schemas.microsoft.com/office/drawing/2014/main" id="{60520E3F-E72E-F349-BCBC-451286223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4325" y="3138488"/>
            <a:ext cx="476250" cy="328612"/>
          </a:xfrm>
          <a:prstGeom prst="rect">
            <a:avLst/>
          </a:prstGeom>
          <a:solidFill>
            <a:srgbClr val="C412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Rectangle 231">
            <a:extLst>
              <a:ext uri="{FF2B5EF4-FFF2-40B4-BE49-F238E27FC236}">
                <a16:creationId xmlns:a16="http://schemas.microsoft.com/office/drawing/2014/main" id="{143D713F-6CAE-1744-AB52-9667B0817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7600" y="4313238"/>
            <a:ext cx="476250" cy="328612"/>
          </a:xfrm>
          <a:prstGeom prst="rect">
            <a:avLst/>
          </a:prstGeom>
          <a:solidFill>
            <a:srgbClr val="3399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ヒラギノ角ゴ Pro W3" pitchFamily="64" charset="-128"/>
              <a:cs typeface="Arial" pitchFamily="34" charset="0"/>
            </a:endParaRPr>
          </a:p>
        </p:txBody>
      </p:sp>
      <p:sp>
        <p:nvSpPr>
          <p:cNvPr id="73" name="Rectangle 234">
            <a:extLst>
              <a:ext uri="{FF2B5EF4-FFF2-40B4-BE49-F238E27FC236}">
                <a16:creationId xmlns:a16="http://schemas.microsoft.com/office/drawing/2014/main" id="{B69D4DA2-3D9A-5644-A6D3-6865E4B10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5450" y="4313238"/>
            <a:ext cx="474663" cy="328612"/>
          </a:xfrm>
          <a:prstGeom prst="rect">
            <a:avLst/>
          </a:prstGeom>
          <a:solidFill>
            <a:srgbClr val="3399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ヒラギノ角ゴ Pro W3" pitchFamily="64" charset="-128"/>
              <a:cs typeface="Arial" pitchFamily="34" charset="0"/>
            </a:endParaRPr>
          </a:p>
        </p:txBody>
      </p:sp>
      <p:sp>
        <p:nvSpPr>
          <p:cNvPr id="74" name="Rectangle 237">
            <a:extLst>
              <a:ext uri="{FF2B5EF4-FFF2-40B4-BE49-F238E27FC236}">
                <a16:creationId xmlns:a16="http://schemas.microsoft.com/office/drawing/2014/main" id="{4F467291-9B9F-2040-9903-1895354F5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4888" y="4313238"/>
            <a:ext cx="476250" cy="328612"/>
          </a:xfrm>
          <a:prstGeom prst="rect">
            <a:avLst/>
          </a:prstGeom>
          <a:solidFill>
            <a:srgbClr val="3399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ヒラギノ角ゴ Pro W3" pitchFamily="64" charset="-128"/>
              <a:cs typeface="Arial" pitchFamily="34" charset="0"/>
            </a:endParaRPr>
          </a:p>
        </p:txBody>
      </p:sp>
      <p:sp>
        <p:nvSpPr>
          <p:cNvPr id="75" name="Rectangle 240">
            <a:extLst>
              <a:ext uri="{FF2B5EF4-FFF2-40B4-BE49-F238E27FC236}">
                <a16:creationId xmlns:a16="http://schemas.microsoft.com/office/drawing/2014/main" id="{508FB746-2624-3F43-815A-8FD3383D5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4325" y="4313238"/>
            <a:ext cx="476250" cy="328612"/>
          </a:xfrm>
          <a:prstGeom prst="rect">
            <a:avLst/>
          </a:prstGeom>
          <a:solidFill>
            <a:srgbClr val="3399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ヒラギノ角ゴ Pro W3" pitchFamily="6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11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6D5F-C3FE-5343-8E56-1FB33E90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B001E28D-4B2F-B048-976C-FFAF55757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115" y="1958428"/>
            <a:ext cx="3406994" cy="103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rtl="0" eaLnBrk="1" fontAlgn="base" hangingPunct="1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chemeClr val="tx1"/>
              </a:buClr>
              <a:buFont typeface="Lucida Grande"/>
              <a:buChar char="-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85800" indent="-228600" algn="l" rtl="0" eaLnBrk="1" fontAlgn="base" hangingPunct="1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863600" indent="-177800" algn="l" rtl="0" eaLnBrk="1" fontAlgn="base" hangingPunct="1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chemeClr val="tx2"/>
              </a:buClr>
              <a:buFont typeface="Arial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1143000" indent="-165100" algn="l" rtl="0" eaLnBrk="1" fontAlgn="base" hangingPunct="1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chemeClr val="tx2"/>
              </a:buClr>
              <a:buFont typeface="Arial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600200" indent="-1651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651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651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651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ts val="480"/>
              </a:spcBef>
              <a:spcAft>
                <a:spcPct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ヒラギノ角ゴ Pro W3"/>
                <a:cs typeface="+mn-cs"/>
              </a:rPr>
              <a:t>Another example of Divide-and-Conquer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DC6EAB-CB75-8049-979E-2CE8EF892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15" y="3642677"/>
            <a:ext cx="9309030" cy="2874602"/>
          </a:xfrm>
          <a:prstGeom prst="rect">
            <a:avLst/>
          </a:prstGeom>
        </p:spPr>
      </p:pic>
      <p:sp>
        <p:nvSpPr>
          <p:cNvPr id="76" name="Rectangle 3">
            <a:extLst>
              <a:ext uri="{FF2B5EF4-FFF2-40B4-BE49-F238E27FC236}">
                <a16:creationId xmlns:a16="http://schemas.microsoft.com/office/drawing/2014/main" id="{4A26BF5F-7D8F-C54E-B2CB-61AE13B81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0484" y="365125"/>
            <a:ext cx="5196839" cy="318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rtl="0" eaLnBrk="1" fontAlgn="base" hangingPunct="1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chemeClr val="tx1"/>
              </a:buClr>
              <a:buFont typeface="Lucida Grande"/>
              <a:buChar char="-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85800" indent="-228600" algn="l" rtl="0" eaLnBrk="1" fontAlgn="base" hangingPunct="1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863600" indent="-177800" algn="l" rtl="0" eaLnBrk="1" fontAlgn="base" hangingPunct="1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chemeClr val="tx2"/>
              </a:buClr>
              <a:buFont typeface="Arial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1143000" indent="-165100" algn="l" rtl="0" eaLnBrk="1" fontAlgn="base" hangingPunct="1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chemeClr val="tx2"/>
              </a:buClr>
              <a:buFont typeface="Arial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600200" indent="-1651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651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651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651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ヒラギノ角ゴ Pro W3"/>
                <a:cs typeface="+mn-cs"/>
              </a:rPr>
              <a:t>A parallel programming framework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ts val="480"/>
              </a:spcBef>
              <a:spcAft>
                <a:spcPct val="0"/>
              </a:spcAft>
              <a:buClr>
                <a:srgbClr val="000000"/>
              </a:buClr>
              <a:buSzTx/>
              <a:buFont typeface="Lucida Grande"/>
              <a:buChar char="-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ヒラギノ角ゴ Pro W3"/>
              </a:rPr>
              <a:t>Scala, Java, Python (primary interfaces)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ts val="480"/>
              </a:spcBef>
              <a:spcAft>
                <a:spcPct val="0"/>
              </a:spcAft>
              <a:buClr>
                <a:srgbClr val="000000"/>
              </a:buClr>
              <a:buSzTx/>
              <a:buFont typeface="Lucida Grande"/>
              <a:buChar char="-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ヒラギノ角ゴ Pro W3"/>
              </a:rPr>
              <a:t>Harness </a:t>
            </a:r>
            <a:r>
              <a:rPr lang="en-US" kern="0" dirty="0">
                <a:solidFill>
                  <a:srgbClr val="000000"/>
                </a:solidFill>
                <a:ea typeface="ヒラギノ角ゴ Pro W3"/>
              </a:rPr>
              <a:t>100s to 1000s of CPUs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ts val="480"/>
              </a:spcBef>
              <a:spcAft>
                <a:spcPct val="0"/>
              </a:spcAft>
              <a:buClr>
                <a:srgbClr val="000000"/>
              </a:buClr>
              <a:buSzTx/>
              <a:buFont typeface="Lucida Grande"/>
              <a:buChar char="-"/>
              <a:tabLst/>
              <a:defRPr/>
            </a:pPr>
            <a:r>
              <a:rPr lang="en-US" kern="0" dirty="0">
                <a:solidFill>
                  <a:srgbClr val="000000"/>
                </a:solidFill>
                <a:ea typeface="ヒラギノ角ゴ Pro W3"/>
              </a:rPr>
              <a:t>Optimizes for memory in order to get speed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ヒラギノ角ゴ Pro W3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ts val="480"/>
              </a:spcBef>
              <a:spcAft>
                <a:spcPct val="0"/>
              </a:spcAft>
              <a:buClr>
                <a:srgbClr val="000000"/>
              </a:buClr>
              <a:buSzTx/>
              <a:buFont typeface="Lucida Grande"/>
              <a:buChar char="-"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ヒラギノ角ゴ Pro W3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ts val="480"/>
              </a:spcBef>
              <a:spcAft>
                <a:spcPct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ヒラギノ角ゴ Pro W3"/>
                <a:cs typeface="+mn-cs"/>
              </a:rPr>
              <a:t>Spark also provides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ts val="480"/>
              </a:spcBef>
              <a:spcAft>
                <a:spcPct val="0"/>
              </a:spcAft>
              <a:buClr>
                <a:srgbClr val="000000"/>
              </a:buClr>
              <a:buSzTx/>
              <a:buFont typeface="Lucida Grande"/>
              <a:buChar char="-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ヒラギノ角ゴ Pro W3"/>
              </a:rPr>
              <a:t>Automatic parallelization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ts val="480"/>
              </a:spcBef>
              <a:spcAft>
                <a:spcPct val="0"/>
              </a:spcAft>
              <a:buClr>
                <a:srgbClr val="000000"/>
              </a:buClr>
              <a:buSzTx/>
              <a:buFont typeface="Lucida Grande"/>
              <a:buChar char="-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ヒラギノ角ゴ Pro W3"/>
              </a:rPr>
              <a:t>Fault tolerance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ts val="480"/>
              </a:spcBef>
              <a:spcAft>
                <a:spcPct val="0"/>
              </a:spcAft>
              <a:buClr>
                <a:srgbClr val="000000"/>
              </a:buClr>
              <a:buSzTx/>
              <a:buFont typeface="Lucida Grande"/>
              <a:buChar char="-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ヒラギノ角ゴ Pro W3"/>
              </a:rPr>
              <a:t>Monitoring &amp; status updates</a:t>
            </a:r>
          </a:p>
        </p:txBody>
      </p:sp>
    </p:spTree>
    <p:extLst>
      <p:ext uri="{BB962C8B-B14F-4D97-AF65-F5344CB8AC3E}">
        <p14:creationId xmlns:p14="http://schemas.microsoft.com/office/powerpoint/2010/main" val="2267443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6D5F-C3FE-5343-8E56-1FB33E90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Duality of Sorting &amp; Hashing</a:t>
            </a:r>
          </a:p>
        </p:txBody>
      </p:sp>
      <p:pic>
        <p:nvPicPr>
          <p:cNvPr id="5" name="Picture 4" descr="A screenshot of a newspaper&#10;&#10;Description automatically generated">
            <a:extLst>
              <a:ext uri="{FF2B5EF4-FFF2-40B4-BE49-F238E27FC236}">
                <a16:creationId xmlns:a16="http://schemas.microsoft.com/office/drawing/2014/main" id="{1837D35B-1467-864C-893F-2CCEDBF52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417" y="531380"/>
            <a:ext cx="3829077" cy="55196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434CE03B-335C-094B-BEBB-34C2FD8A6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379" y="1781634"/>
            <a:ext cx="6743543" cy="444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rtl="0" eaLnBrk="1" fontAlgn="base" hangingPunct="1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chemeClr val="tx1"/>
              </a:buClr>
              <a:buFont typeface="Lucida Grande"/>
              <a:buChar char="-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85800" indent="-228600" algn="l" rtl="0" eaLnBrk="1" fontAlgn="base" hangingPunct="1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863600" indent="-177800" algn="l" rtl="0" eaLnBrk="1" fontAlgn="base" hangingPunct="1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chemeClr val="tx2"/>
              </a:buClr>
              <a:buFont typeface="Arial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1143000" indent="-165100" algn="l" rtl="0" eaLnBrk="1" fontAlgn="base" hangingPunct="1">
              <a:lnSpc>
                <a:spcPct val="100000"/>
              </a:lnSpc>
              <a:spcBef>
                <a:spcPts val="480"/>
              </a:spcBef>
              <a:spcAft>
                <a:spcPct val="0"/>
              </a:spcAft>
              <a:buClr>
                <a:schemeClr val="tx2"/>
              </a:buClr>
              <a:buFont typeface="Arial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600200" indent="-1651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651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651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651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ts val="480"/>
              </a:spcBef>
              <a:spcAft>
                <a:spcPct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ea typeface="ヒラギノ角ゴ Pro W3"/>
              </a:rPr>
              <a:t>Sorting == Hashing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ts val="480"/>
              </a:spcBef>
              <a:spcAft>
                <a:spcPct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ヒラギノ角ゴ Pro W3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ts val="480"/>
              </a:spcBef>
              <a:spcAft>
                <a:spcPct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ヒラギノ角ゴ Pro W3"/>
                <a:cs typeface="+mn-cs"/>
              </a:rPr>
              <a:t>Sort algorithms</a:t>
            </a:r>
            <a:endParaRPr lang="en-US" sz="2400" kern="0" dirty="0">
              <a:solidFill>
                <a:srgbClr val="000000"/>
              </a:solidFill>
              <a:ea typeface="ヒラギノ角ゴ Pro W3"/>
            </a:endParaRPr>
          </a:p>
          <a:p>
            <a:pPr marL="571500" lvl="1" indent="-342900">
              <a:lnSpc>
                <a:spcPct val="8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ヒラギノ角ゴ Pro W3"/>
                <a:cs typeface="+mn-cs"/>
              </a:rPr>
              <a:t>Small scale - quicksort</a:t>
            </a:r>
          </a:p>
          <a:p>
            <a:pPr marL="571500" lvl="1" indent="-342900">
              <a:lnSpc>
                <a:spcPct val="8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ea typeface="ヒラギノ角ゴ Pro W3"/>
              </a:rPr>
              <a:t>Large scale – </a:t>
            </a:r>
            <a:r>
              <a:rPr lang="en-US" sz="2200" kern="0" dirty="0" err="1">
                <a:solidFill>
                  <a:srgbClr val="000000"/>
                </a:solidFill>
                <a:ea typeface="ヒラギノ角ゴ Pro W3"/>
              </a:rPr>
              <a:t>mergesort</a:t>
            </a:r>
            <a:r>
              <a:rPr lang="en-US" sz="2200" kern="0" dirty="0">
                <a:solidFill>
                  <a:srgbClr val="000000"/>
                </a:solidFill>
                <a:ea typeface="ヒラギノ角ゴ Pro W3"/>
              </a:rPr>
              <a:t> with spill to disk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ヒラギノ角ゴ Pro W3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ts val="480"/>
              </a:spcBef>
              <a:spcAft>
                <a:spcPct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endParaRPr lang="en-US" sz="2400" kern="0" dirty="0">
              <a:solidFill>
                <a:srgbClr val="000000"/>
              </a:solidFill>
              <a:ea typeface="ヒラギノ角ゴ Pro W3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ts val="480"/>
              </a:spcBef>
              <a:spcAft>
                <a:spcPct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ヒラギノ角ゴ Pro W3"/>
                <a:cs typeface="+mn-cs"/>
              </a:rPr>
              <a:t>Hash algorithms</a:t>
            </a:r>
          </a:p>
          <a:p>
            <a:pPr marL="571500" lvl="1" indent="-342900">
              <a:lnSpc>
                <a:spcPct val="8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ea typeface="ヒラギノ角ゴ Pro W3"/>
              </a:rPr>
              <a:t>Small scale – hash table</a:t>
            </a:r>
          </a:p>
          <a:p>
            <a:pPr marL="571500" lvl="1" indent="-342900">
              <a:lnSpc>
                <a:spcPct val="8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ヒラギノ角ゴ Pro W3"/>
                <a:cs typeface="+mn-cs"/>
              </a:rPr>
              <a:t>Large scale </a:t>
            </a:r>
            <a:r>
              <a:rPr lang="en-US" sz="2200" kern="0" dirty="0">
                <a:solidFill>
                  <a:srgbClr val="000000"/>
                </a:solidFill>
                <a:ea typeface="ヒラギノ角ゴ Pro W3"/>
              </a:rPr>
              <a:t>– partitioned hash table etc.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ヒラギノ角ゴ Pro W3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103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4448-A09B-F346-AFF8-C7F7465B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1" y="-31903"/>
            <a:ext cx="2034987" cy="921645"/>
          </a:xfrm>
        </p:spPr>
        <p:txBody>
          <a:bodyPr/>
          <a:lstStyle/>
          <a:p>
            <a:r>
              <a:rPr lang="en-US" dirty="0"/>
              <a:t>Sorting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C3118B-8D65-0245-B5AC-39DDFAFED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705277"/>
              </p:ext>
            </p:extLst>
          </p:nvPr>
        </p:nvGraphicFramePr>
        <p:xfrm>
          <a:off x="377866" y="889742"/>
          <a:ext cx="1905000" cy="54231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11:10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9:45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1002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11:30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1003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6:02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1004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8:09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1005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12:00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1006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13:06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1007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13:04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1008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13:01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1009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12:59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1010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6:34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1011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6:48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1012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2:11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1013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5:33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1014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16:26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1015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16:23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1016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19:20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1017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16:34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1018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18:34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1019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18:23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1020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16:56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1021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3:45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1022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5:34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1023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17:32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1024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19:22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1025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23:54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1026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23:52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1027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13:45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1028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13:23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1029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12:23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1030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B1683D-8B96-A54E-A85F-FD3FAF1AA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404926"/>
              </p:ext>
            </p:extLst>
          </p:nvPr>
        </p:nvGraphicFramePr>
        <p:xfrm>
          <a:off x="2920308" y="521682"/>
          <a:ext cx="1828800" cy="11430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10-Jan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10-Jan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9:45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10-Jan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11:30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6:02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8:09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12:00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5B338E-DD56-3149-BA08-BB5B6476B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739004"/>
              </p:ext>
            </p:extLst>
          </p:nvPr>
        </p:nvGraphicFramePr>
        <p:xfrm>
          <a:off x="2920308" y="1740882"/>
          <a:ext cx="1828800" cy="11430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10-Jan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13:06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13:04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10-Jan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13:01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12:59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6:34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6:48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6B36B2E-C55B-E640-BE09-811947F49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839232"/>
              </p:ext>
            </p:extLst>
          </p:nvPr>
        </p:nvGraphicFramePr>
        <p:xfrm>
          <a:off x="2920308" y="2960082"/>
          <a:ext cx="1828800" cy="11430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2:11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5:33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16:26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16:23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19:20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16:34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580855F-C142-2145-A4B2-C08BC7EC2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86974"/>
              </p:ext>
            </p:extLst>
          </p:nvPr>
        </p:nvGraphicFramePr>
        <p:xfrm>
          <a:off x="2920308" y="4179282"/>
          <a:ext cx="1828800" cy="11430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10-Jan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18:34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18:23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16:56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3:45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5:34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17:32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9BF91B0-E996-ED40-8D55-D9D073AC2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353396"/>
              </p:ext>
            </p:extLst>
          </p:nvPr>
        </p:nvGraphicFramePr>
        <p:xfrm>
          <a:off x="2920308" y="5386759"/>
          <a:ext cx="1828800" cy="11430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19:22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23:54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23:52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13:45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13:23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12:23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B5DD3E8-A059-1445-8219-7AB3F645C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905229"/>
              </p:ext>
            </p:extLst>
          </p:nvPr>
        </p:nvGraphicFramePr>
        <p:xfrm>
          <a:off x="5336084" y="521682"/>
          <a:ext cx="1828800" cy="11430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6:02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8:09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9:45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11:30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12:00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5E92333-6408-9C48-804F-AABAF17FA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669471"/>
              </p:ext>
            </p:extLst>
          </p:nvPr>
        </p:nvGraphicFramePr>
        <p:xfrm>
          <a:off x="5336084" y="1740882"/>
          <a:ext cx="1828800" cy="11430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10-Jan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6:34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6:48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12:59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13:01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10-Jan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13:04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13:06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3FB4247-4409-B14F-AE1B-85B007A25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758347"/>
              </p:ext>
            </p:extLst>
          </p:nvPr>
        </p:nvGraphicFramePr>
        <p:xfrm>
          <a:off x="5336084" y="2960082"/>
          <a:ext cx="1828800" cy="11430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2:11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5:33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16:23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16:26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16:34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19:20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0603ADB-B4D9-B040-AD26-BAB96DDDC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79008"/>
              </p:ext>
            </p:extLst>
          </p:nvPr>
        </p:nvGraphicFramePr>
        <p:xfrm>
          <a:off x="5336084" y="4179282"/>
          <a:ext cx="1828800" cy="11430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3:45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5:34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16:56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17:32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18:23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18:34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930B978-3981-2D44-AE6D-D2D3B7031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471664"/>
              </p:ext>
            </p:extLst>
          </p:nvPr>
        </p:nvGraphicFramePr>
        <p:xfrm>
          <a:off x="5336084" y="5398482"/>
          <a:ext cx="1828800" cy="11430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10-Jan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12:23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13:23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13:45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19:22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23:52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23:54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34E48E-71BE-D446-B9EA-8DCF02044374}"/>
              </a:ext>
            </a:extLst>
          </p:cNvPr>
          <p:cNvCxnSpPr/>
          <p:nvPr/>
        </p:nvCxnSpPr>
        <p:spPr>
          <a:xfrm>
            <a:off x="4749108" y="1093182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637C5B-7719-3B4E-8E5F-48460190DB95}"/>
              </a:ext>
            </a:extLst>
          </p:cNvPr>
          <p:cNvCxnSpPr/>
          <p:nvPr/>
        </p:nvCxnSpPr>
        <p:spPr>
          <a:xfrm>
            <a:off x="4749108" y="2312382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93BC73-0C0D-4A4E-9C41-F2575AFD21D1}"/>
              </a:ext>
            </a:extLst>
          </p:cNvPr>
          <p:cNvCxnSpPr/>
          <p:nvPr/>
        </p:nvCxnSpPr>
        <p:spPr>
          <a:xfrm>
            <a:off x="4749108" y="3531582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3B53A0-3617-8045-9B03-4E93BCDF6464}"/>
              </a:ext>
            </a:extLst>
          </p:cNvPr>
          <p:cNvCxnSpPr/>
          <p:nvPr/>
        </p:nvCxnSpPr>
        <p:spPr>
          <a:xfrm>
            <a:off x="4749108" y="4750782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C8DC89-47FB-7F41-BC36-5A4E8B3A05B0}"/>
              </a:ext>
            </a:extLst>
          </p:cNvPr>
          <p:cNvCxnSpPr/>
          <p:nvPr/>
        </p:nvCxnSpPr>
        <p:spPr>
          <a:xfrm>
            <a:off x="4749108" y="5969982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3BADB7-7525-DE4D-A00E-8235A9C81506}"/>
              </a:ext>
            </a:extLst>
          </p:cNvPr>
          <p:cNvCxnSpPr/>
          <p:nvPr/>
        </p:nvCxnSpPr>
        <p:spPr>
          <a:xfrm flipV="1">
            <a:off x="2359066" y="1207482"/>
            <a:ext cx="4572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845F04-E14D-C44A-ACC1-7D682664FD7F}"/>
              </a:ext>
            </a:extLst>
          </p:cNvPr>
          <p:cNvCxnSpPr/>
          <p:nvPr/>
        </p:nvCxnSpPr>
        <p:spPr>
          <a:xfrm>
            <a:off x="2344412" y="2356344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5284E8-4CEB-304F-938C-872F15381AC3}"/>
              </a:ext>
            </a:extLst>
          </p:cNvPr>
          <p:cNvCxnSpPr/>
          <p:nvPr/>
        </p:nvCxnSpPr>
        <p:spPr>
          <a:xfrm>
            <a:off x="2359066" y="3569682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7FF95F-B36B-8F41-AA43-A756EBC9935A}"/>
              </a:ext>
            </a:extLst>
          </p:cNvPr>
          <p:cNvCxnSpPr/>
          <p:nvPr/>
        </p:nvCxnSpPr>
        <p:spPr>
          <a:xfrm>
            <a:off x="2379581" y="4788882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87A3AC-89FE-9D44-95E6-485976A18813}"/>
              </a:ext>
            </a:extLst>
          </p:cNvPr>
          <p:cNvCxnSpPr/>
          <p:nvPr/>
        </p:nvCxnSpPr>
        <p:spPr>
          <a:xfrm>
            <a:off x="2379581" y="5779482"/>
            <a:ext cx="685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760F854-EA67-894E-9A73-816940610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734204"/>
              </p:ext>
            </p:extLst>
          </p:nvPr>
        </p:nvGraphicFramePr>
        <p:xfrm>
          <a:off x="7571035" y="750282"/>
          <a:ext cx="1030287" cy="7620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1-6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6-12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12-18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18-24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B9FAA7A-3C8C-3F4A-8A8D-DCDB5C9AD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723675"/>
              </p:ext>
            </p:extLst>
          </p:nvPr>
        </p:nvGraphicFramePr>
        <p:xfrm>
          <a:off x="7602900" y="1974058"/>
          <a:ext cx="1030287" cy="7620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1-6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6-12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12-18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18-24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83F5EED9-6CF6-6E47-BAFE-935F9C281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10233"/>
              </p:ext>
            </p:extLst>
          </p:nvPr>
        </p:nvGraphicFramePr>
        <p:xfrm>
          <a:off x="7665245" y="3086100"/>
          <a:ext cx="1030287" cy="7620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1-6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6-12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12-18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18-24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754A136-7BA3-CE40-85A7-C0277A2B7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0474"/>
              </p:ext>
            </p:extLst>
          </p:nvPr>
        </p:nvGraphicFramePr>
        <p:xfrm>
          <a:off x="7665245" y="4321291"/>
          <a:ext cx="1030287" cy="7620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1-6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6-12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12-18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18-24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04A4DA1C-87DD-264D-A295-84C0232FD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232655"/>
              </p:ext>
            </p:extLst>
          </p:nvPr>
        </p:nvGraphicFramePr>
        <p:xfrm>
          <a:off x="7665245" y="5550882"/>
          <a:ext cx="1030287" cy="7620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1-6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6-12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12-18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18-24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057F92-8480-464B-B0FD-346F84AB70B2}"/>
              </a:ext>
            </a:extLst>
          </p:cNvPr>
          <p:cNvCxnSpPr>
            <a:cxnSpLocks/>
          </p:cNvCxnSpPr>
          <p:nvPr/>
        </p:nvCxnSpPr>
        <p:spPr>
          <a:xfrm>
            <a:off x="7228135" y="5947873"/>
            <a:ext cx="3429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D584FB-9327-E144-A935-A59C3071022E}"/>
              </a:ext>
            </a:extLst>
          </p:cNvPr>
          <p:cNvCxnSpPr>
            <a:cxnSpLocks/>
          </p:cNvCxnSpPr>
          <p:nvPr/>
        </p:nvCxnSpPr>
        <p:spPr>
          <a:xfrm>
            <a:off x="7228135" y="4788882"/>
            <a:ext cx="3429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636C4C-DE26-5C4D-A878-3B8511651D37}"/>
              </a:ext>
            </a:extLst>
          </p:cNvPr>
          <p:cNvCxnSpPr>
            <a:cxnSpLocks/>
          </p:cNvCxnSpPr>
          <p:nvPr/>
        </p:nvCxnSpPr>
        <p:spPr>
          <a:xfrm>
            <a:off x="7228135" y="3467910"/>
            <a:ext cx="3429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31B7603-7277-7448-8B2C-1A5AA13B1D97}"/>
              </a:ext>
            </a:extLst>
          </p:cNvPr>
          <p:cNvCxnSpPr>
            <a:cxnSpLocks/>
          </p:cNvCxnSpPr>
          <p:nvPr/>
        </p:nvCxnSpPr>
        <p:spPr>
          <a:xfrm>
            <a:off x="7228135" y="2350482"/>
            <a:ext cx="3429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13E35A7-FBEE-DA41-A46F-03130072E235}"/>
              </a:ext>
            </a:extLst>
          </p:cNvPr>
          <p:cNvCxnSpPr>
            <a:cxnSpLocks/>
          </p:cNvCxnSpPr>
          <p:nvPr/>
        </p:nvCxnSpPr>
        <p:spPr>
          <a:xfrm>
            <a:off x="7176326" y="1131282"/>
            <a:ext cx="3429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044E876E-0614-614D-9A7F-8010816C1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703156"/>
              </p:ext>
            </p:extLst>
          </p:nvPr>
        </p:nvGraphicFramePr>
        <p:xfrm>
          <a:off x="9515185" y="750282"/>
          <a:ext cx="1030287" cy="9525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1-6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1-6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1-6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1-6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1-6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0248872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D7ED3F84-0572-7542-A566-833793912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810379"/>
              </p:ext>
            </p:extLst>
          </p:nvPr>
        </p:nvGraphicFramePr>
        <p:xfrm>
          <a:off x="9515185" y="2007582"/>
          <a:ext cx="1030287" cy="9525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6-12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6-12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6-12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6-12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6-12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0248872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1A13E227-D018-AC4D-B882-374D4AD71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436229"/>
              </p:ext>
            </p:extLst>
          </p:nvPr>
        </p:nvGraphicFramePr>
        <p:xfrm>
          <a:off x="9515185" y="3226782"/>
          <a:ext cx="1030287" cy="9525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12-18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12-18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12-18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12-18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12-18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0248872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B2475EE-E291-F44E-8DF8-0A225208E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659715"/>
              </p:ext>
            </p:extLst>
          </p:nvPr>
        </p:nvGraphicFramePr>
        <p:xfrm>
          <a:off x="9515184" y="4445982"/>
          <a:ext cx="1030287" cy="9525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0248872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A16A9B29-84F1-7142-B387-5B7228F14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97808"/>
              </p:ext>
            </p:extLst>
          </p:nvPr>
        </p:nvGraphicFramePr>
        <p:xfrm>
          <a:off x="11014248" y="750282"/>
          <a:ext cx="1030287" cy="1905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1-6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6FAA4187-4845-204E-93DA-E8BE933D1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33125"/>
              </p:ext>
            </p:extLst>
          </p:nvPr>
        </p:nvGraphicFramePr>
        <p:xfrm>
          <a:off x="11046113" y="2309155"/>
          <a:ext cx="1030287" cy="1905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6-12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0D25A4A5-C1D6-AE45-AD23-95E5D6651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706094"/>
              </p:ext>
            </p:extLst>
          </p:nvPr>
        </p:nvGraphicFramePr>
        <p:xfrm>
          <a:off x="11046113" y="3506062"/>
          <a:ext cx="1030287" cy="1905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12-18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D5B583A-5FB7-4740-A1C0-ADB3EE753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38521"/>
              </p:ext>
            </p:extLst>
          </p:nvPr>
        </p:nvGraphicFramePr>
        <p:xfrm>
          <a:off x="11046112" y="4703153"/>
          <a:ext cx="1030287" cy="1905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FCB9BC-BB04-614E-BC7F-0A463A11031E}"/>
              </a:ext>
            </a:extLst>
          </p:cNvPr>
          <p:cNvCxnSpPr>
            <a:cxnSpLocks/>
          </p:cNvCxnSpPr>
          <p:nvPr/>
        </p:nvCxnSpPr>
        <p:spPr>
          <a:xfrm>
            <a:off x="8633187" y="1093182"/>
            <a:ext cx="88199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9B00CB9-EA5C-D341-9558-0B1A5CA0278B}"/>
              </a:ext>
            </a:extLst>
          </p:cNvPr>
          <p:cNvCxnSpPr>
            <a:cxnSpLocks/>
          </p:cNvCxnSpPr>
          <p:nvPr/>
        </p:nvCxnSpPr>
        <p:spPr>
          <a:xfrm>
            <a:off x="8724767" y="1304346"/>
            <a:ext cx="790417" cy="10048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BAE8FF0-02B2-F54A-A470-4F7FE09D27B1}"/>
              </a:ext>
            </a:extLst>
          </p:cNvPr>
          <p:cNvCxnSpPr>
            <a:cxnSpLocks/>
          </p:cNvCxnSpPr>
          <p:nvPr/>
        </p:nvCxnSpPr>
        <p:spPr>
          <a:xfrm>
            <a:off x="8692902" y="1436083"/>
            <a:ext cx="790418" cy="209549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358984E-AC53-C945-91BB-4CC5A58E8A7D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8692901" y="1586869"/>
            <a:ext cx="822283" cy="33353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110B479-AC34-524B-B3A7-9FE95E883F50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8724767" y="1226532"/>
            <a:ext cx="790418" cy="11239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F962B9E-75B7-1D45-9552-492AB436B52B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8724767" y="2437073"/>
            <a:ext cx="790418" cy="4675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C73016-F13C-4B47-95E7-094069C40F96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724004" y="2579083"/>
            <a:ext cx="791181" cy="11239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C8C323F-37B7-144D-8BA4-6795EC7091A7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8723623" y="2750532"/>
            <a:ext cx="791561" cy="2171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86C16E0-F6AD-5D4F-8613-AADB0E9DC9FA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8695532" y="1443225"/>
            <a:ext cx="787788" cy="20238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8DB5E31-6413-B245-8001-5335465E1473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 flipV="1">
            <a:off x="8695532" y="2483832"/>
            <a:ext cx="819653" cy="9832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2F80F0E-D0B8-D640-8BE0-305626286570}"/>
              </a:ext>
            </a:extLst>
          </p:cNvPr>
          <p:cNvCxnSpPr>
            <a:cxnSpLocks/>
          </p:cNvCxnSpPr>
          <p:nvPr/>
        </p:nvCxnSpPr>
        <p:spPr>
          <a:xfrm>
            <a:off x="8723622" y="3626833"/>
            <a:ext cx="731279" cy="1714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F3DEF8E-7B63-B74B-AE3A-A694FB8DE621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8761270" y="3663319"/>
            <a:ext cx="753914" cy="12589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7DEB756-E04F-6840-B8BD-98616FE2776A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8695532" y="1326979"/>
            <a:ext cx="753914" cy="33753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B5AA83D-96A8-884B-9E82-335C958C46E7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8695532" y="2716014"/>
            <a:ext cx="797016" cy="19862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A2A3E68-01CE-B542-8FB4-43FE03496B6A}"/>
              </a:ext>
            </a:extLst>
          </p:cNvPr>
          <p:cNvCxnSpPr>
            <a:cxnSpLocks/>
            <a:stCxn id="29" idx="3"/>
            <a:endCxn id="39" idx="1"/>
          </p:cNvCxnSpPr>
          <p:nvPr/>
        </p:nvCxnSpPr>
        <p:spPr>
          <a:xfrm flipV="1">
            <a:off x="8695532" y="3703032"/>
            <a:ext cx="819653" cy="99925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0F883FF-04EA-4D40-89F9-6CE84281EC17}"/>
              </a:ext>
            </a:extLst>
          </p:cNvPr>
          <p:cNvCxnSpPr>
            <a:cxnSpLocks/>
            <a:stCxn id="29" idx="3"/>
            <a:endCxn id="40" idx="1"/>
          </p:cNvCxnSpPr>
          <p:nvPr/>
        </p:nvCxnSpPr>
        <p:spPr>
          <a:xfrm>
            <a:off x="8695532" y="4702291"/>
            <a:ext cx="819652" cy="2199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5182C0B-97DB-6345-832F-DD92D8AE050C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 flipV="1">
            <a:off x="8695532" y="4922232"/>
            <a:ext cx="819652" cy="10096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3EBEACA-446D-2E49-9721-18923D3679F1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8695532" y="3814274"/>
            <a:ext cx="791561" cy="211760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0415943-BB32-B047-BCC8-A59EA28E7E03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8724766" y="2483832"/>
            <a:ext cx="790419" cy="32956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A9F99EB-B9CF-6C47-AB49-F0417006F8A6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8770556" y="1226532"/>
            <a:ext cx="744629" cy="45529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EBDF7C2-834D-6D40-BFC2-5427C4E45073}"/>
              </a:ext>
            </a:extLst>
          </p:cNvPr>
          <p:cNvCxnSpPr>
            <a:cxnSpLocks/>
          </p:cNvCxnSpPr>
          <p:nvPr/>
        </p:nvCxnSpPr>
        <p:spPr>
          <a:xfrm>
            <a:off x="10671348" y="4854461"/>
            <a:ext cx="3429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5C13718-CD13-EA46-ADAC-515E8449879B}"/>
              </a:ext>
            </a:extLst>
          </p:cNvPr>
          <p:cNvCxnSpPr>
            <a:cxnSpLocks/>
          </p:cNvCxnSpPr>
          <p:nvPr/>
        </p:nvCxnSpPr>
        <p:spPr>
          <a:xfrm>
            <a:off x="10671348" y="3626833"/>
            <a:ext cx="3429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7598B0C-3BCD-3E42-B895-4A0DD8867772}"/>
              </a:ext>
            </a:extLst>
          </p:cNvPr>
          <p:cNvCxnSpPr>
            <a:cxnSpLocks/>
          </p:cNvCxnSpPr>
          <p:nvPr/>
        </p:nvCxnSpPr>
        <p:spPr>
          <a:xfrm>
            <a:off x="10671348" y="2437073"/>
            <a:ext cx="3429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EBFD233-64CD-0243-AE03-02B2DDBF4DEF}"/>
              </a:ext>
            </a:extLst>
          </p:cNvPr>
          <p:cNvCxnSpPr>
            <a:cxnSpLocks/>
          </p:cNvCxnSpPr>
          <p:nvPr/>
        </p:nvCxnSpPr>
        <p:spPr>
          <a:xfrm>
            <a:off x="10671348" y="889742"/>
            <a:ext cx="3429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180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4448-A09B-F346-AFF8-C7F7465B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1" y="-31903"/>
            <a:ext cx="2034987" cy="921645"/>
          </a:xfrm>
        </p:spPr>
        <p:txBody>
          <a:bodyPr/>
          <a:lstStyle/>
          <a:p>
            <a:r>
              <a:rPr lang="en-US" dirty="0"/>
              <a:t>Hashing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C3118B-8D65-0245-B5AC-39DDFAFEDED8}"/>
              </a:ext>
            </a:extLst>
          </p:cNvPr>
          <p:cNvGraphicFramePr>
            <a:graphicFrameLocks noGrp="1"/>
          </p:cNvGraphicFramePr>
          <p:nvPr/>
        </p:nvGraphicFramePr>
        <p:xfrm>
          <a:off x="377866" y="889742"/>
          <a:ext cx="1905000" cy="54231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11:10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9:45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1002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11:30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1003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6:02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1004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8:09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1005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12:00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1006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13:06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1007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13:04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1008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13:01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1009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12:59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1010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6:34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1011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6:48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1012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2:11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1013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5:33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1014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16:26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1015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16:23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1016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19:20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1017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16:34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1018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18:34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1019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18:23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1020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16:56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1021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3:45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1022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5:34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1023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17:32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1024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19:22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1025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23:54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1026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23:52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1027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13:45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1028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13:23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1029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10-Jan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12:23</a:t>
                      </a: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1030</a:t>
                      </a: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B1683D-8B96-A54E-A85F-FD3FAF1AA8BA}"/>
              </a:ext>
            </a:extLst>
          </p:cNvPr>
          <p:cNvGraphicFramePr>
            <a:graphicFrameLocks noGrp="1"/>
          </p:cNvGraphicFramePr>
          <p:nvPr/>
        </p:nvGraphicFramePr>
        <p:xfrm>
          <a:off x="2920308" y="521682"/>
          <a:ext cx="1828800" cy="11430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10-Jan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10-Jan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9:45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10-Jan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11:30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6:02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8:09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12:00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5B338E-DD56-3149-BA08-BB5B6476B8FE}"/>
              </a:ext>
            </a:extLst>
          </p:cNvPr>
          <p:cNvGraphicFramePr>
            <a:graphicFrameLocks noGrp="1"/>
          </p:cNvGraphicFramePr>
          <p:nvPr/>
        </p:nvGraphicFramePr>
        <p:xfrm>
          <a:off x="2920308" y="1740882"/>
          <a:ext cx="1828800" cy="11430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10-Jan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13:06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13:04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10-Jan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13:01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12:59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6:34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6:48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6B36B2E-C55B-E640-BE09-811947F49758}"/>
              </a:ext>
            </a:extLst>
          </p:cNvPr>
          <p:cNvGraphicFramePr>
            <a:graphicFrameLocks noGrp="1"/>
          </p:cNvGraphicFramePr>
          <p:nvPr/>
        </p:nvGraphicFramePr>
        <p:xfrm>
          <a:off x="2920308" y="2960082"/>
          <a:ext cx="1828800" cy="11430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2:11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5:33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16:26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16:23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19:20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16:34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580855F-C142-2145-A4B2-C08BC7EC2141}"/>
              </a:ext>
            </a:extLst>
          </p:cNvPr>
          <p:cNvGraphicFramePr>
            <a:graphicFrameLocks noGrp="1"/>
          </p:cNvGraphicFramePr>
          <p:nvPr/>
        </p:nvGraphicFramePr>
        <p:xfrm>
          <a:off x="2920308" y="4179282"/>
          <a:ext cx="1828800" cy="11430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10-Jan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18:34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18:23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16:56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3:45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5:34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17:32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9BF91B0-E996-ED40-8D55-D9D073AC2C72}"/>
              </a:ext>
            </a:extLst>
          </p:cNvPr>
          <p:cNvGraphicFramePr>
            <a:graphicFrameLocks noGrp="1"/>
          </p:cNvGraphicFramePr>
          <p:nvPr/>
        </p:nvGraphicFramePr>
        <p:xfrm>
          <a:off x="2920308" y="5386759"/>
          <a:ext cx="1828800" cy="11430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19:22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23:54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23:52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13:45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13:23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12:23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34E48E-71BE-D446-B9EA-8DCF02044374}"/>
              </a:ext>
            </a:extLst>
          </p:cNvPr>
          <p:cNvCxnSpPr>
            <a:cxnSpLocks/>
          </p:cNvCxnSpPr>
          <p:nvPr/>
        </p:nvCxnSpPr>
        <p:spPr>
          <a:xfrm>
            <a:off x="4749108" y="1093182"/>
            <a:ext cx="267838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637C5B-7719-3B4E-8E5F-48460190DB95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749108" y="2312382"/>
            <a:ext cx="2853792" cy="426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93BC73-0C0D-4A4E-9C41-F2575AFD21D1}"/>
              </a:ext>
            </a:extLst>
          </p:cNvPr>
          <p:cNvCxnSpPr>
            <a:cxnSpLocks/>
          </p:cNvCxnSpPr>
          <p:nvPr/>
        </p:nvCxnSpPr>
        <p:spPr>
          <a:xfrm>
            <a:off x="4749108" y="3531582"/>
            <a:ext cx="282192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3B53A0-3617-8045-9B03-4E93BCDF6464}"/>
              </a:ext>
            </a:extLst>
          </p:cNvPr>
          <p:cNvCxnSpPr>
            <a:cxnSpLocks/>
          </p:cNvCxnSpPr>
          <p:nvPr/>
        </p:nvCxnSpPr>
        <p:spPr>
          <a:xfrm>
            <a:off x="4749108" y="4750782"/>
            <a:ext cx="2821927" cy="38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C8DC89-47FB-7F41-BC36-5A4E8B3A05B0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4749108" y="5931882"/>
            <a:ext cx="2916137" cy="38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3BADB7-7525-DE4D-A00E-8235A9C81506}"/>
              </a:ext>
            </a:extLst>
          </p:cNvPr>
          <p:cNvCxnSpPr/>
          <p:nvPr/>
        </p:nvCxnSpPr>
        <p:spPr>
          <a:xfrm flipV="1">
            <a:off x="2359066" y="1207482"/>
            <a:ext cx="4572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845F04-E14D-C44A-ACC1-7D682664FD7F}"/>
              </a:ext>
            </a:extLst>
          </p:cNvPr>
          <p:cNvCxnSpPr/>
          <p:nvPr/>
        </p:nvCxnSpPr>
        <p:spPr>
          <a:xfrm>
            <a:off x="2344412" y="2356344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5284E8-4CEB-304F-938C-872F15381AC3}"/>
              </a:ext>
            </a:extLst>
          </p:cNvPr>
          <p:cNvCxnSpPr/>
          <p:nvPr/>
        </p:nvCxnSpPr>
        <p:spPr>
          <a:xfrm>
            <a:off x="2359066" y="3569682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7FF95F-B36B-8F41-AA43-A756EBC9935A}"/>
              </a:ext>
            </a:extLst>
          </p:cNvPr>
          <p:cNvCxnSpPr/>
          <p:nvPr/>
        </p:nvCxnSpPr>
        <p:spPr>
          <a:xfrm>
            <a:off x="2379581" y="4788882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87A3AC-89FE-9D44-95E6-485976A18813}"/>
              </a:ext>
            </a:extLst>
          </p:cNvPr>
          <p:cNvCxnSpPr/>
          <p:nvPr/>
        </p:nvCxnSpPr>
        <p:spPr>
          <a:xfrm>
            <a:off x="2379581" y="5779482"/>
            <a:ext cx="685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760F854-EA67-894E-9A73-8169406109B4}"/>
              </a:ext>
            </a:extLst>
          </p:cNvPr>
          <p:cNvGraphicFramePr>
            <a:graphicFrameLocks noGrp="1"/>
          </p:cNvGraphicFramePr>
          <p:nvPr/>
        </p:nvGraphicFramePr>
        <p:xfrm>
          <a:off x="7571035" y="750282"/>
          <a:ext cx="1030287" cy="7620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1-6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6-12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12-18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18-24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B9FAA7A-3C8C-3F4A-8A8D-DCDB5C9ADE25}"/>
              </a:ext>
            </a:extLst>
          </p:cNvPr>
          <p:cNvGraphicFramePr>
            <a:graphicFrameLocks noGrp="1"/>
          </p:cNvGraphicFramePr>
          <p:nvPr/>
        </p:nvGraphicFramePr>
        <p:xfrm>
          <a:off x="7602900" y="1974058"/>
          <a:ext cx="1030287" cy="7620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1-6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6-12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12-18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18-24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83F5EED9-6CF6-6E47-BAFE-935F9C28102D}"/>
              </a:ext>
            </a:extLst>
          </p:cNvPr>
          <p:cNvGraphicFramePr>
            <a:graphicFrameLocks noGrp="1"/>
          </p:cNvGraphicFramePr>
          <p:nvPr/>
        </p:nvGraphicFramePr>
        <p:xfrm>
          <a:off x="7665245" y="3086100"/>
          <a:ext cx="1030287" cy="7620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1-6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6-12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12-18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18-24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754A136-7BA3-CE40-85A7-C0277A2B7C8C}"/>
              </a:ext>
            </a:extLst>
          </p:cNvPr>
          <p:cNvGraphicFramePr>
            <a:graphicFrameLocks noGrp="1"/>
          </p:cNvGraphicFramePr>
          <p:nvPr/>
        </p:nvGraphicFramePr>
        <p:xfrm>
          <a:off x="7665245" y="4321291"/>
          <a:ext cx="1030287" cy="7620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1-6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6-12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12-18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18-24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04A4DA1C-87DD-264D-A295-84C0232FD1BA}"/>
              </a:ext>
            </a:extLst>
          </p:cNvPr>
          <p:cNvGraphicFramePr>
            <a:graphicFrameLocks noGrp="1"/>
          </p:cNvGraphicFramePr>
          <p:nvPr/>
        </p:nvGraphicFramePr>
        <p:xfrm>
          <a:off x="7665245" y="5550882"/>
          <a:ext cx="1030287" cy="7620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1-6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6-12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12-18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18-24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044E876E-0614-614D-9A7F-8010816C1F05}"/>
              </a:ext>
            </a:extLst>
          </p:cNvPr>
          <p:cNvGraphicFramePr>
            <a:graphicFrameLocks noGrp="1"/>
          </p:cNvGraphicFramePr>
          <p:nvPr/>
        </p:nvGraphicFramePr>
        <p:xfrm>
          <a:off x="9515185" y="750282"/>
          <a:ext cx="1030287" cy="9525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1-6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1-6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1-6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1-6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1-6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0248872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D7ED3F84-0572-7542-A566-8337939125CE}"/>
              </a:ext>
            </a:extLst>
          </p:cNvPr>
          <p:cNvGraphicFramePr>
            <a:graphicFrameLocks noGrp="1"/>
          </p:cNvGraphicFramePr>
          <p:nvPr/>
        </p:nvGraphicFramePr>
        <p:xfrm>
          <a:off x="9515185" y="2007582"/>
          <a:ext cx="1030287" cy="9525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6-12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6-12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6-12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6-12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6-12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0248872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1A13E227-D018-AC4D-B882-374D4AD7185C}"/>
              </a:ext>
            </a:extLst>
          </p:cNvPr>
          <p:cNvGraphicFramePr>
            <a:graphicFrameLocks noGrp="1"/>
          </p:cNvGraphicFramePr>
          <p:nvPr/>
        </p:nvGraphicFramePr>
        <p:xfrm>
          <a:off x="9515185" y="3226782"/>
          <a:ext cx="1030287" cy="9525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12-18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12-18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12-18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12-18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12-18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0248872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B2475EE-E291-F44E-8DF8-0A225208EA5F}"/>
              </a:ext>
            </a:extLst>
          </p:cNvPr>
          <p:cNvGraphicFramePr>
            <a:graphicFrameLocks noGrp="1"/>
          </p:cNvGraphicFramePr>
          <p:nvPr/>
        </p:nvGraphicFramePr>
        <p:xfrm>
          <a:off x="9515184" y="4445982"/>
          <a:ext cx="1030287" cy="9525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0248872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A16A9B29-84F1-7142-B387-5B7228F144D2}"/>
              </a:ext>
            </a:extLst>
          </p:cNvPr>
          <p:cNvGraphicFramePr>
            <a:graphicFrameLocks noGrp="1"/>
          </p:cNvGraphicFramePr>
          <p:nvPr/>
        </p:nvGraphicFramePr>
        <p:xfrm>
          <a:off x="11014248" y="750282"/>
          <a:ext cx="1030287" cy="1905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1-6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6FAA4187-4845-204E-93DA-E8BE933D1473}"/>
              </a:ext>
            </a:extLst>
          </p:cNvPr>
          <p:cNvGraphicFramePr>
            <a:graphicFrameLocks noGrp="1"/>
          </p:cNvGraphicFramePr>
          <p:nvPr/>
        </p:nvGraphicFramePr>
        <p:xfrm>
          <a:off x="11046113" y="2309155"/>
          <a:ext cx="1030287" cy="1905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6-12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0D25A4A5-C1D6-AE45-AD23-95E5D66510A3}"/>
              </a:ext>
            </a:extLst>
          </p:cNvPr>
          <p:cNvGraphicFramePr>
            <a:graphicFrameLocks noGrp="1"/>
          </p:cNvGraphicFramePr>
          <p:nvPr/>
        </p:nvGraphicFramePr>
        <p:xfrm>
          <a:off x="11046113" y="3506062"/>
          <a:ext cx="1030287" cy="1905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12-18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D5B583A-5FB7-4740-A1C0-ADB3EE753E7C}"/>
              </a:ext>
            </a:extLst>
          </p:cNvPr>
          <p:cNvGraphicFramePr>
            <a:graphicFrameLocks noGrp="1"/>
          </p:cNvGraphicFramePr>
          <p:nvPr/>
        </p:nvGraphicFramePr>
        <p:xfrm>
          <a:off x="11046112" y="4703153"/>
          <a:ext cx="1030287" cy="1905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FCB9BC-BB04-614E-BC7F-0A463A11031E}"/>
              </a:ext>
            </a:extLst>
          </p:cNvPr>
          <p:cNvCxnSpPr>
            <a:cxnSpLocks/>
          </p:cNvCxnSpPr>
          <p:nvPr/>
        </p:nvCxnSpPr>
        <p:spPr>
          <a:xfrm>
            <a:off x="8633187" y="1093182"/>
            <a:ext cx="88199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9B00CB9-EA5C-D341-9558-0B1A5CA0278B}"/>
              </a:ext>
            </a:extLst>
          </p:cNvPr>
          <p:cNvCxnSpPr>
            <a:cxnSpLocks/>
          </p:cNvCxnSpPr>
          <p:nvPr/>
        </p:nvCxnSpPr>
        <p:spPr>
          <a:xfrm>
            <a:off x="8724767" y="1304346"/>
            <a:ext cx="790417" cy="10048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BAE8FF0-02B2-F54A-A470-4F7FE09D27B1}"/>
              </a:ext>
            </a:extLst>
          </p:cNvPr>
          <p:cNvCxnSpPr>
            <a:cxnSpLocks/>
          </p:cNvCxnSpPr>
          <p:nvPr/>
        </p:nvCxnSpPr>
        <p:spPr>
          <a:xfrm>
            <a:off x="8692902" y="1436083"/>
            <a:ext cx="790418" cy="209549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358984E-AC53-C945-91BB-4CC5A58E8A7D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8692901" y="1586869"/>
            <a:ext cx="822283" cy="33353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110B479-AC34-524B-B3A7-9FE95E883F50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8724767" y="1226532"/>
            <a:ext cx="790418" cy="11239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F962B9E-75B7-1D45-9552-492AB436B52B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8724767" y="2437073"/>
            <a:ext cx="790418" cy="4675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C73016-F13C-4B47-95E7-094069C40F96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724004" y="2579083"/>
            <a:ext cx="791181" cy="11239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C8C323F-37B7-144D-8BA4-6795EC7091A7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8723623" y="2750532"/>
            <a:ext cx="791561" cy="2171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86C16E0-F6AD-5D4F-8613-AADB0E9DC9FA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8695532" y="1443225"/>
            <a:ext cx="787788" cy="20238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8DB5E31-6413-B245-8001-5335465E1473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 flipV="1">
            <a:off x="8695532" y="2483832"/>
            <a:ext cx="819653" cy="9832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2F80F0E-D0B8-D640-8BE0-305626286570}"/>
              </a:ext>
            </a:extLst>
          </p:cNvPr>
          <p:cNvCxnSpPr>
            <a:cxnSpLocks/>
          </p:cNvCxnSpPr>
          <p:nvPr/>
        </p:nvCxnSpPr>
        <p:spPr>
          <a:xfrm>
            <a:off x="8723622" y="3626833"/>
            <a:ext cx="731279" cy="1714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F3DEF8E-7B63-B74B-AE3A-A694FB8DE621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8761270" y="3663319"/>
            <a:ext cx="753914" cy="12589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7DEB756-E04F-6840-B8BD-98616FE2776A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8695532" y="1326979"/>
            <a:ext cx="753914" cy="33753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B5AA83D-96A8-884B-9E82-335C958C46E7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8695532" y="2716014"/>
            <a:ext cx="797016" cy="19862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A2A3E68-01CE-B542-8FB4-43FE03496B6A}"/>
              </a:ext>
            </a:extLst>
          </p:cNvPr>
          <p:cNvCxnSpPr>
            <a:cxnSpLocks/>
            <a:stCxn id="29" idx="3"/>
            <a:endCxn id="39" idx="1"/>
          </p:cNvCxnSpPr>
          <p:nvPr/>
        </p:nvCxnSpPr>
        <p:spPr>
          <a:xfrm flipV="1">
            <a:off x="8695532" y="3703032"/>
            <a:ext cx="819653" cy="99925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0F883FF-04EA-4D40-89F9-6CE84281EC17}"/>
              </a:ext>
            </a:extLst>
          </p:cNvPr>
          <p:cNvCxnSpPr>
            <a:cxnSpLocks/>
            <a:stCxn id="29" idx="3"/>
            <a:endCxn id="40" idx="1"/>
          </p:cNvCxnSpPr>
          <p:nvPr/>
        </p:nvCxnSpPr>
        <p:spPr>
          <a:xfrm>
            <a:off x="8695532" y="4702291"/>
            <a:ext cx="819652" cy="2199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5182C0B-97DB-6345-832F-DD92D8AE050C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 flipV="1">
            <a:off x="8695532" y="4922232"/>
            <a:ext cx="819652" cy="10096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3EBEACA-446D-2E49-9721-18923D3679F1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8695532" y="3814274"/>
            <a:ext cx="791561" cy="211760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0415943-BB32-B047-BCC8-A59EA28E7E03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8724766" y="2483832"/>
            <a:ext cx="790419" cy="32956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A9F99EB-B9CF-6C47-AB49-F0417006F8A6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8770556" y="1226532"/>
            <a:ext cx="744629" cy="45529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EBDF7C2-834D-6D40-BFC2-5427C4E45073}"/>
              </a:ext>
            </a:extLst>
          </p:cNvPr>
          <p:cNvCxnSpPr>
            <a:cxnSpLocks/>
          </p:cNvCxnSpPr>
          <p:nvPr/>
        </p:nvCxnSpPr>
        <p:spPr>
          <a:xfrm>
            <a:off x="10671348" y="4854461"/>
            <a:ext cx="3429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5C13718-CD13-EA46-ADAC-515E8449879B}"/>
              </a:ext>
            </a:extLst>
          </p:cNvPr>
          <p:cNvCxnSpPr>
            <a:cxnSpLocks/>
          </p:cNvCxnSpPr>
          <p:nvPr/>
        </p:nvCxnSpPr>
        <p:spPr>
          <a:xfrm>
            <a:off x="10671348" y="3626833"/>
            <a:ext cx="3429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7598B0C-3BCD-3E42-B895-4A0DD8867772}"/>
              </a:ext>
            </a:extLst>
          </p:cNvPr>
          <p:cNvCxnSpPr>
            <a:cxnSpLocks/>
          </p:cNvCxnSpPr>
          <p:nvPr/>
        </p:nvCxnSpPr>
        <p:spPr>
          <a:xfrm>
            <a:off x="10671348" y="2437073"/>
            <a:ext cx="3429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EBFD233-64CD-0243-AE03-02B2DDBF4DEF}"/>
              </a:ext>
            </a:extLst>
          </p:cNvPr>
          <p:cNvCxnSpPr>
            <a:cxnSpLocks/>
          </p:cNvCxnSpPr>
          <p:nvPr/>
        </p:nvCxnSpPr>
        <p:spPr>
          <a:xfrm>
            <a:off x="10671348" y="889742"/>
            <a:ext cx="3429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18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0F2BBCE-10FE-634A-B2FD-29B53A20A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17" y="2707371"/>
            <a:ext cx="1634626" cy="1338113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185F59F-0E3F-B146-BE77-D32BF015D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357" y="794404"/>
            <a:ext cx="1461654" cy="1461654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955543A-DE6D-F14D-8B43-0017A8098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76" y="4596169"/>
            <a:ext cx="1905000" cy="736600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3B7BD7FA-3837-2E40-AD57-F6C4538595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7693" y="5629559"/>
            <a:ext cx="2070100" cy="977900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79D528-2B07-1A4F-8007-F852860C86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8381" y="5587994"/>
            <a:ext cx="1785545" cy="1041568"/>
          </a:xfrm>
          <a:prstGeom prst="rect">
            <a:avLst/>
          </a:prstGeom>
        </p:spPr>
      </p:pic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D42C69B6-8689-DA48-B840-CFBB7B7BC8BE}"/>
              </a:ext>
            </a:extLst>
          </p:cNvPr>
          <p:cNvCxnSpPr>
            <a:cxnSpLocks/>
            <a:stCxn id="8" idx="1"/>
            <a:endCxn id="5" idx="0"/>
          </p:cNvCxnSpPr>
          <p:nvPr/>
        </p:nvCxnSpPr>
        <p:spPr>
          <a:xfrm rot="10800000" flipV="1">
            <a:off x="1063431" y="1525231"/>
            <a:ext cx="623927" cy="1182140"/>
          </a:xfrm>
          <a:prstGeom prst="curvedConnector2">
            <a:avLst/>
          </a:prstGeom>
          <a:ln w="476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83D932D2-EC81-4E43-9686-DDA14E46B7F5}"/>
              </a:ext>
            </a:extLst>
          </p:cNvPr>
          <p:cNvCxnSpPr>
            <a:cxnSpLocks/>
            <a:stCxn id="10" idx="2"/>
            <a:endCxn id="12" idx="1"/>
          </p:cNvCxnSpPr>
          <p:nvPr/>
        </p:nvCxnSpPr>
        <p:spPr>
          <a:xfrm rot="16200000" flipH="1">
            <a:off x="1006714" y="5517530"/>
            <a:ext cx="785740" cy="416217"/>
          </a:xfrm>
          <a:prstGeom prst="curvedConnector2">
            <a:avLst/>
          </a:prstGeom>
          <a:ln w="476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E5002E32-338C-414C-A5BF-D7FE8C1E35E1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3677793" y="6108778"/>
            <a:ext cx="1020588" cy="9731"/>
          </a:xfrm>
          <a:prstGeom prst="curvedConnector3">
            <a:avLst>
              <a:gd name="adj1" fmla="val 50000"/>
            </a:avLst>
          </a:prstGeom>
          <a:ln w="476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2186EA6-4AA5-B74F-BB7C-20F74F5F649D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1063430" y="4045484"/>
            <a:ext cx="128046" cy="550685"/>
          </a:xfrm>
          <a:prstGeom prst="straightConnector1">
            <a:avLst/>
          </a:prstGeom>
          <a:ln w="476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30E6FD1C-9D77-E848-958C-0C906628B16E}"/>
              </a:ext>
            </a:extLst>
          </p:cNvPr>
          <p:cNvSpPr txBox="1">
            <a:spLocks/>
          </p:cNvSpPr>
          <p:nvPr/>
        </p:nvSpPr>
        <p:spPr>
          <a:xfrm>
            <a:off x="4071215" y="-33366"/>
            <a:ext cx="5310780" cy="73659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/>
              <a:t>About 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98976-EC0E-8F48-99AF-957983723A84}"/>
              </a:ext>
            </a:extLst>
          </p:cNvPr>
          <p:cNvSpPr/>
          <p:nvPr/>
        </p:nvSpPr>
        <p:spPr>
          <a:xfrm>
            <a:off x="4934700" y="1359090"/>
            <a:ext cx="66769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err="1"/>
              <a:t>Cadenz.ai</a:t>
            </a:r>
            <a:r>
              <a:rPr lang="en-US" sz="2000" dirty="0"/>
              <a:t> is the market’s first Customer Intelligence Platform that provides enterprises live </a:t>
            </a:r>
            <a:r>
              <a:rPr lang="en-US" sz="2000" dirty="0" err="1"/>
              <a:t>behaviour</a:t>
            </a:r>
            <a:r>
              <a:rPr lang="en-US" sz="2000" dirty="0"/>
              <a:t> intelligence about its customers using its data automatically. </a:t>
            </a:r>
            <a:endParaRPr lang="en-US" sz="2000" b="1" dirty="0"/>
          </a:p>
          <a:p>
            <a:pPr algn="just"/>
            <a:endParaRPr lang="en-US" sz="2000" dirty="0"/>
          </a:p>
          <a:p>
            <a:pPr algn="just"/>
            <a:r>
              <a:rPr lang="en-US" sz="2000" b="1" dirty="0" err="1"/>
              <a:t>TheDataTeam</a:t>
            </a:r>
            <a:r>
              <a:rPr lang="en-US" sz="2000" dirty="0"/>
              <a:t> is a premier provider of customer intelligence solutions using advanced ML and the power of cloud.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Established: 2015</a:t>
            </a:r>
          </a:p>
          <a:p>
            <a:pPr algn="just"/>
            <a:r>
              <a:rPr lang="en-US" sz="2000" dirty="0"/>
              <a:t>Offices: Singapore, Philippines, India</a:t>
            </a:r>
          </a:p>
        </p:txBody>
      </p:sp>
    </p:spTree>
    <p:extLst>
      <p:ext uri="{BB962C8B-B14F-4D97-AF65-F5344CB8AC3E}">
        <p14:creationId xmlns:p14="http://schemas.microsoft.com/office/powerpoint/2010/main" val="304262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R13007-Big_Data_Is_Not_the_three_Vs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0979" y="266700"/>
            <a:ext cx="10439400" cy="2057400"/>
          </a:xfrm>
          <a:prstGeom prst="rect">
            <a:avLst/>
          </a:prstGeom>
          <a:solidFill>
            <a:schemeClr val="tx1">
              <a:lumMod val="95000"/>
              <a:lumOff val="5000"/>
              <a:alpha val="4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7100" y="533400"/>
            <a:ext cx="5257800" cy="1524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ts val="4580"/>
              </a:lnSpc>
            </a:pPr>
            <a:r>
              <a:rPr lang="en-US" sz="4000" dirty="0">
                <a:solidFill>
                  <a:srgbClr val="FFFFFF"/>
                </a:solidFill>
                <a:latin typeface="Arial"/>
                <a:cs typeface="Arial"/>
              </a:rPr>
              <a:t>BIG DATA IS NOT THE</a:t>
            </a:r>
          </a:p>
          <a:p>
            <a:pPr>
              <a:lnSpc>
                <a:spcPts val="6980"/>
              </a:lnSpc>
            </a:pPr>
            <a:r>
              <a:rPr lang="en-US" sz="8000" b="1" dirty="0">
                <a:solidFill>
                  <a:srgbClr val="FFFFFF"/>
                </a:solidFill>
                <a:latin typeface="Arial"/>
                <a:cs typeface="Arial"/>
              </a:rPr>
              <a:t>THREE V’S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7547B5E4-F8EE-2B49-B922-78D8BFCD2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2000" y="3480977"/>
            <a:ext cx="5588000" cy="210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03373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R13007-Big_Data_Is_Not_A_Technology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4400" y="2286000"/>
            <a:ext cx="10439400" cy="2057400"/>
          </a:xfrm>
          <a:prstGeom prst="rect">
            <a:avLst/>
          </a:prstGeom>
          <a:solidFill>
            <a:schemeClr val="tx1">
              <a:lumMod val="95000"/>
              <a:lumOff val="5000"/>
              <a:alpha val="4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33800" y="2590800"/>
            <a:ext cx="5257800" cy="1524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ts val="4580"/>
              </a:lnSpc>
            </a:pPr>
            <a:r>
              <a:rPr lang="en-US" sz="4700" dirty="0">
                <a:solidFill>
                  <a:srgbClr val="FFFFFF"/>
                </a:solidFill>
                <a:latin typeface="Arial"/>
                <a:cs typeface="Arial"/>
              </a:rPr>
              <a:t>BIG DATA IS NOT A</a:t>
            </a:r>
          </a:p>
          <a:p>
            <a:pPr>
              <a:lnSpc>
                <a:spcPts val="5080"/>
              </a:lnSpc>
            </a:pPr>
            <a:r>
              <a:rPr lang="en-US" sz="6000" b="1" dirty="0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22471393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R13007-Big_Data_Is_Not_A_architectureOPT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4400" y="2286000"/>
            <a:ext cx="10439400" cy="2057400"/>
          </a:xfrm>
          <a:prstGeom prst="rect">
            <a:avLst/>
          </a:prstGeom>
          <a:solidFill>
            <a:schemeClr val="tx1">
              <a:lumMod val="95000"/>
              <a:lumOff val="5000"/>
              <a:alpha val="6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24200" y="2667000"/>
            <a:ext cx="6172200" cy="1524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ts val="4580"/>
              </a:lnSpc>
            </a:pPr>
            <a:r>
              <a:rPr lang="en-US" sz="4900" dirty="0">
                <a:solidFill>
                  <a:srgbClr val="FFFFFF"/>
                </a:solidFill>
                <a:latin typeface="Arial"/>
                <a:cs typeface="Arial"/>
              </a:rPr>
              <a:t>BIG DATA IS NOT AN</a:t>
            </a:r>
          </a:p>
          <a:p>
            <a:pPr>
              <a:lnSpc>
                <a:spcPts val="5480"/>
              </a:lnSpc>
            </a:pPr>
            <a:r>
              <a:rPr lang="en-US" sz="6000" b="1" dirty="0">
                <a:solidFill>
                  <a:srgbClr val="FFFFFF"/>
                </a:solidFill>
                <a:latin typeface="Arial"/>
                <a:cs typeface="Arial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124061190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R13007-Big_Data_Is_A_Movement-BG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4000" y="1545021"/>
            <a:ext cx="9144000" cy="3547241"/>
          </a:xfrm>
          <a:prstGeom prst="rect">
            <a:avLst/>
          </a:prstGeom>
          <a:solidFill>
            <a:srgbClr val="050D17">
              <a:alpha val="8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38703" y="1545021"/>
            <a:ext cx="7304690" cy="2133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70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lang="en-US" sz="7000" dirty="0">
                <a:solidFill>
                  <a:srgbClr val="FFFFFF"/>
                </a:solidFill>
                <a:latin typeface="Arial"/>
                <a:cs typeface="Arial"/>
              </a:rPr>
              <a:t> data</a:t>
            </a:r>
          </a:p>
          <a:p>
            <a:r>
              <a:rPr lang="en-US" sz="7000" b="1" dirty="0">
                <a:solidFill>
                  <a:srgbClr val="FFFFFF"/>
                </a:solidFill>
                <a:latin typeface="Arial"/>
                <a:cs typeface="Arial"/>
              </a:rPr>
              <a:t>ANY time</a:t>
            </a:r>
          </a:p>
          <a:p>
            <a:r>
              <a:rPr lang="en-US" sz="7000" b="1" dirty="0">
                <a:solidFill>
                  <a:srgbClr val="FFFFFF"/>
                </a:solidFill>
                <a:latin typeface="Arial"/>
                <a:cs typeface="Arial"/>
              </a:rPr>
              <a:t>ANY method</a:t>
            </a:r>
            <a:endParaRPr lang="en-US" sz="8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35566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6915" y="258456"/>
            <a:ext cx="8229600" cy="516466"/>
          </a:xfrm>
        </p:spPr>
        <p:txBody>
          <a:bodyPr>
            <a:normAutofit fontScale="90000"/>
          </a:bodyPr>
          <a:lstStyle/>
          <a:p>
            <a:r>
              <a:rPr lang="en-US" dirty="0"/>
              <a:t>Why bother with Data?</a:t>
            </a:r>
          </a:p>
        </p:txBody>
      </p: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2286000" y="1231108"/>
            <a:ext cx="7772400" cy="4792663"/>
            <a:chOff x="467" y="27"/>
            <a:chExt cx="4896" cy="3019"/>
          </a:xfrm>
        </p:grpSpPr>
        <p:sp>
          <p:nvSpPr>
            <p:cNvPr id="7" name="Line 44"/>
            <p:cNvSpPr>
              <a:spLocks noChangeShapeType="1"/>
            </p:cNvSpPr>
            <p:nvPr/>
          </p:nvSpPr>
          <p:spPr bwMode="auto">
            <a:xfrm rot="-2700000">
              <a:off x="1284" y="862"/>
              <a:ext cx="576" cy="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" name="Rectangle 46"/>
            <p:cNvSpPr>
              <a:spLocks noChangeArrowheads="1"/>
            </p:cNvSpPr>
            <p:nvPr/>
          </p:nvSpPr>
          <p:spPr bwMode="auto">
            <a:xfrm>
              <a:off x="2874" y="560"/>
              <a:ext cx="1296" cy="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200" b="1">
                  <a:solidFill>
                    <a:schemeClr val="accent1"/>
                  </a:solidFill>
                </a:rPr>
                <a:t>OPERATIONALIZING</a:t>
              </a:r>
              <a:endParaRPr lang="en-US" sz="1200" b="1">
                <a:solidFill>
                  <a:srgbClr val="990000"/>
                </a:solidFill>
              </a:endParaRPr>
            </a:p>
            <a:p>
              <a:pPr algn="ctr">
                <a:lnSpc>
                  <a:spcPct val="95000"/>
                </a:lnSpc>
              </a:pPr>
              <a:r>
                <a:rPr lang="en-US" sz="1200" b="1"/>
                <a:t>WHAT IS</a:t>
              </a:r>
              <a:r>
                <a:rPr lang="en-US" sz="1200" b="1">
                  <a:solidFill>
                    <a:srgbClr val="CC3300"/>
                  </a:solidFill>
                </a:rPr>
                <a:t> </a:t>
              </a:r>
            </a:p>
            <a:p>
              <a:pPr algn="ctr">
                <a:lnSpc>
                  <a:spcPct val="95000"/>
                </a:lnSpc>
              </a:pPr>
              <a:r>
                <a:rPr lang="en-US" sz="1200" b="1"/>
                <a:t>happening now?</a:t>
              </a:r>
            </a:p>
          </p:txBody>
        </p:sp>
        <p:sp>
          <p:nvSpPr>
            <p:cNvPr id="9" name="Rectangle 47"/>
            <p:cNvSpPr>
              <a:spLocks noChangeArrowheads="1"/>
            </p:cNvSpPr>
            <p:nvPr/>
          </p:nvSpPr>
          <p:spPr bwMode="auto">
            <a:xfrm>
              <a:off x="4049" y="27"/>
              <a:ext cx="111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200" b="1">
                  <a:solidFill>
                    <a:srgbClr val="6C3080"/>
                  </a:solidFill>
                </a:rPr>
                <a:t>ACTIVATING</a:t>
              </a:r>
              <a:br>
                <a:rPr lang="en-US" sz="1200" b="1"/>
              </a:br>
              <a:r>
                <a:rPr lang="en-US" sz="1200" b="1">
                  <a:solidFill>
                    <a:srgbClr val="CC3300"/>
                  </a:solidFill>
                </a:rPr>
                <a:t> </a:t>
              </a:r>
              <a:r>
                <a:rPr lang="en-US" sz="1200" b="1"/>
                <a:t>MAKE it happen!</a:t>
              </a:r>
            </a:p>
          </p:txBody>
        </p:sp>
        <p:grpSp>
          <p:nvGrpSpPr>
            <p:cNvPr id="10" name="Group 68"/>
            <p:cNvGrpSpPr>
              <a:grpSpLocks/>
            </p:cNvGrpSpPr>
            <p:nvPr/>
          </p:nvGrpSpPr>
          <p:grpSpPr bwMode="auto">
            <a:xfrm>
              <a:off x="3097" y="1000"/>
              <a:ext cx="852" cy="868"/>
              <a:chOff x="3231" y="1692"/>
              <a:chExt cx="852" cy="868"/>
            </a:xfrm>
          </p:grpSpPr>
          <p:sp>
            <p:nvSpPr>
              <p:cNvPr id="38" name="Arc 69"/>
              <p:cNvSpPr>
                <a:spLocks/>
              </p:cNvSpPr>
              <p:nvPr/>
            </p:nvSpPr>
            <p:spPr bwMode="auto">
              <a:xfrm rot="9832685">
                <a:off x="3231" y="1692"/>
                <a:ext cx="741" cy="765"/>
              </a:xfrm>
              <a:custGeom>
                <a:avLst/>
                <a:gdLst>
                  <a:gd name="G0" fmla="+- 16942 0 0"/>
                  <a:gd name="G1" fmla="+- 18166 0 0"/>
                  <a:gd name="G2" fmla="+- 21600 0 0"/>
                  <a:gd name="T0" fmla="*/ 28627 w 38542"/>
                  <a:gd name="T1" fmla="*/ 0 h 39766"/>
                  <a:gd name="T2" fmla="*/ 0 w 38542"/>
                  <a:gd name="T3" fmla="*/ 31564 h 39766"/>
                  <a:gd name="T4" fmla="*/ 16942 w 38542"/>
                  <a:gd name="T5" fmla="*/ 18166 h 39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542" h="39766" fill="none" extrusionOk="0">
                    <a:moveTo>
                      <a:pt x="28627" y="-1"/>
                    </a:moveTo>
                    <a:cubicBezTo>
                      <a:pt x="34806" y="3974"/>
                      <a:pt x="38542" y="10818"/>
                      <a:pt x="38542" y="18166"/>
                    </a:cubicBezTo>
                    <a:cubicBezTo>
                      <a:pt x="38542" y="30095"/>
                      <a:pt x="28871" y="39766"/>
                      <a:pt x="16942" y="39766"/>
                    </a:cubicBezTo>
                    <a:cubicBezTo>
                      <a:pt x="10337" y="39766"/>
                      <a:pt x="4096" y="36744"/>
                      <a:pt x="-1" y="31564"/>
                    </a:cubicBezTo>
                  </a:path>
                  <a:path w="38542" h="39766" stroke="0" extrusionOk="0">
                    <a:moveTo>
                      <a:pt x="28627" y="-1"/>
                    </a:moveTo>
                    <a:cubicBezTo>
                      <a:pt x="34806" y="3974"/>
                      <a:pt x="38542" y="10818"/>
                      <a:pt x="38542" y="18166"/>
                    </a:cubicBezTo>
                    <a:cubicBezTo>
                      <a:pt x="38542" y="30095"/>
                      <a:pt x="28871" y="39766"/>
                      <a:pt x="16942" y="39766"/>
                    </a:cubicBezTo>
                    <a:cubicBezTo>
                      <a:pt x="10337" y="39766"/>
                      <a:pt x="4096" y="36744"/>
                      <a:pt x="-1" y="31564"/>
                    </a:cubicBezTo>
                    <a:lnTo>
                      <a:pt x="16942" y="18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9" name="Arc 70"/>
              <p:cNvSpPr>
                <a:spLocks/>
              </p:cNvSpPr>
              <p:nvPr/>
            </p:nvSpPr>
            <p:spPr bwMode="auto">
              <a:xfrm rot="9832685">
                <a:off x="3603" y="1726"/>
                <a:ext cx="385" cy="324"/>
              </a:xfrm>
              <a:custGeom>
                <a:avLst/>
                <a:gdLst>
                  <a:gd name="G0" fmla="+- 19769 0 0"/>
                  <a:gd name="G1" fmla="+- 0 0 0"/>
                  <a:gd name="G2" fmla="+- 21600 0 0"/>
                  <a:gd name="T0" fmla="*/ 5999 w 19769"/>
                  <a:gd name="T1" fmla="*/ 16642 h 16642"/>
                  <a:gd name="T2" fmla="*/ 0 w 19769"/>
                  <a:gd name="T3" fmla="*/ 8703 h 16642"/>
                  <a:gd name="T4" fmla="*/ 19769 w 19769"/>
                  <a:gd name="T5" fmla="*/ 0 h 16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69" h="16642" fill="none" extrusionOk="0">
                    <a:moveTo>
                      <a:pt x="5999" y="16641"/>
                    </a:moveTo>
                    <a:cubicBezTo>
                      <a:pt x="3408" y="14498"/>
                      <a:pt x="1354" y="11780"/>
                      <a:pt x="-1" y="8703"/>
                    </a:cubicBezTo>
                  </a:path>
                  <a:path w="19769" h="16642" stroke="0" extrusionOk="0">
                    <a:moveTo>
                      <a:pt x="5999" y="16641"/>
                    </a:moveTo>
                    <a:cubicBezTo>
                      <a:pt x="3408" y="14498"/>
                      <a:pt x="1354" y="11780"/>
                      <a:pt x="-1" y="8703"/>
                    </a:cubicBezTo>
                    <a:lnTo>
                      <a:pt x="19769" y="0"/>
                    </a:lnTo>
                    <a:close/>
                  </a:path>
                </a:pathLst>
              </a:custGeom>
              <a:solidFill>
                <a:srgbClr val="6C3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0" name="Arc 71"/>
              <p:cNvSpPr>
                <a:spLocks/>
              </p:cNvSpPr>
              <p:nvPr/>
            </p:nvSpPr>
            <p:spPr bwMode="auto">
              <a:xfrm rot="9832685">
                <a:off x="3642" y="1866"/>
                <a:ext cx="421" cy="336"/>
              </a:xfrm>
              <a:custGeom>
                <a:avLst/>
                <a:gdLst>
                  <a:gd name="G0" fmla="+- 21600 0 0"/>
                  <a:gd name="G1" fmla="+- 8475 0 0"/>
                  <a:gd name="G2" fmla="+- 21600 0 0"/>
                  <a:gd name="T0" fmla="*/ 1892 w 21600"/>
                  <a:gd name="T1" fmla="*/ 17316 h 17316"/>
                  <a:gd name="T2" fmla="*/ 1732 w 21600"/>
                  <a:gd name="T3" fmla="*/ 0 h 17316"/>
                  <a:gd name="T4" fmla="*/ 21600 w 21600"/>
                  <a:gd name="T5" fmla="*/ 8475 h 17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7316" fill="none" extrusionOk="0">
                    <a:moveTo>
                      <a:pt x="1892" y="17315"/>
                    </a:moveTo>
                    <a:cubicBezTo>
                      <a:pt x="644" y="14535"/>
                      <a:pt x="0" y="11522"/>
                      <a:pt x="0" y="8475"/>
                    </a:cubicBezTo>
                    <a:cubicBezTo>
                      <a:pt x="-1" y="5562"/>
                      <a:pt x="589" y="2679"/>
                      <a:pt x="1732" y="0"/>
                    </a:cubicBezTo>
                  </a:path>
                  <a:path w="21600" h="17316" stroke="0" extrusionOk="0">
                    <a:moveTo>
                      <a:pt x="1892" y="17315"/>
                    </a:moveTo>
                    <a:cubicBezTo>
                      <a:pt x="644" y="14535"/>
                      <a:pt x="0" y="11522"/>
                      <a:pt x="0" y="8475"/>
                    </a:cubicBezTo>
                    <a:cubicBezTo>
                      <a:pt x="-1" y="5562"/>
                      <a:pt x="589" y="2679"/>
                      <a:pt x="1732" y="0"/>
                    </a:cubicBezTo>
                    <a:lnTo>
                      <a:pt x="21600" y="84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1" name="Arc 72"/>
              <p:cNvSpPr>
                <a:spLocks/>
              </p:cNvSpPr>
              <p:nvPr/>
            </p:nvSpPr>
            <p:spPr bwMode="auto">
              <a:xfrm rot="9832685">
                <a:off x="3699" y="2024"/>
                <a:ext cx="384" cy="420"/>
              </a:xfrm>
              <a:custGeom>
                <a:avLst/>
                <a:gdLst>
                  <a:gd name="G0" fmla="+- 19731 0 0"/>
                  <a:gd name="G1" fmla="+- 21600 0 0"/>
                  <a:gd name="G2" fmla="+- 21600 0 0"/>
                  <a:gd name="T0" fmla="*/ 0 w 19731"/>
                  <a:gd name="T1" fmla="*/ 12811 h 21600"/>
                  <a:gd name="T2" fmla="*/ 19680 w 19731"/>
                  <a:gd name="T3" fmla="*/ 0 h 21600"/>
                  <a:gd name="T4" fmla="*/ 19731 w 1973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31" h="21600" fill="none" extrusionOk="0">
                    <a:moveTo>
                      <a:pt x="-1" y="12810"/>
                    </a:moveTo>
                    <a:cubicBezTo>
                      <a:pt x="3463" y="5036"/>
                      <a:pt x="11168" y="20"/>
                      <a:pt x="19680" y="0"/>
                    </a:cubicBezTo>
                  </a:path>
                  <a:path w="19731" h="21600" stroke="0" extrusionOk="0">
                    <a:moveTo>
                      <a:pt x="-1" y="12810"/>
                    </a:moveTo>
                    <a:cubicBezTo>
                      <a:pt x="3463" y="5036"/>
                      <a:pt x="11168" y="20"/>
                      <a:pt x="19680" y="0"/>
                    </a:cubicBezTo>
                    <a:lnTo>
                      <a:pt x="19731" y="2160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42" name="Arc 73"/>
              <p:cNvSpPr>
                <a:spLocks/>
              </p:cNvSpPr>
              <p:nvPr/>
            </p:nvSpPr>
            <p:spPr bwMode="auto">
              <a:xfrm rot="9832685">
                <a:off x="3296" y="2104"/>
                <a:ext cx="421" cy="456"/>
              </a:xfrm>
              <a:custGeom>
                <a:avLst/>
                <a:gdLst>
                  <a:gd name="G0" fmla="+- 51 0 0"/>
                  <a:gd name="G1" fmla="+- 21600 0 0"/>
                  <a:gd name="G2" fmla="+- 21600 0 0"/>
                  <a:gd name="T0" fmla="*/ 0 w 21651"/>
                  <a:gd name="T1" fmla="*/ 0 h 23464"/>
                  <a:gd name="T2" fmla="*/ 21570 w 21651"/>
                  <a:gd name="T3" fmla="*/ 23464 h 23464"/>
                  <a:gd name="T4" fmla="*/ 51 w 21651"/>
                  <a:gd name="T5" fmla="*/ 21600 h 23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51" h="23464" fill="none" extrusionOk="0">
                    <a:moveTo>
                      <a:pt x="0" y="0"/>
                    </a:moveTo>
                    <a:cubicBezTo>
                      <a:pt x="17" y="0"/>
                      <a:pt x="34" y="-1"/>
                      <a:pt x="51" y="0"/>
                    </a:cubicBezTo>
                    <a:cubicBezTo>
                      <a:pt x="11980" y="0"/>
                      <a:pt x="21651" y="9670"/>
                      <a:pt x="21651" y="21600"/>
                    </a:cubicBezTo>
                    <a:cubicBezTo>
                      <a:pt x="21651" y="22222"/>
                      <a:pt x="21624" y="22844"/>
                      <a:pt x="21570" y="23464"/>
                    </a:cubicBezTo>
                  </a:path>
                  <a:path w="21651" h="23464" stroke="0" extrusionOk="0">
                    <a:moveTo>
                      <a:pt x="0" y="0"/>
                    </a:moveTo>
                    <a:cubicBezTo>
                      <a:pt x="17" y="0"/>
                      <a:pt x="34" y="-1"/>
                      <a:pt x="51" y="0"/>
                    </a:cubicBezTo>
                    <a:cubicBezTo>
                      <a:pt x="11980" y="0"/>
                      <a:pt x="21651" y="9670"/>
                      <a:pt x="21651" y="21600"/>
                    </a:cubicBezTo>
                    <a:cubicBezTo>
                      <a:pt x="21651" y="22222"/>
                      <a:pt x="21624" y="22844"/>
                      <a:pt x="21570" y="23464"/>
                    </a:cubicBezTo>
                    <a:lnTo>
                      <a:pt x="51" y="2160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/>
              <a:lstStyle/>
              <a:p>
                <a:endParaRPr lang="en-US"/>
              </a:p>
            </p:txBody>
          </p:sp>
        </p:grpSp>
        <p:grpSp>
          <p:nvGrpSpPr>
            <p:cNvPr id="11" name="Group 74"/>
            <p:cNvGrpSpPr>
              <a:grpSpLocks/>
            </p:cNvGrpSpPr>
            <p:nvPr/>
          </p:nvGrpSpPr>
          <p:grpSpPr bwMode="auto">
            <a:xfrm>
              <a:off x="4116" y="375"/>
              <a:ext cx="981" cy="983"/>
              <a:chOff x="4320" y="1624"/>
              <a:chExt cx="981" cy="983"/>
            </a:xfrm>
          </p:grpSpPr>
          <p:sp>
            <p:nvSpPr>
              <p:cNvPr id="33" name="Arc 75"/>
              <p:cNvSpPr>
                <a:spLocks/>
              </p:cNvSpPr>
              <p:nvPr/>
            </p:nvSpPr>
            <p:spPr bwMode="auto">
              <a:xfrm rot="10800000">
                <a:off x="4320" y="1624"/>
                <a:ext cx="492" cy="918"/>
              </a:xfrm>
              <a:custGeom>
                <a:avLst/>
                <a:gdLst>
                  <a:gd name="G0" fmla="+- 0 0 0"/>
                  <a:gd name="G1" fmla="+- 18705 0 0"/>
                  <a:gd name="G2" fmla="+- 21600 0 0"/>
                  <a:gd name="T0" fmla="*/ 10801 w 21600"/>
                  <a:gd name="T1" fmla="*/ 0 h 40303"/>
                  <a:gd name="T2" fmla="*/ 261 w 21600"/>
                  <a:gd name="T3" fmla="*/ 40303 h 40303"/>
                  <a:gd name="T4" fmla="*/ 0 w 21600"/>
                  <a:gd name="T5" fmla="*/ 18705 h 40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303" fill="none" extrusionOk="0">
                    <a:moveTo>
                      <a:pt x="10801" y="-1"/>
                    </a:moveTo>
                    <a:cubicBezTo>
                      <a:pt x="17483" y="3858"/>
                      <a:pt x="21600" y="10988"/>
                      <a:pt x="21600" y="18705"/>
                    </a:cubicBezTo>
                    <a:cubicBezTo>
                      <a:pt x="21600" y="30532"/>
                      <a:pt x="12087" y="40160"/>
                      <a:pt x="261" y="40303"/>
                    </a:cubicBezTo>
                  </a:path>
                  <a:path w="21600" h="40303" stroke="0" extrusionOk="0">
                    <a:moveTo>
                      <a:pt x="10801" y="-1"/>
                    </a:moveTo>
                    <a:cubicBezTo>
                      <a:pt x="17483" y="3858"/>
                      <a:pt x="21600" y="10988"/>
                      <a:pt x="21600" y="18705"/>
                    </a:cubicBezTo>
                    <a:cubicBezTo>
                      <a:pt x="21600" y="30532"/>
                      <a:pt x="12087" y="40160"/>
                      <a:pt x="261" y="40303"/>
                    </a:cubicBezTo>
                    <a:lnTo>
                      <a:pt x="0" y="1870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rc 76"/>
              <p:cNvSpPr>
                <a:spLocks/>
              </p:cNvSpPr>
              <p:nvPr/>
            </p:nvSpPr>
            <p:spPr bwMode="auto">
              <a:xfrm rot="10800000">
                <a:off x="4757" y="1624"/>
                <a:ext cx="511" cy="492"/>
              </a:xfrm>
              <a:custGeom>
                <a:avLst/>
                <a:gdLst>
                  <a:gd name="G0" fmla="+- 20039 0 0"/>
                  <a:gd name="G1" fmla="+- 0 0 0"/>
                  <a:gd name="G2" fmla="+- 21600 0 0"/>
                  <a:gd name="T0" fmla="*/ 22395 w 22395"/>
                  <a:gd name="T1" fmla="*/ 21471 h 21600"/>
                  <a:gd name="T2" fmla="*/ 0 w 22395"/>
                  <a:gd name="T3" fmla="*/ 8061 h 21600"/>
                  <a:gd name="T4" fmla="*/ 20039 w 22395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395" h="21600" fill="none" extrusionOk="0">
                    <a:moveTo>
                      <a:pt x="22395" y="21471"/>
                    </a:moveTo>
                    <a:cubicBezTo>
                      <a:pt x="21612" y="21556"/>
                      <a:pt x="20826" y="21599"/>
                      <a:pt x="20039" y="21600"/>
                    </a:cubicBezTo>
                    <a:cubicBezTo>
                      <a:pt x="11222" y="21600"/>
                      <a:pt x="3290" y="16241"/>
                      <a:pt x="-1" y="8061"/>
                    </a:cubicBezTo>
                  </a:path>
                  <a:path w="22395" h="21600" stroke="0" extrusionOk="0">
                    <a:moveTo>
                      <a:pt x="22395" y="21471"/>
                    </a:moveTo>
                    <a:cubicBezTo>
                      <a:pt x="21612" y="21556"/>
                      <a:pt x="20826" y="21599"/>
                      <a:pt x="20039" y="21600"/>
                    </a:cubicBezTo>
                    <a:cubicBezTo>
                      <a:pt x="11222" y="21600"/>
                      <a:pt x="3290" y="16241"/>
                      <a:pt x="-1" y="8061"/>
                    </a:cubicBezTo>
                    <a:lnTo>
                      <a:pt x="20039" y="0"/>
                    </a:lnTo>
                    <a:close/>
                  </a:path>
                </a:pathLst>
              </a:custGeom>
              <a:solidFill>
                <a:srgbClr val="6C3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rc 77"/>
              <p:cNvSpPr>
                <a:spLocks/>
              </p:cNvSpPr>
              <p:nvPr/>
            </p:nvSpPr>
            <p:spPr bwMode="auto">
              <a:xfrm rot="10800000">
                <a:off x="4809" y="1925"/>
                <a:ext cx="492" cy="512"/>
              </a:xfrm>
              <a:custGeom>
                <a:avLst/>
                <a:gdLst>
                  <a:gd name="G0" fmla="+- 21600 0 0"/>
                  <a:gd name="G1" fmla="+- 14313 0 0"/>
                  <a:gd name="G2" fmla="+- 21600 0 0"/>
                  <a:gd name="T0" fmla="*/ 1600 w 21600"/>
                  <a:gd name="T1" fmla="*/ 22471 h 22471"/>
                  <a:gd name="T2" fmla="*/ 5423 w 21600"/>
                  <a:gd name="T3" fmla="*/ 0 h 22471"/>
                  <a:gd name="T4" fmla="*/ 21600 w 21600"/>
                  <a:gd name="T5" fmla="*/ 14313 h 22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2471" fill="none" extrusionOk="0">
                    <a:moveTo>
                      <a:pt x="1599" y="22471"/>
                    </a:moveTo>
                    <a:cubicBezTo>
                      <a:pt x="543" y="19880"/>
                      <a:pt x="0" y="17110"/>
                      <a:pt x="0" y="14313"/>
                    </a:cubicBezTo>
                    <a:cubicBezTo>
                      <a:pt x="-1" y="9039"/>
                      <a:pt x="1928" y="3949"/>
                      <a:pt x="5422" y="-1"/>
                    </a:cubicBezTo>
                  </a:path>
                  <a:path w="21600" h="22471" stroke="0" extrusionOk="0">
                    <a:moveTo>
                      <a:pt x="1599" y="22471"/>
                    </a:moveTo>
                    <a:cubicBezTo>
                      <a:pt x="543" y="19880"/>
                      <a:pt x="0" y="17110"/>
                      <a:pt x="0" y="14313"/>
                    </a:cubicBezTo>
                    <a:cubicBezTo>
                      <a:pt x="-1" y="9039"/>
                      <a:pt x="1928" y="3949"/>
                      <a:pt x="5422" y="-1"/>
                    </a:cubicBezTo>
                    <a:lnTo>
                      <a:pt x="21600" y="143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Arc 78"/>
              <p:cNvSpPr>
                <a:spLocks/>
              </p:cNvSpPr>
              <p:nvPr/>
            </p:nvSpPr>
            <p:spPr bwMode="auto">
              <a:xfrm rot="10800000">
                <a:off x="4809" y="2114"/>
                <a:ext cx="411" cy="492"/>
              </a:xfrm>
              <a:custGeom>
                <a:avLst/>
                <a:gdLst>
                  <a:gd name="G0" fmla="+- 18051 0 0"/>
                  <a:gd name="G1" fmla="+- 21600 0 0"/>
                  <a:gd name="G2" fmla="+- 21600 0 0"/>
                  <a:gd name="T0" fmla="*/ 0 w 18051"/>
                  <a:gd name="T1" fmla="*/ 9738 h 21600"/>
                  <a:gd name="T2" fmla="*/ 18051 w 18051"/>
                  <a:gd name="T3" fmla="*/ 0 h 21600"/>
                  <a:gd name="T4" fmla="*/ 18051 w 1805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051" h="21600" fill="none" extrusionOk="0">
                    <a:moveTo>
                      <a:pt x="-1" y="9737"/>
                    </a:moveTo>
                    <a:cubicBezTo>
                      <a:pt x="3993" y="3659"/>
                      <a:pt x="10778" y="0"/>
                      <a:pt x="18050" y="0"/>
                    </a:cubicBezTo>
                  </a:path>
                  <a:path w="18051" h="21600" stroke="0" extrusionOk="0">
                    <a:moveTo>
                      <a:pt x="-1" y="9737"/>
                    </a:moveTo>
                    <a:cubicBezTo>
                      <a:pt x="3993" y="3659"/>
                      <a:pt x="10778" y="0"/>
                      <a:pt x="18050" y="0"/>
                    </a:cubicBezTo>
                    <a:lnTo>
                      <a:pt x="18051" y="2160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Arc 79"/>
              <p:cNvSpPr>
                <a:spLocks/>
              </p:cNvSpPr>
              <p:nvPr/>
            </p:nvSpPr>
            <p:spPr bwMode="auto">
              <a:xfrm rot="10800000">
                <a:off x="4338" y="2115"/>
                <a:ext cx="473" cy="4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0771"/>
                  <a:gd name="T1" fmla="*/ 0 h 21600"/>
                  <a:gd name="T2" fmla="*/ 20771 w 20771"/>
                  <a:gd name="T3" fmla="*/ 15673 h 21600"/>
                  <a:gd name="T4" fmla="*/ 0 w 2077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771" h="21600" fill="none" extrusionOk="0">
                    <a:moveTo>
                      <a:pt x="-1" y="0"/>
                    </a:moveTo>
                    <a:cubicBezTo>
                      <a:pt x="9646" y="0"/>
                      <a:pt x="18123" y="6396"/>
                      <a:pt x="20770" y="15673"/>
                    </a:cubicBezTo>
                  </a:path>
                  <a:path w="20771" h="21600" stroke="0" extrusionOk="0">
                    <a:moveTo>
                      <a:pt x="-1" y="0"/>
                    </a:moveTo>
                    <a:cubicBezTo>
                      <a:pt x="9646" y="0"/>
                      <a:pt x="18123" y="6396"/>
                      <a:pt x="20770" y="15673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</p:grpSp>
        <p:sp>
          <p:nvSpPr>
            <p:cNvPr id="12" name="Rectangle 83"/>
            <p:cNvSpPr>
              <a:spLocks noChangeArrowheads="1"/>
            </p:cNvSpPr>
            <p:nvPr/>
          </p:nvSpPr>
          <p:spPr bwMode="auto">
            <a:xfrm>
              <a:off x="2974" y="1821"/>
              <a:ext cx="10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200" b="1">
                  <a:solidFill>
                    <a:schemeClr val="accent2"/>
                  </a:solidFill>
                </a:rPr>
                <a:t>Link to Operational Systems</a:t>
              </a:r>
            </a:p>
          </p:txBody>
        </p:sp>
        <p:sp>
          <p:nvSpPr>
            <p:cNvPr id="13" name="Rectangle 84"/>
            <p:cNvSpPr>
              <a:spLocks noChangeArrowheads="1"/>
            </p:cNvSpPr>
            <p:nvPr/>
          </p:nvSpPr>
          <p:spPr bwMode="auto">
            <a:xfrm>
              <a:off x="4019" y="1336"/>
              <a:ext cx="134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200" b="1">
                  <a:solidFill>
                    <a:schemeClr val="accent2"/>
                  </a:solidFill>
                </a:rPr>
                <a:t>Automated Linkages</a:t>
              </a:r>
            </a:p>
          </p:txBody>
        </p:sp>
        <p:grpSp>
          <p:nvGrpSpPr>
            <p:cNvPr id="14" name="Group 87"/>
            <p:cNvGrpSpPr>
              <a:grpSpLocks/>
            </p:cNvGrpSpPr>
            <p:nvPr/>
          </p:nvGrpSpPr>
          <p:grpSpPr bwMode="auto">
            <a:xfrm>
              <a:off x="467" y="1080"/>
              <a:ext cx="2630" cy="1966"/>
              <a:chOff x="464" y="1859"/>
              <a:chExt cx="2630" cy="1966"/>
            </a:xfrm>
          </p:grpSpPr>
          <p:sp>
            <p:nvSpPr>
              <p:cNvPr id="15" name="Rectangle 48"/>
              <p:cNvSpPr>
                <a:spLocks noChangeArrowheads="1"/>
              </p:cNvSpPr>
              <p:nvPr/>
            </p:nvSpPr>
            <p:spPr bwMode="auto">
              <a:xfrm>
                <a:off x="464" y="2728"/>
                <a:ext cx="800" cy="3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lnSpc>
                    <a:spcPct val="95000"/>
                  </a:lnSpc>
                </a:pPr>
                <a:r>
                  <a:rPr lang="en-US" sz="1200" b="1">
                    <a:solidFill>
                      <a:schemeClr val="accent2"/>
                    </a:solidFill>
                  </a:rPr>
                  <a:t>REPORTING</a:t>
                </a:r>
                <a:endParaRPr lang="en-US" sz="1200" b="1">
                  <a:solidFill>
                    <a:srgbClr val="1C3880"/>
                  </a:solidFill>
                </a:endParaRPr>
              </a:p>
              <a:p>
                <a:pPr algn="ctr">
                  <a:lnSpc>
                    <a:spcPct val="95000"/>
                  </a:lnSpc>
                </a:pPr>
                <a:r>
                  <a:rPr lang="en-US" sz="1200" b="1"/>
                  <a:t>WHAT happened?</a:t>
                </a:r>
              </a:p>
            </p:txBody>
          </p:sp>
          <p:sp>
            <p:nvSpPr>
              <p:cNvPr id="16" name="Rectangle 49"/>
              <p:cNvSpPr>
                <a:spLocks noChangeArrowheads="1"/>
              </p:cNvSpPr>
              <p:nvPr/>
            </p:nvSpPr>
            <p:spPr bwMode="auto">
              <a:xfrm>
                <a:off x="2237" y="1859"/>
                <a:ext cx="850" cy="3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lnSpc>
                    <a:spcPct val="95000"/>
                  </a:lnSpc>
                </a:pPr>
                <a:r>
                  <a:rPr lang="en-US" sz="1200" b="1">
                    <a:solidFill>
                      <a:schemeClr val="hlink"/>
                    </a:solidFill>
                  </a:rPr>
                  <a:t>PREDICTING</a:t>
                </a:r>
              </a:p>
              <a:p>
                <a:pPr algn="ctr">
                  <a:lnSpc>
                    <a:spcPct val="95000"/>
                  </a:lnSpc>
                </a:pPr>
                <a:r>
                  <a:rPr lang="en-US" sz="1200" b="1"/>
                  <a:t>WHAT WILL happen?</a:t>
                </a:r>
              </a:p>
            </p:txBody>
          </p:sp>
          <p:sp>
            <p:nvSpPr>
              <p:cNvPr id="17" name="Rectangle 55"/>
              <p:cNvSpPr>
                <a:spLocks noChangeArrowheads="1"/>
              </p:cNvSpPr>
              <p:nvPr/>
            </p:nvSpPr>
            <p:spPr bwMode="auto">
              <a:xfrm>
                <a:off x="1142" y="2308"/>
                <a:ext cx="1162" cy="3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lnSpc>
                    <a:spcPct val="95000"/>
                  </a:lnSpc>
                </a:pPr>
                <a:r>
                  <a:rPr lang="en-US" sz="1200" b="1">
                    <a:solidFill>
                      <a:schemeClr val="folHlink"/>
                    </a:solidFill>
                  </a:rPr>
                  <a:t>ANALYZING</a:t>
                </a:r>
                <a:endParaRPr lang="en-US" sz="1200" b="1">
                  <a:solidFill>
                    <a:schemeClr val="accent1"/>
                  </a:solidFill>
                </a:endParaRPr>
              </a:p>
              <a:p>
                <a:pPr algn="ctr">
                  <a:lnSpc>
                    <a:spcPct val="95000"/>
                  </a:lnSpc>
                </a:pPr>
                <a:r>
                  <a:rPr lang="en-US" sz="1200" b="1"/>
                  <a:t>WHY</a:t>
                </a:r>
                <a:br>
                  <a:rPr lang="en-US" sz="1200" b="1"/>
                </a:br>
                <a:r>
                  <a:rPr lang="en-US" sz="1200" b="1"/>
                  <a:t>did it happen?</a:t>
                </a:r>
              </a:p>
            </p:txBody>
          </p:sp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>
                <a:off x="631" y="3167"/>
                <a:ext cx="490" cy="481"/>
                <a:chOff x="501" y="1889"/>
                <a:chExt cx="490" cy="481"/>
              </a:xfrm>
            </p:grpSpPr>
            <p:sp>
              <p:nvSpPr>
                <p:cNvPr id="31" name="Arc 57"/>
                <p:cNvSpPr>
                  <a:spLocks/>
                </p:cNvSpPr>
                <p:nvPr/>
              </p:nvSpPr>
              <p:spPr bwMode="auto">
                <a:xfrm rot="4894209">
                  <a:off x="741" y="2075"/>
                  <a:ext cx="259" cy="240"/>
                </a:xfrm>
                <a:custGeom>
                  <a:avLst/>
                  <a:gdLst>
                    <a:gd name="G0" fmla="+- 4189 0 0"/>
                    <a:gd name="G1" fmla="+- 21600 0 0"/>
                    <a:gd name="G2" fmla="+- 21600 0 0"/>
                    <a:gd name="T0" fmla="*/ 0 w 23248"/>
                    <a:gd name="T1" fmla="*/ 411 h 21600"/>
                    <a:gd name="T2" fmla="*/ 23248 w 23248"/>
                    <a:gd name="T3" fmla="*/ 11438 h 21600"/>
                    <a:gd name="T4" fmla="*/ 4189 w 23248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3248" h="21600" fill="none" extrusionOk="0">
                      <a:moveTo>
                        <a:pt x="-1" y="410"/>
                      </a:moveTo>
                      <a:cubicBezTo>
                        <a:pt x="1379" y="137"/>
                        <a:pt x="2782" y="-1"/>
                        <a:pt x="4189" y="0"/>
                      </a:cubicBezTo>
                      <a:cubicBezTo>
                        <a:pt x="12167" y="0"/>
                        <a:pt x="19495" y="4397"/>
                        <a:pt x="23248" y="11437"/>
                      </a:cubicBezTo>
                    </a:path>
                    <a:path w="23248" h="21600" stroke="0" extrusionOk="0">
                      <a:moveTo>
                        <a:pt x="-1" y="410"/>
                      </a:moveTo>
                      <a:cubicBezTo>
                        <a:pt x="1379" y="137"/>
                        <a:pt x="2782" y="-1"/>
                        <a:pt x="4189" y="0"/>
                      </a:cubicBezTo>
                      <a:cubicBezTo>
                        <a:pt x="12167" y="0"/>
                        <a:pt x="19495" y="4397"/>
                        <a:pt x="23248" y="11437"/>
                      </a:cubicBezTo>
                      <a:lnTo>
                        <a:pt x="4189" y="2160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 anchor="ctr"/>
                <a:lstStyle/>
                <a:p>
                  <a:endParaRPr lang="en-US"/>
                </a:p>
              </p:txBody>
            </p:sp>
            <p:sp>
              <p:nvSpPr>
                <p:cNvPr id="32" name="Arc 58"/>
                <p:cNvSpPr>
                  <a:spLocks/>
                </p:cNvSpPr>
                <p:nvPr/>
              </p:nvSpPr>
              <p:spPr bwMode="auto">
                <a:xfrm rot="4894209">
                  <a:off x="500" y="1890"/>
                  <a:ext cx="481" cy="480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40574 w 43200"/>
                    <a:gd name="T1" fmla="*/ 11278 h 43200"/>
                    <a:gd name="T2" fmla="*/ 21510 w 43200"/>
                    <a:gd name="T3" fmla="*/ 0 h 43200"/>
                    <a:gd name="T4" fmla="*/ 21600 w 432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43200" fill="none" extrusionOk="0">
                      <a:moveTo>
                        <a:pt x="40574" y="11277"/>
                      </a:moveTo>
                      <a:cubicBezTo>
                        <a:pt x="42297" y="14445"/>
                        <a:pt x="43200" y="17994"/>
                        <a:pt x="43200" y="21600"/>
                      </a:cubicBezTo>
                      <a:cubicBezTo>
                        <a:pt x="43200" y="33529"/>
                        <a:pt x="33529" y="43200"/>
                        <a:pt x="21600" y="43200"/>
                      </a:cubicBez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-1" y="9705"/>
                        <a:pt x="9615" y="49"/>
                        <a:pt x="21510" y="0"/>
                      </a:cubicBezTo>
                    </a:path>
                    <a:path w="43200" h="43200" stroke="0" extrusionOk="0">
                      <a:moveTo>
                        <a:pt x="40574" y="11277"/>
                      </a:moveTo>
                      <a:cubicBezTo>
                        <a:pt x="42297" y="14445"/>
                        <a:pt x="43200" y="17994"/>
                        <a:pt x="43200" y="21600"/>
                      </a:cubicBezTo>
                      <a:cubicBezTo>
                        <a:pt x="43200" y="33529"/>
                        <a:pt x="33529" y="43200"/>
                        <a:pt x="21600" y="43200"/>
                      </a:cubicBez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-1" y="9705"/>
                        <a:pt x="9615" y="49"/>
                        <a:pt x="21510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59"/>
              <p:cNvGrpSpPr>
                <a:grpSpLocks/>
              </p:cNvGrpSpPr>
              <p:nvPr/>
            </p:nvGrpSpPr>
            <p:grpSpPr bwMode="auto">
              <a:xfrm>
                <a:off x="1398" y="2748"/>
                <a:ext cx="650" cy="572"/>
                <a:chOff x="1286" y="1850"/>
                <a:chExt cx="650" cy="572"/>
              </a:xfrm>
            </p:grpSpPr>
            <p:sp>
              <p:nvSpPr>
                <p:cNvPr id="28" name="Arc 60"/>
                <p:cNvSpPr>
                  <a:spLocks/>
                </p:cNvSpPr>
                <p:nvPr/>
              </p:nvSpPr>
              <p:spPr bwMode="auto">
                <a:xfrm rot="8636158">
                  <a:off x="1286" y="1850"/>
                  <a:ext cx="583" cy="484"/>
                </a:xfrm>
                <a:custGeom>
                  <a:avLst/>
                  <a:gdLst>
                    <a:gd name="G0" fmla="+- 21600 0 0"/>
                    <a:gd name="G1" fmla="+- 14350 0 0"/>
                    <a:gd name="G2" fmla="+- 21600 0 0"/>
                    <a:gd name="T0" fmla="*/ 37744 w 43200"/>
                    <a:gd name="T1" fmla="*/ 0 h 35950"/>
                    <a:gd name="T2" fmla="*/ 1105 w 43200"/>
                    <a:gd name="T3" fmla="*/ 7531 h 35950"/>
                    <a:gd name="T4" fmla="*/ 21600 w 43200"/>
                    <a:gd name="T5" fmla="*/ 14350 h 359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35950" fill="none" extrusionOk="0">
                      <a:moveTo>
                        <a:pt x="37744" y="-1"/>
                      </a:moveTo>
                      <a:cubicBezTo>
                        <a:pt x="41258" y="3953"/>
                        <a:pt x="43200" y="9059"/>
                        <a:pt x="43200" y="14350"/>
                      </a:cubicBezTo>
                      <a:cubicBezTo>
                        <a:pt x="43200" y="26279"/>
                        <a:pt x="33529" y="35950"/>
                        <a:pt x="21600" y="35950"/>
                      </a:cubicBezTo>
                      <a:cubicBezTo>
                        <a:pt x="9670" y="35950"/>
                        <a:pt x="0" y="26279"/>
                        <a:pt x="0" y="14350"/>
                      </a:cubicBezTo>
                      <a:cubicBezTo>
                        <a:pt x="-1" y="12032"/>
                        <a:pt x="372" y="9729"/>
                        <a:pt x="1104" y="7530"/>
                      </a:cubicBezTo>
                    </a:path>
                    <a:path w="43200" h="35950" stroke="0" extrusionOk="0">
                      <a:moveTo>
                        <a:pt x="37744" y="-1"/>
                      </a:moveTo>
                      <a:cubicBezTo>
                        <a:pt x="41258" y="3953"/>
                        <a:pt x="43200" y="9059"/>
                        <a:pt x="43200" y="14350"/>
                      </a:cubicBezTo>
                      <a:cubicBezTo>
                        <a:pt x="43200" y="26279"/>
                        <a:pt x="33529" y="35950"/>
                        <a:pt x="21600" y="35950"/>
                      </a:cubicBezTo>
                      <a:cubicBezTo>
                        <a:pt x="9670" y="35950"/>
                        <a:pt x="0" y="26279"/>
                        <a:pt x="0" y="14350"/>
                      </a:cubicBezTo>
                      <a:cubicBezTo>
                        <a:pt x="-1" y="12032"/>
                        <a:pt x="372" y="9729"/>
                        <a:pt x="1104" y="7530"/>
                      </a:cubicBezTo>
                      <a:lnTo>
                        <a:pt x="21600" y="1435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Arc 61"/>
                <p:cNvSpPr>
                  <a:spLocks/>
                </p:cNvSpPr>
                <p:nvPr/>
              </p:nvSpPr>
              <p:spPr bwMode="auto">
                <a:xfrm rot="8636158">
                  <a:off x="1659" y="2016"/>
                  <a:ext cx="277" cy="291"/>
                </a:xfrm>
                <a:custGeom>
                  <a:avLst/>
                  <a:gdLst>
                    <a:gd name="G0" fmla="+- 20495 0 0"/>
                    <a:gd name="G1" fmla="+- 21598 0 0"/>
                    <a:gd name="G2" fmla="+- 21600 0 0"/>
                    <a:gd name="T0" fmla="*/ 0 w 20495"/>
                    <a:gd name="T1" fmla="*/ 14779 h 21598"/>
                    <a:gd name="T2" fmla="*/ 20199 w 20495"/>
                    <a:gd name="T3" fmla="*/ 0 h 21598"/>
                    <a:gd name="T4" fmla="*/ 20495 w 20495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495" h="21598" fill="none" extrusionOk="0">
                      <a:moveTo>
                        <a:pt x="-1" y="14778"/>
                      </a:moveTo>
                      <a:cubicBezTo>
                        <a:pt x="2901" y="6056"/>
                        <a:pt x="11006" y="126"/>
                        <a:pt x="20199" y="0"/>
                      </a:cubicBezTo>
                    </a:path>
                    <a:path w="20495" h="21598" stroke="0" extrusionOk="0">
                      <a:moveTo>
                        <a:pt x="-1" y="14778"/>
                      </a:moveTo>
                      <a:cubicBezTo>
                        <a:pt x="2901" y="6056"/>
                        <a:pt x="11006" y="126"/>
                        <a:pt x="20199" y="0"/>
                      </a:cubicBezTo>
                      <a:lnTo>
                        <a:pt x="20495" y="21598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Arc 62"/>
                <p:cNvSpPr>
                  <a:spLocks/>
                </p:cNvSpPr>
                <p:nvPr/>
              </p:nvSpPr>
              <p:spPr bwMode="auto">
                <a:xfrm rot="8636158">
                  <a:off x="1414" y="2137"/>
                  <a:ext cx="470" cy="285"/>
                </a:xfrm>
                <a:custGeom>
                  <a:avLst/>
                  <a:gdLst>
                    <a:gd name="G0" fmla="+- 14067 0 0"/>
                    <a:gd name="G1" fmla="+- 21600 0 0"/>
                    <a:gd name="G2" fmla="+- 21600 0 0"/>
                    <a:gd name="T0" fmla="*/ 0 w 35537"/>
                    <a:gd name="T1" fmla="*/ 5209 h 21600"/>
                    <a:gd name="T2" fmla="*/ 35537 w 35537"/>
                    <a:gd name="T3" fmla="*/ 19235 h 21600"/>
                    <a:gd name="T4" fmla="*/ 14067 w 3553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5537" h="21600" fill="none" extrusionOk="0">
                      <a:moveTo>
                        <a:pt x="-1" y="5208"/>
                      </a:moveTo>
                      <a:cubicBezTo>
                        <a:pt x="3916" y="1847"/>
                        <a:pt x="8906" y="-1"/>
                        <a:pt x="14067" y="0"/>
                      </a:cubicBezTo>
                      <a:cubicBezTo>
                        <a:pt x="25081" y="0"/>
                        <a:pt x="34331" y="8287"/>
                        <a:pt x="35537" y="19234"/>
                      </a:cubicBezTo>
                    </a:path>
                    <a:path w="35537" h="21600" stroke="0" extrusionOk="0">
                      <a:moveTo>
                        <a:pt x="-1" y="5208"/>
                      </a:moveTo>
                      <a:cubicBezTo>
                        <a:pt x="3916" y="1847"/>
                        <a:pt x="8906" y="-1"/>
                        <a:pt x="14067" y="0"/>
                      </a:cubicBezTo>
                      <a:cubicBezTo>
                        <a:pt x="25081" y="0"/>
                        <a:pt x="34331" y="8287"/>
                        <a:pt x="35537" y="19234"/>
                      </a:cubicBezTo>
                      <a:lnTo>
                        <a:pt x="14067" y="2160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63"/>
              <p:cNvGrpSpPr>
                <a:grpSpLocks/>
              </p:cNvGrpSpPr>
              <p:nvPr/>
            </p:nvGrpSpPr>
            <p:grpSpPr bwMode="auto">
              <a:xfrm>
                <a:off x="2284" y="2299"/>
                <a:ext cx="756" cy="704"/>
                <a:chOff x="2169" y="1779"/>
                <a:chExt cx="756" cy="704"/>
              </a:xfrm>
            </p:grpSpPr>
            <p:sp>
              <p:nvSpPr>
                <p:cNvPr id="24" name="Arc 64"/>
                <p:cNvSpPr>
                  <a:spLocks/>
                </p:cNvSpPr>
                <p:nvPr/>
              </p:nvSpPr>
              <p:spPr bwMode="auto">
                <a:xfrm rot="8722095">
                  <a:off x="2169" y="1779"/>
                  <a:ext cx="666" cy="591"/>
                </a:xfrm>
                <a:custGeom>
                  <a:avLst/>
                  <a:gdLst>
                    <a:gd name="G0" fmla="+- 20779 0 0"/>
                    <a:gd name="G1" fmla="+- 16037 0 0"/>
                    <a:gd name="G2" fmla="+- 21600 0 0"/>
                    <a:gd name="T0" fmla="*/ 35249 w 42379"/>
                    <a:gd name="T1" fmla="*/ 0 h 37637"/>
                    <a:gd name="T2" fmla="*/ 0 w 42379"/>
                    <a:gd name="T3" fmla="*/ 21937 h 37637"/>
                    <a:gd name="T4" fmla="*/ 20779 w 42379"/>
                    <a:gd name="T5" fmla="*/ 16037 h 376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379" h="37637" fill="none" extrusionOk="0">
                      <a:moveTo>
                        <a:pt x="35248" y="0"/>
                      </a:moveTo>
                      <a:cubicBezTo>
                        <a:pt x="39788" y="4095"/>
                        <a:pt x="42379" y="9923"/>
                        <a:pt x="42379" y="16037"/>
                      </a:cubicBezTo>
                      <a:cubicBezTo>
                        <a:pt x="42379" y="27966"/>
                        <a:pt x="32708" y="37637"/>
                        <a:pt x="20779" y="37637"/>
                      </a:cubicBezTo>
                      <a:cubicBezTo>
                        <a:pt x="11121" y="37637"/>
                        <a:pt x="2638" y="31226"/>
                        <a:pt x="0" y="21936"/>
                      </a:cubicBezTo>
                    </a:path>
                    <a:path w="42379" h="37637" stroke="0" extrusionOk="0">
                      <a:moveTo>
                        <a:pt x="35248" y="0"/>
                      </a:moveTo>
                      <a:cubicBezTo>
                        <a:pt x="39788" y="4095"/>
                        <a:pt x="42379" y="9923"/>
                        <a:pt x="42379" y="16037"/>
                      </a:cubicBezTo>
                      <a:cubicBezTo>
                        <a:pt x="42379" y="27966"/>
                        <a:pt x="32708" y="37637"/>
                        <a:pt x="20779" y="37637"/>
                      </a:cubicBezTo>
                      <a:cubicBezTo>
                        <a:pt x="11121" y="37637"/>
                        <a:pt x="2638" y="31226"/>
                        <a:pt x="0" y="21936"/>
                      </a:cubicBezTo>
                      <a:lnTo>
                        <a:pt x="20779" y="1603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Arc 65"/>
                <p:cNvSpPr>
                  <a:spLocks/>
                </p:cNvSpPr>
                <p:nvPr/>
              </p:nvSpPr>
              <p:spPr bwMode="auto">
                <a:xfrm rot="8722095">
                  <a:off x="2546" y="1904"/>
                  <a:ext cx="340" cy="341"/>
                </a:xfrm>
                <a:custGeom>
                  <a:avLst/>
                  <a:gdLst>
                    <a:gd name="G0" fmla="+- 21600 0 0"/>
                    <a:gd name="G1" fmla="+- 15814 0 0"/>
                    <a:gd name="G2" fmla="+- 21600 0 0"/>
                    <a:gd name="T0" fmla="*/ 821 w 21600"/>
                    <a:gd name="T1" fmla="*/ 21714 h 21714"/>
                    <a:gd name="T2" fmla="*/ 6887 w 21600"/>
                    <a:gd name="T3" fmla="*/ 0 h 21714"/>
                    <a:gd name="T4" fmla="*/ 21600 w 21600"/>
                    <a:gd name="T5" fmla="*/ 15814 h 21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714" fill="none" extrusionOk="0">
                      <a:moveTo>
                        <a:pt x="821" y="21713"/>
                      </a:moveTo>
                      <a:cubicBezTo>
                        <a:pt x="276" y="19794"/>
                        <a:pt x="0" y="17809"/>
                        <a:pt x="0" y="15814"/>
                      </a:cubicBezTo>
                      <a:cubicBezTo>
                        <a:pt x="-1" y="9814"/>
                        <a:pt x="2494" y="4086"/>
                        <a:pt x="6886" y="-1"/>
                      </a:cubicBezTo>
                    </a:path>
                    <a:path w="21600" h="21714" stroke="0" extrusionOk="0">
                      <a:moveTo>
                        <a:pt x="821" y="21713"/>
                      </a:moveTo>
                      <a:cubicBezTo>
                        <a:pt x="276" y="19794"/>
                        <a:pt x="0" y="17809"/>
                        <a:pt x="0" y="15814"/>
                      </a:cubicBezTo>
                      <a:cubicBezTo>
                        <a:pt x="-1" y="9814"/>
                        <a:pt x="2494" y="4086"/>
                        <a:pt x="6886" y="-1"/>
                      </a:cubicBezTo>
                      <a:lnTo>
                        <a:pt x="21600" y="1581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Arc 66"/>
                <p:cNvSpPr>
                  <a:spLocks/>
                </p:cNvSpPr>
                <p:nvPr/>
              </p:nvSpPr>
              <p:spPr bwMode="auto">
                <a:xfrm rot="8722095">
                  <a:off x="2591" y="1984"/>
                  <a:ext cx="334" cy="320"/>
                </a:xfrm>
                <a:custGeom>
                  <a:avLst/>
                  <a:gdLst>
                    <a:gd name="G0" fmla="+- 21269 0 0"/>
                    <a:gd name="G1" fmla="+- 20395 0 0"/>
                    <a:gd name="G2" fmla="+- 21600 0 0"/>
                    <a:gd name="T0" fmla="*/ 0 w 21269"/>
                    <a:gd name="T1" fmla="*/ 16628 h 20395"/>
                    <a:gd name="T2" fmla="*/ 14157 w 21269"/>
                    <a:gd name="T3" fmla="*/ 0 h 20395"/>
                    <a:gd name="T4" fmla="*/ 21269 w 21269"/>
                    <a:gd name="T5" fmla="*/ 20395 h 20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269" h="20395" fill="none" extrusionOk="0">
                      <a:moveTo>
                        <a:pt x="0" y="16628"/>
                      </a:moveTo>
                      <a:cubicBezTo>
                        <a:pt x="1363" y="8932"/>
                        <a:pt x="6777" y="2572"/>
                        <a:pt x="14156" y="-1"/>
                      </a:cubicBezTo>
                    </a:path>
                    <a:path w="21269" h="20395" stroke="0" extrusionOk="0">
                      <a:moveTo>
                        <a:pt x="0" y="16628"/>
                      </a:moveTo>
                      <a:cubicBezTo>
                        <a:pt x="1363" y="8932"/>
                        <a:pt x="6777" y="2572"/>
                        <a:pt x="14156" y="-1"/>
                      </a:cubicBezTo>
                      <a:lnTo>
                        <a:pt x="21269" y="20395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Arc 67"/>
                <p:cNvSpPr>
                  <a:spLocks/>
                </p:cNvSpPr>
                <p:nvPr/>
              </p:nvSpPr>
              <p:spPr bwMode="auto">
                <a:xfrm rot="8722095">
                  <a:off x="2285" y="2067"/>
                  <a:ext cx="465" cy="416"/>
                </a:xfrm>
                <a:custGeom>
                  <a:avLst/>
                  <a:gdLst>
                    <a:gd name="G0" fmla="+- 7986 0 0"/>
                    <a:gd name="G1" fmla="+- 21600 0 0"/>
                    <a:gd name="G2" fmla="+- 21600 0 0"/>
                    <a:gd name="T0" fmla="*/ 0 w 29586"/>
                    <a:gd name="T1" fmla="*/ 1531 h 26456"/>
                    <a:gd name="T2" fmla="*/ 29033 w 29586"/>
                    <a:gd name="T3" fmla="*/ 26456 h 26456"/>
                    <a:gd name="T4" fmla="*/ 7986 w 29586"/>
                    <a:gd name="T5" fmla="*/ 21600 h 26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9586" h="26456" fill="none" extrusionOk="0">
                      <a:moveTo>
                        <a:pt x="-1" y="1530"/>
                      </a:moveTo>
                      <a:cubicBezTo>
                        <a:pt x="2540" y="519"/>
                        <a:pt x="5251" y="-1"/>
                        <a:pt x="7986" y="0"/>
                      </a:cubicBezTo>
                      <a:cubicBezTo>
                        <a:pt x="19915" y="0"/>
                        <a:pt x="29586" y="9670"/>
                        <a:pt x="29586" y="21600"/>
                      </a:cubicBezTo>
                      <a:cubicBezTo>
                        <a:pt x="29586" y="23234"/>
                        <a:pt x="29400" y="24863"/>
                        <a:pt x="29033" y="26456"/>
                      </a:cubicBezTo>
                    </a:path>
                    <a:path w="29586" h="26456" stroke="0" extrusionOk="0">
                      <a:moveTo>
                        <a:pt x="-1" y="1530"/>
                      </a:moveTo>
                      <a:cubicBezTo>
                        <a:pt x="2540" y="519"/>
                        <a:pt x="5251" y="-1"/>
                        <a:pt x="7986" y="0"/>
                      </a:cubicBezTo>
                      <a:cubicBezTo>
                        <a:pt x="19915" y="0"/>
                        <a:pt x="29586" y="9670"/>
                        <a:pt x="29586" y="21600"/>
                      </a:cubicBezTo>
                      <a:cubicBezTo>
                        <a:pt x="29586" y="23234"/>
                        <a:pt x="29400" y="24863"/>
                        <a:pt x="29033" y="26456"/>
                      </a:cubicBezTo>
                      <a:lnTo>
                        <a:pt x="7986" y="2160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</p:grpSp>
          <p:sp>
            <p:nvSpPr>
              <p:cNvPr id="21" name="Rectangle 80"/>
              <p:cNvSpPr>
                <a:spLocks noChangeArrowheads="1"/>
              </p:cNvSpPr>
              <p:nvPr/>
            </p:nvSpPr>
            <p:spPr bwMode="auto">
              <a:xfrm>
                <a:off x="504" y="3651"/>
                <a:ext cx="720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accent2"/>
                    </a:solidFill>
                  </a:rPr>
                  <a:t>Batch Reports</a:t>
                </a:r>
              </a:p>
            </p:txBody>
          </p:sp>
          <p:sp>
            <p:nvSpPr>
              <p:cNvPr id="22" name="Rectangle 81"/>
              <p:cNvSpPr>
                <a:spLocks noChangeArrowheads="1"/>
              </p:cNvSpPr>
              <p:nvPr/>
            </p:nvSpPr>
            <p:spPr bwMode="auto">
              <a:xfrm>
                <a:off x="1275" y="3308"/>
                <a:ext cx="8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2"/>
                    </a:solidFill>
                  </a:rPr>
                  <a:t>Ad Hoc, </a:t>
                </a:r>
                <a:br>
                  <a:rPr lang="en-US" sz="1200" b="1" dirty="0">
                    <a:solidFill>
                      <a:schemeClr val="accent2"/>
                    </a:solidFill>
                  </a:rPr>
                </a:br>
                <a:r>
                  <a:rPr lang="en-US" sz="1200" b="1" dirty="0">
                    <a:solidFill>
                      <a:schemeClr val="accent2"/>
                    </a:solidFill>
                  </a:rPr>
                  <a:t>BI Tools</a:t>
                </a:r>
              </a:p>
            </p:txBody>
          </p:sp>
          <p:sp>
            <p:nvSpPr>
              <p:cNvPr id="23" name="Rectangle 82"/>
              <p:cNvSpPr>
                <a:spLocks noChangeArrowheads="1"/>
              </p:cNvSpPr>
              <p:nvPr/>
            </p:nvSpPr>
            <p:spPr bwMode="auto">
              <a:xfrm>
                <a:off x="2230" y="2956"/>
                <a:ext cx="86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2"/>
                    </a:solidFill>
                  </a:rPr>
                  <a:t>Predictive Models</a:t>
                </a:r>
              </a:p>
            </p:txBody>
          </p:sp>
        </p:grpSp>
      </p:grpSp>
      <p:sp>
        <p:nvSpPr>
          <p:cNvPr id="43" name="Rectangle 42"/>
          <p:cNvSpPr/>
          <p:nvPr/>
        </p:nvSpPr>
        <p:spPr bwMode="auto">
          <a:xfrm>
            <a:off x="3492500" y="2382839"/>
            <a:ext cx="1401942" cy="4984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bg1"/>
                </a:solidFill>
                <a:latin typeface="Verdana" charset="0"/>
              </a:rPr>
              <a:t>Insights 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6315795" y="1016331"/>
            <a:ext cx="1193080" cy="4984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bg1"/>
                </a:solidFill>
                <a:latin typeface="Verdana" charset="0"/>
              </a:rPr>
              <a:t>Actions</a:t>
            </a:r>
          </a:p>
        </p:txBody>
      </p:sp>
      <p:cxnSp>
        <p:nvCxnSpPr>
          <p:cNvPr id="83" name="Straight Arrow Connector 82"/>
          <p:cNvCxnSpPr>
            <a:stCxn id="43" idx="2"/>
          </p:cNvCxnSpPr>
          <p:nvPr/>
        </p:nvCxnSpPr>
        <p:spPr bwMode="auto">
          <a:xfrm>
            <a:off x="4193471" y="2881315"/>
            <a:ext cx="0" cy="537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Straight Arrow Connector 83"/>
          <p:cNvCxnSpPr/>
          <p:nvPr/>
        </p:nvCxnSpPr>
        <p:spPr bwMode="auto">
          <a:xfrm>
            <a:off x="4894442" y="2683207"/>
            <a:ext cx="342700" cy="1981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>
            <a:off x="6669576" y="1514807"/>
            <a:ext cx="0" cy="537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>
            <a:off x="7370547" y="1316699"/>
            <a:ext cx="793966" cy="3525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4580732" y="6008897"/>
            <a:ext cx="6119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Does this process change with Big Data?  No.</a:t>
            </a:r>
          </a:p>
          <a:p>
            <a:r>
              <a:rPr lang="en-US" sz="2400" b="1" dirty="0"/>
              <a:t>Do the tools you need change?                   Yes.</a:t>
            </a:r>
          </a:p>
        </p:txBody>
      </p:sp>
    </p:spTree>
    <p:extLst>
      <p:ext uri="{BB962C8B-B14F-4D97-AF65-F5344CB8AC3E}">
        <p14:creationId xmlns:p14="http://schemas.microsoft.com/office/powerpoint/2010/main" val="30858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81" grpId="0" animBg="1"/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6D5F-C3FE-5343-8E56-1FB33E90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in the era of Cloud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285B7CF-6957-A04E-BA05-8A018D6BE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62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 </a:t>
            </a:r>
            <a:r>
              <a:rPr lang="en-US" u="sng" dirty="0"/>
              <a:t>decoupled</a:t>
            </a:r>
            <a:r>
              <a:rPr lang="en-US" dirty="0"/>
              <a:t> from storage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Independently planned, separately executed</a:t>
            </a:r>
          </a:p>
          <a:p>
            <a:r>
              <a:rPr lang="en-US" dirty="0"/>
              <a:t>Needs a way to know where is what data spread across</a:t>
            </a:r>
          </a:p>
          <a:p>
            <a:r>
              <a:rPr lang="en-US" dirty="0"/>
              <a:t>Compute is scaled across all available resources, so </a:t>
            </a:r>
            <a:r>
              <a:rPr lang="en-US" b="1" dirty="0"/>
              <a:t>parallelism</a:t>
            </a:r>
            <a:r>
              <a:rPr lang="en-US" dirty="0"/>
              <a:t> is key</a:t>
            </a:r>
          </a:p>
          <a:p>
            <a:r>
              <a:rPr lang="en-US" dirty="0"/>
              <a:t>Maximum flexibility in:</a:t>
            </a:r>
          </a:p>
          <a:p>
            <a:pPr lvl="1"/>
            <a:r>
              <a:rPr lang="en-US" dirty="0"/>
              <a:t>Types of compute</a:t>
            </a:r>
          </a:p>
          <a:p>
            <a:pPr lvl="1"/>
            <a:r>
              <a:rPr lang="en-US" dirty="0"/>
              <a:t>Type of storage</a:t>
            </a:r>
          </a:p>
        </p:txBody>
      </p:sp>
    </p:spTree>
    <p:extLst>
      <p:ext uri="{BB962C8B-B14F-4D97-AF65-F5344CB8AC3E}">
        <p14:creationId xmlns:p14="http://schemas.microsoft.com/office/powerpoint/2010/main" val="261368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6D5F-C3FE-5343-8E56-1FB33E90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– Key Concepts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285B7CF-6957-A04E-BA05-8A018D6BE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62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Divide-and-conquer – planning, scheduling, execution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Duality of hashing vs sorting</a:t>
            </a:r>
          </a:p>
        </p:txBody>
      </p:sp>
    </p:spTree>
    <p:extLst>
      <p:ext uri="{BB962C8B-B14F-4D97-AF65-F5344CB8AC3E}">
        <p14:creationId xmlns:p14="http://schemas.microsoft.com/office/powerpoint/2010/main" val="556066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1042</Words>
  <Application>Microsoft Macintosh PowerPoint</Application>
  <PresentationFormat>Widescreen</PresentationFormat>
  <Paragraphs>743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Lucida Grande</vt:lpstr>
      <vt:lpstr>Verdana</vt:lpstr>
      <vt:lpstr>Office Theme</vt:lpstr>
      <vt:lpstr>Lab 1: Intro to Big Data principles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bother with Data?</vt:lpstr>
      <vt:lpstr>Big Data in the era of Cloud</vt:lpstr>
      <vt:lpstr>Big Data – Key Concepts</vt:lpstr>
      <vt:lpstr>MapReduce</vt:lpstr>
      <vt:lpstr>Spark</vt:lpstr>
      <vt:lpstr>Duality of Sorting &amp; Hashing</vt:lpstr>
      <vt:lpstr>Sorting</vt:lpstr>
      <vt:lpstr>Hashing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Rangarajan Vasudevan</dc:creator>
  <cp:lastModifiedBy>Rangarajan Vasudevan</cp:lastModifiedBy>
  <cp:revision>170</cp:revision>
  <dcterms:created xsi:type="dcterms:W3CDTF">2019-12-11T01:54:52Z</dcterms:created>
  <dcterms:modified xsi:type="dcterms:W3CDTF">2022-01-28T08:26:38Z</dcterms:modified>
</cp:coreProperties>
</file>