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0" r:id="rId2"/>
    <p:sldId id="276" r:id="rId3"/>
    <p:sldId id="289" r:id="rId4"/>
    <p:sldId id="257" r:id="rId5"/>
    <p:sldId id="290" r:id="rId6"/>
    <p:sldId id="301" r:id="rId7"/>
    <p:sldId id="293" r:id="rId8"/>
    <p:sldId id="291" r:id="rId9"/>
    <p:sldId id="302" r:id="rId10"/>
    <p:sldId id="294" r:id="rId11"/>
    <p:sldId id="292" r:id="rId12"/>
    <p:sldId id="295" r:id="rId13"/>
    <p:sldId id="284" r:id="rId14"/>
    <p:sldId id="287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423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69C93-E409-5A45-83F9-2E073D068D86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6D7E4-CF27-D94C-BAFD-46C258CF2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1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3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Native Computing Foundation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71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0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89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4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6423-CF7C-DB46-95A0-75B55111E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CF71F-209D-4340-B494-686E9D27C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2048-676A-584D-A311-F7460246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3B2C-5B7B-E749-8BD4-846A12B1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9160B-9BCA-D644-B893-EF79CFB0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D89B-C1E8-BD49-B699-12538543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437F6-890F-2A4A-8F5D-7EC5EACB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F2F90-140E-254D-8A24-90A0A67E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EDEB9-60A1-4840-BD4B-7623F7D6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A8F9-607A-E748-BF32-9EC63737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51AEC-335D-8F41-B249-CC0EF2DE4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DE5C8-710A-C54D-9200-339E9F206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847E-F7D6-FE41-94D1-81E4DD54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CF9C-099F-384A-98D7-4836A7E0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F61B8-5BF7-FC42-B89D-7EE5CFC2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0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E32F-DA5B-46B8-BBEE-E78A699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65315"/>
            <a:ext cx="11989526" cy="54927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542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5A7B-AAB9-2744-AFDC-6902A93B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1274-F2F5-1740-876D-F273711D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8A30-12AA-7040-B4D1-F596A0BE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7430-F2FF-A04E-8841-B645BFB0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EA4A-BB4F-0544-84BA-815F8F66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3028-7F53-5B4D-86AA-7562405D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7BB31-5D18-CD45-9004-9186E2D41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B173-2CA3-F844-9C62-4196E021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6E76F-4603-2343-B706-7DDAC194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8FD8-2CEA-4E48-81C5-AFE4B93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C877-15C8-A84F-98C1-BBC97606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3BC4-7BAE-134F-B6AB-F67DCC43B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CF43D-5915-AB4F-BB39-B9F4BB9C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A53CF-FAC4-614D-B430-06F7C072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C8EE2-2CD3-DC4A-A7D9-2927ADEB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24BE6-17A1-8948-8780-79EBC5D5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BD20-BFB0-4044-B3CF-E4A338C2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1F17B-912C-3B46-AF90-B0A27470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4DC2C-1DFE-FC44-960E-039E246FA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522E8-5F59-0641-BD68-D3A308D71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7A06D-4D5E-A443-87F9-6957730BD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39719-BFA5-C344-BCC0-72FB65DF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4DACB-C92E-2A40-AF82-D33F0CE3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BBE6D-F620-6F45-B81A-88E75719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0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330B-6118-AE41-9A2A-B391E631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1F3A-F756-804D-99E3-1843CBD0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FBCD2-19BE-8745-B731-2E8B3B5E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FE0BD-4FF7-694B-B7A5-4BBCC45C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3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4056B-27B8-6742-87BE-EC962EC8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7F973-EAF4-2C49-A2F9-D384AEAC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D2C3-3D51-3B4F-8F78-B9589572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D252-EB39-6942-A4DA-70A56A59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E1A77-81D3-F141-A339-7A5AF12D3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5B139-62FA-7046-9C56-E28CEC42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7104F-2838-D140-B84C-0ABA7A53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E3931-CE61-064F-BD11-D921A488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6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FA08-4639-914D-AD5E-D98BA81C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53B86-7B4F-924E-87CB-9BE63E7CB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7C75B-5D65-9743-A487-C78189E7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B8316-3099-EC48-8BD4-72D041FC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ACED3-2BF7-8B46-B324-B2C2F02A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102E9-FE6F-FF47-820F-1ACA97DB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7E7D6-0FFE-8940-9D35-34BE0CD6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86EB3-ADB6-9D4D-8C4A-B5BCCB52D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5DB99-039F-AE4C-9D85-FBE258FE0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D1DB7-462E-024D-9331-D438EE01E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97F6-841F-2B46-A0C7-AB96EF6258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C33996-DE3C-264A-B250-64199B8BB8E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51671" y="6334124"/>
            <a:ext cx="702129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6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6E33-6823-CE41-A599-5B75A4327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2: Cloud-Native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C7BB9-007B-BD4B-AC7A-DCAACE0CC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93962"/>
          </a:xfrm>
        </p:spPr>
        <p:txBody>
          <a:bodyPr>
            <a:normAutofit/>
          </a:bodyPr>
          <a:lstStyle/>
          <a:p>
            <a:r>
              <a:rPr lang="en-US" dirty="0"/>
              <a:t>Rangarajan Vasudevan</a:t>
            </a:r>
          </a:p>
          <a:p>
            <a:endParaRPr lang="en-US" dirty="0"/>
          </a:p>
          <a:p>
            <a:r>
              <a:rPr lang="en-US" dirty="0"/>
              <a:t>CS4830</a:t>
            </a:r>
          </a:p>
          <a:p>
            <a:r>
              <a:rPr lang="en-US" sz="1600" dirty="0"/>
              <a:t>Feb 2022</a:t>
            </a:r>
          </a:p>
        </p:txBody>
      </p:sp>
    </p:spTree>
    <p:extLst>
      <p:ext uri="{BB962C8B-B14F-4D97-AF65-F5344CB8AC3E}">
        <p14:creationId xmlns:p14="http://schemas.microsoft.com/office/powerpoint/2010/main" val="333060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D5F-C3FE-5343-8E56-1FB33E9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PaaS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D425A-F02E-4348-BA62-9C6BAC1BECA9}"/>
              </a:ext>
            </a:extLst>
          </p:cNvPr>
          <p:cNvSpPr txBox="1"/>
          <p:nvPr/>
        </p:nvSpPr>
        <p:spPr>
          <a:xfrm>
            <a:off x="9235760" y="4435522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7CCBD-892B-1644-B06C-FD0E28AA1A35}"/>
              </a:ext>
            </a:extLst>
          </p:cNvPr>
          <p:cNvSpPr txBox="1"/>
          <p:nvPr/>
        </p:nvSpPr>
        <p:spPr>
          <a:xfrm>
            <a:off x="8149211" y="3395225"/>
            <a:ext cx="103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4DAF21-0551-1749-A93B-BA512A536842}"/>
              </a:ext>
            </a:extLst>
          </p:cNvPr>
          <p:cNvCxnSpPr/>
          <p:nvPr/>
        </p:nvCxnSpPr>
        <p:spPr>
          <a:xfrm flipV="1">
            <a:off x="8087266" y="3035953"/>
            <a:ext cx="3094219" cy="3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9FC91-E4A3-0A47-AC30-93D9DF6B2962}"/>
              </a:ext>
            </a:extLst>
          </p:cNvPr>
          <p:cNvCxnSpPr/>
          <p:nvPr/>
        </p:nvCxnSpPr>
        <p:spPr>
          <a:xfrm flipV="1">
            <a:off x="8087266" y="4058263"/>
            <a:ext cx="3156166" cy="185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DCB4E5-04DE-B442-88EE-520AD3F57C56}"/>
              </a:ext>
            </a:extLst>
          </p:cNvPr>
          <p:cNvSpPr txBox="1"/>
          <p:nvPr/>
        </p:nvSpPr>
        <p:spPr>
          <a:xfrm>
            <a:off x="9757373" y="3113917"/>
            <a:ext cx="116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AD987-0182-D349-9115-FEA49F6FFF61}"/>
              </a:ext>
            </a:extLst>
          </p:cNvPr>
          <p:cNvSpPr txBox="1"/>
          <p:nvPr/>
        </p:nvSpPr>
        <p:spPr>
          <a:xfrm>
            <a:off x="9584549" y="3576108"/>
            <a:ext cx="159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Non-functional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954066-DF5A-CF47-A154-C00B44F3684D}"/>
              </a:ext>
            </a:extLst>
          </p:cNvPr>
          <p:cNvCxnSpPr/>
          <p:nvPr/>
        </p:nvCxnSpPr>
        <p:spPr>
          <a:xfrm>
            <a:off x="9354040" y="3159869"/>
            <a:ext cx="0" cy="7434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01EA2-C588-FE4F-A734-330B11662CBF}"/>
              </a:ext>
            </a:extLst>
          </p:cNvPr>
          <p:cNvCxnSpPr/>
          <p:nvPr/>
        </p:nvCxnSpPr>
        <p:spPr>
          <a:xfrm flipV="1">
            <a:off x="9663776" y="3547108"/>
            <a:ext cx="147124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18B855B-D708-7542-B219-515CE70EFBE5}"/>
              </a:ext>
            </a:extLst>
          </p:cNvPr>
          <p:cNvSpPr/>
          <p:nvPr/>
        </p:nvSpPr>
        <p:spPr>
          <a:xfrm>
            <a:off x="8554322" y="3521123"/>
            <a:ext cx="2973469" cy="1336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85B7CF-6957-A04E-BA05-8A018D6B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6012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Auto-scaling</a:t>
            </a:r>
          </a:p>
          <a:p>
            <a:r>
              <a:rPr lang="en-US" dirty="0"/>
              <a:t>Managed High Availability, Backups, Disaster Recovery</a:t>
            </a:r>
          </a:p>
          <a:p>
            <a:r>
              <a:rPr lang="en-US" dirty="0"/>
              <a:t>On-demand provisioning, bootstrap latency</a:t>
            </a:r>
          </a:p>
          <a:p>
            <a:r>
              <a:rPr lang="en-US" dirty="0"/>
              <a:t>Data &amp; State maintenance needs careful thought</a:t>
            </a:r>
          </a:p>
          <a:p>
            <a:r>
              <a:rPr lang="en-US" b="1" dirty="0"/>
              <a:t>Serverless</a:t>
            </a:r>
            <a:r>
              <a:rPr lang="en-US" dirty="0"/>
              <a:t> as a special case. Ideal for:</a:t>
            </a:r>
          </a:p>
          <a:p>
            <a:pPr lvl="1"/>
            <a:r>
              <a:rPr lang="en-US" dirty="0"/>
              <a:t>Low complexity / low latency processing</a:t>
            </a:r>
          </a:p>
          <a:p>
            <a:pPr lvl="1"/>
            <a:r>
              <a:rPr lang="en-US" dirty="0" err="1"/>
              <a:t>Embarassingly</a:t>
            </a:r>
            <a:r>
              <a:rPr lang="en-US" dirty="0"/>
              <a:t> parallel logic</a:t>
            </a:r>
          </a:p>
          <a:p>
            <a:pPr lvl="1"/>
            <a:r>
              <a:rPr lang="en-US" dirty="0"/>
              <a:t>Trigger-based execution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0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D5F-C3FE-5343-8E56-1FB33E9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D425A-F02E-4348-BA62-9C6BAC1BECA9}"/>
              </a:ext>
            </a:extLst>
          </p:cNvPr>
          <p:cNvSpPr txBox="1"/>
          <p:nvPr/>
        </p:nvSpPr>
        <p:spPr>
          <a:xfrm>
            <a:off x="9235760" y="4435522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7CCBD-892B-1644-B06C-FD0E28AA1A35}"/>
              </a:ext>
            </a:extLst>
          </p:cNvPr>
          <p:cNvSpPr txBox="1"/>
          <p:nvPr/>
        </p:nvSpPr>
        <p:spPr>
          <a:xfrm>
            <a:off x="8149211" y="3395225"/>
            <a:ext cx="103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4DAF21-0551-1749-A93B-BA512A536842}"/>
              </a:ext>
            </a:extLst>
          </p:cNvPr>
          <p:cNvCxnSpPr/>
          <p:nvPr/>
        </p:nvCxnSpPr>
        <p:spPr>
          <a:xfrm flipV="1">
            <a:off x="8087266" y="3035953"/>
            <a:ext cx="3094219" cy="3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9FC91-E4A3-0A47-AC30-93D9DF6B2962}"/>
              </a:ext>
            </a:extLst>
          </p:cNvPr>
          <p:cNvCxnSpPr/>
          <p:nvPr/>
        </p:nvCxnSpPr>
        <p:spPr>
          <a:xfrm flipV="1">
            <a:off x="8087266" y="4058263"/>
            <a:ext cx="3156166" cy="185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DCB4E5-04DE-B442-88EE-520AD3F57C56}"/>
              </a:ext>
            </a:extLst>
          </p:cNvPr>
          <p:cNvSpPr txBox="1"/>
          <p:nvPr/>
        </p:nvSpPr>
        <p:spPr>
          <a:xfrm>
            <a:off x="9757373" y="3113917"/>
            <a:ext cx="116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AD987-0182-D349-9115-FEA49F6FFF61}"/>
              </a:ext>
            </a:extLst>
          </p:cNvPr>
          <p:cNvSpPr txBox="1"/>
          <p:nvPr/>
        </p:nvSpPr>
        <p:spPr>
          <a:xfrm>
            <a:off x="9584549" y="3576108"/>
            <a:ext cx="159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Non-functional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954066-DF5A-CF47-A154-C00B44F3684D}"/>
              </a:ext>
            </a:extLst>
          </p:cNvPr>
          <p:cNvCxnSpPr/>
          <p:nvPr/>
        </p:nvCxnSpPr>
        <p:spPr>
          <a:xfrm>
            <a:off x="9354040" y="3159869"/>
            <a:ext cx="0" cy="7434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01EA2-C588-FE4F-A734-330B11662CBF}"/>
              </a:ext>
            </a:extLst>
          </p:cNvPr>
          <p:cNvCxnSpPr/>
          <p:nvPr/>
        </p:nvCxnSpPr>
        <p:spPr>
          <a:xfrm flipV="1">
            <a:off x="9663776" y="3547108"/>
            <a:ext cx="147124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18B855B-D708-7542-B219-515CE70EFBE5}"/>
              </a:ext>
            </a:extLst>
          </p:cNvPr>
          <p:cNvSpPr/>
          <p:nvPr/>
        </p:nvSpPr>
        <p:spPr>
          <a:xfrm>
            <a:off x="8554322" y="3035953"/>
            <a:ext cx="2973469" cy="1821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85B7CF-6957-A04E-BA05-8A018D6B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60126" cy="4351338"/>
          </a:xfrm>
        </p:spPr>
        <p:txBody>
          <a:bodyPr>
            <a:normAutofit/>
          </a:bodyPr>
          <a:lstStyle/>
          <a:p>
            <a:r>
              <a:rPr lang="en-US" dirty="0"/>
              <a:t>Business-specific applications – </a:t>
            </a:r>
            <a:r>
              <a:rPr lang="en-US" sz="2000" dirty="0"/>
              <a:t>e.g. CRM, ERP, HR, Payroll, Attendance, </a:t>
            </a:r>
            <a:r>
              <a:rPr lang="en-US" sz="2000" dirty="0" err="1"/>
              <a:t>FoodTech</a:t>
            </a:r>
            <a:r>
              <a:rPr lang="en-US" sz="2000" dirty="0"/>
              <a:t>, EdTech, FinTech, AdTech, </a:t>
            </a:r>
            <a:r>
              <a:rPr lang="en-US" sz="2000" dirty="0" err="1"/>
              <a:t>HealthTech</a:t>
            </a:r>
            <a:r>
              <a:rPr lang="en-US" sz="2000" dirty="0"/>
              <a:t>, </a:t>
            </a:r>
            <a:r>
              <a:rPr lang="en-US" sz="2000" dirty="0" err="1"/>
              <a:t>InsurTech</a:t>
            </a:r>
            <a:r>
              <a:rPr lang="en-US" sz="2000" dirty="0"/>
              <a:t> etc.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+ Configuration-driven, for business, highest velocity of new features, high predictability, performance</a:t>
            </a:r>
          </a:p>
          <a:p>
            <a:pPr marL="0" indent="0">
              <a:buNone/>
            </a:pPr>
            <a:r>
              <a:rPr lang="en-US" dirty="0"/>
              <a:t>-  Least control, vertical integration, highest velocity of new features</a:t>
            </a:r>
          </a:p>
        </p:txBody>
      </p:sp>
    </p:spTree>
    <p:extLst>
      <p:ext uri="{BB962C8B-B14F-4D97-AF65-F5344CB8AC3E}">
        <p14:creationId xmlns:p14="http://schemas.microsoft.com/office/powerpoint/2010/main" val="350251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D5F-C3FE-5343-8E56-1FB33E9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in the era of Cloud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85B7CF-6957-A04E-BA05-8A018D6B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243" cy="4351338"/>
          </a:xfrm>
        </p:spPr>
        <p:txBody>
          <a:bodyPr>
            <a:normAutofit/>
          </a:bodyPr>
          <a:lstStyle/>
          <a:p>
            <a:r>
              <a:rPr lang="en-US" dirty="0"/>
              <a:t>Compute decoupled from storage</a:t>
            </a:r>
          </a:p>
          <a:p>
            <a:pPr lvl="1"/>
            <a:r>
              <a:rPr lang="en-US" dirty="0"/>
              <a:t>Independently planned, separately executed</a:t>
            </a:r>
          </a:p>
          <a:p>
            <a:pPr lvl="1"/>
            <a:r>
              <a:rPr lang="en-US" dirty="0"/>
              <a:t>Needs a way to know where is what data spread across</a:t>
            </a:r>
          </a:p>
          <a:p>
            <a:pPr lvl="1"/>
            <a:r>
              <a:rPr lang="en-US" dirty="0"/>
              <a:t>Compute is scaled across all available resources, so </a:t>
            </a:r>
            <a:r>
              <a:rPr lang="en-US" b="1" dirty="0"/>
              <a:t>parallelism</a:t>
            </a:r>
            <a:r>
              <a:rPr lang="en-US" dirty="0"/>
              <a:t> is key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Storage = Cloud Storage (e.g. GCS). Key difference = default object store.</a:t>
            </a:r>
          </a:p>
        </p:txBody>
      </p:sp>
    </p:spTree>
    <p:extLst>
      <p:ext uri="{BB962C8B-B14F-4D97-AF65-F5344CB8AC3E}">
        <p14:creationId xmlns:p14="http://schemas.microsoft.com/office/powerpoint/2010/main" val="261368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83EC13-89EA-5940-BF90-B9FBCBDD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Streaming Context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43C206-0399-D84D-A566-E5DFE6524C41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7580312" cy="38115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/>
              <a:t>Streaming </a:t>
            </a:r>
            <a:r>
              <a:rPr lang="en-IN" sz="2400" dirty="0"/>
              <a:t>is a requirement for applications to consume automatically. It’s rarely human.</a:t>
            </a:r>
            <a:endParaRPr lang="en-IN" sz="2400" b="1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IN" sz="1800" dirty="0">
              <a:solidFill>
                <a:prstClr val="black"/>
              </a:solidFill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IN" sz="1800" dirty="0">
                <a:solidFill>
                  <a:prstClr val="black"/>
                </a:solidFill>
              </a:rPr>
              <a:t>Application Semantics play a key role in determining resilience:</a:t>
            </a:r>
          </a:p>
          <a:p>
            <a:pPr>
              <a:lnSpc>
                <a:spcPct val="80000"/>
              </a:lnSpc>
            </a:pPr>
            <a:r>
              <a:rPr lang="en-IN" sz="1800" dirty="0">
                <a:solidFill>
                  <a:prstClr val="black"/>
                </a:solidFill>
              </a:rPr>
              <a:t>All data all the time, all data some of the time, most data all the time?</a:t>
            </a:r>
          </a:p>
          <a:p>
            <a:pPr>
              <a:lnSpc>
                <a:spcPct val="80000"/>
              </a:lnSpc>
            </a:pPr>
            <a:r>
              <a:rPr lang="en-IN" sz="1800" dirty="0">
                <a:solidFill>
                  <a:prstClr val="black"/>
                </a:solidFill>
              </a:rPr>
              <a:t>Can there be tolerance levels in state maintenance, refresh, accuracy?</a:t>
            </a:r>
          </a:p>
          <a:p>
            <a:pPr>
              <a:lnSpc>
                <a:spcPct val="80000"/>
              </a:lnSpc>
            </a:pPr>
            <a:r>
              <a:rPr lang="en-IN" sz="1800" dirty="0">
                <a:solidFill>
                  <a:prstClr val="black"/>
                </a:solidFill>
              </a:rPr>
              <a:t>Performance issues also manifest as resilience 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68ABE-492F-2F4E-9DC1-920FC37361A9}"/>
              </a:ext>
            </a:extLst>
          </p:cNvPr>
          <p:cNvSpPr/>
          <p:nvPr/>
        </p:nvSpPr>
        <p:spPr>
          <a:xfrm>
            <a:off x="9080500" y="1740297"/>
            <a:ext cx="1968500" cy="69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5DF3C1-9723-0B43-A231-B3859D5DEFCC}"/>
              </a:ext>
            </a:extLst>
          </p:cNvPr>
          <p:cNvSpPr/>
          <p:nvPr/>
        </p:nvSpPr>
        <p:spPr>
          <a:xfrm>
            <a:off x="9080500" y="2704703"/>
            <a:ext cx="1968500" cy="69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71350-ACDF-7C44-9DFA-8A99DB8E7EBA}"/>
              </a:ext>
            </a:extLst>
          </p:cNvPr>
          <p:cNvSpPr/>
          <p:nvPr/>
        </p:nvSpPr>
        <p:spPr>
          <a:xfrm>
            <a:off x="9080500" y="4630817"/>
            <a:ext cx="1968500" cy="698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Persistent Store Software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82661-7759-1149-87AE-F3A88A8AE1FB}"/>
              </a:ext>
            </a:extLst>
          </p:cNvPr>
          <p:cNvSpPr/>
          <p:nvPr/>
        </p:nvSpPr>
        <p:spPr>
          <a:xfrm>
            <a:off x="9080500" y="5519738"/>
            <a:ext cx="1968500" cy="698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6A937A-021A-0143-AEA6-A996E84A3546}"/>
              </a:ext>
            </a:extLst>
          </p:cNvPr>
          <p:cNvSpPr/>
          <p:nvPr/>
        </p:nvSpPr>
        <p:spPr>
          <a:xfrm>
            <a:off x="9080500" y="908844"/>
            <a:ext cx="1968500" cy="69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F1C54-0D71-A646-9D8D-6F8AF9EE5C00}"/>
              </a:ext>
            </a:extLst>
          </p:cNvPr>
          <p:cNvSpPr/>
          <p:nvPr/>
        </p:nvSpPr>
        <p:spPr>
          <a:xfrm>
            <a:off x="9080500" y="3669109"/>
            <a:ext cx="1968500" cy="698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Processing Software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7B3708-980A-6A44-82D1-80C8E7941755}"/>
              </a:ext>
            </a:extLst>
          </p:cNvPr>
          <p:cNvSpPr/>
          <p:nvPr/>
        </p:nvSpPr>
        <p:spPr>
          <a:xfrm>
            <a:off x="8966200" y="723900"/>
            <a:ext cx="2184400" cy="184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4F24C0-17D0-F645-8805-04A0AA8499DD}"/>
              </a:ext>
            </a:extLst>
          </p:cNvPr>
          <p:cNvSpPr/>
          <p:nvPr/>
        </p:nvSpPr>
        <p:spPr>
          <a:xfrm>
            <a:off x="8966200" y="4508500"/>
            <a:ext cx="2184400" cy="17097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AB5E010-FD18-2A46-8CB8-10F0D2496CC9}"/>
              </a:ext>
            </a:extLst>
          </p:cNvPr>
          <p:cNvSpPr/>
          <p:nvPr/>
        </p:nvSpPr>
        <p:spPr>
          <a:xfrm>
            <a:off x="6311900" y="3403203"/>
            <a:ext cx="4737100" cy="1926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83EC13-89EA-5940-BF90-B9FBCBDD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Best practices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43C206-0399-D84D-A566-E5DFE6524C41}"/>
              </a:ext>
            </a:extLst>
          </p:cNvPr>
          <p:cNvSpPr txBox="1">
            <a:spLocks/>
          </p:cNvSpPr>
          <p:nvPr/>
        </p:nvSpPr>
        <p:spPr>
          <a:xfrm>
            <a:off x="839787" y="2057400"/>
            <a:ext cx="4770185" cy="4318000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IN" sz="1800" b="1" dirty="0">
                <a:solidFill>
                  <a:prstClr val="black"/>
                </a:solidFill>
              </a:rPr>
              <a:t>Checkpoint</a:t>
            </a:r>
            <a:r>
              <a:rPr lang="en-IN" sz="1800" dirty="0">
                <a:solidFill>
                  <a:prstClr val="black"/>
                </a:solidFill>
              </a:rPr>
              <a:t> helps with resilience but slows performance.</a:t>
            </a:r>
          </a:p>
          <a:p>
            <a:pPr marL="0" indent="0">
              <a:lnSpc>
                <a:spcPct val="80000"/>
              </a:lnSpc>
              <a:buNone/>
            </a:pPr>
            <a:endParaRPr lang="en-IN" sz="1800" dirty="0">
              <a:solidFill>
                <a:prstClr val="black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IN" sz="1800" dirty="0">
                <a:solidFill>
                  <a:prstClr val="black"/>
                </a:solidFill>
              </a:rPr>
              <a:t>“Hot potato” principle for data. Do the least work before passing it on.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IN" sz="1800" dirty="0">
              <a:solidFill>
                <a:prstClr val="black"/>
              </a:solidFill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IN" sz="1800" dirty="0">
                <a:solidFill>
                  <a:prstClr val="black"/>
                </a:solidFill>
              </a:rPr>
              <a:t>Source </a:t>
            </a:r>
            <a:r>
              <a:rPr lang="en-IN" sz="1800" b="1" dirty="0">
                <a:solidFill>
                  <a:prstClr val="black"/>
                </a:solidFill>
              </a:rPr>
              <a:t>playback</a:t>
            </a:r>
            <a:r>
              <a:rPr lang="en-IN" sz="1800" dirty="0">
                <a:solidFill>
                  <a:prstClr val="black"/>
                </a:solidFill>
              </a:rPr>
              <a:t> and persistent store guarantees determines at least-once vs exactly-once semantics.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IN" sz="1800" dirty="0">
              <a:solidFill>
                <a:prstClr val="black"/>
              </a:solidFill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IN" sz="1800" dirty="0">
                <a:solidFill>
                  <a:prstClr val="black"/>
                </a:solidFill>
              </a:rPr>
              <a:t>State pollution, especially over time. Rely on application logic.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IN" sz="1800" dirty="0">
              <a:solidFill>
                <a:prstClr val="black"/>
              </a:solidFill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IN" sz="1800" dirty="0">
                <a:solidFill>
                  <a:prstClr val="black"/>
                </a:solidFill>
              </a:rPr>
              <a:t>Streaming in hybrid – challenging, not just due to latency mismatch but also failure boundaries.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IN" sz="1800" dirty="0">
              <a:solidFill>
                <a:prstClr val="black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E7613-3058-7D40-BADE-8E52FC1F7BE7}"/>
              </a:ext>
            </a:extLst>
          </p:cNvPr>
          <p:cNvSpPr/>
          <p:nvPr/>
        </p:nvSpPr>
        <p:spPr>
          <a:xfrm>
            <a:off x="6311900" y="3403203"/>
            <a:ext cx="1968500" cy="69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C6BBE7-EAE5-5B4E-86D8-DE193A302E4F}"/>
              </a:ext>
            </a:extLst>
          </p:cNvPr>
          <p:cNvSpPr/>
          <p:nvPr/>
        </p:nvSpPr>
        <p:spPr>
          <a:xfrm>
            <a:off x="7505699" y="2117993"/>
            <a:ext cx="1968500" cy="698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Processing Software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15E34-C04E-5E40-922E-EC6D6D8614EA}"/>
              </a:ext>
            </a:extLst>
          </p:cNvPr>
          <p:cNvSpPr txBox="1"/>
          <p:nvPr/>
        </p:nvSpPr>
        <p:spPr>
          <a:xfrm>
            <a:off x="7853236" y="4669492"/>
            <a:ext cx="165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Persistent Store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2B6BAE35-05FD-774E-BB99-15A6BC012ED4}"/>
              </a:ext>
            </a:extLst>
          </p:cNvPr>
          <p:cNvSpPr/>
          <p:nvPr/>
        </p:nvSpPr>
        <p:spPr>
          <a:xfrm>
            <a:off x="7230936" y="2816493"/>
            <a:ext cx="622300" cy="1225015"/>
          </a:xfrm>
          <a:prstGeom prst="arc">
            <a:avLst>
              <a:gd name="adj1" fmla="val 11119788"/>
              <a:gd name="adj2" fmla="val 162367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E833FA2-52DF-5E41-BE65-3C3B1D89F1B4}"/>
              </a:ext>
            </a:extLst>
          </p:cNvPr>
          <p:cNvSpPr/>
          <p:nvPr/>
        </p:nvSpPr>
        <p:spPr>
          <a:xfrm>
            <a:off x="9163049" y="2818477"/>
            <a:ext cx="622300" cy="1225015"/>
          </a:xfrm>
          <a:prstGeom prst="arc">
            <a:avLst>
              <a:gd name="adj1" fmla="val 15942556"/>
              <a:gd name="adj2" fmla="val 209777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2EC85A-E672-B947-8F6C-EB23620B5C5E}"/>
              </a:ext>
            </a:extLst>
          </p:cNvPr>
          <p:cNvSpPr/>
          <p:nvPr/>
        </p:nvSpPr>
        <p:spPr>
          <a:xfrm>
            <a:off x="8780336" y="3711040"/>
            <a:ext cx="1968500" cy="69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330D86-A5AD-C64B-9778-D8B93AFC9C55}"/>
              </a:ext>
            </a:extLst>
          </p:cNvPr>
          <p:cNvSpPr/>
          <p:nvPr/>
        </p:nvSpPr>
        <p:spPr>
          <a:xfrm>
            <a:off x="8919432" y="3541748"/>
            <a:ext cx="1968500" cy="69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3877BD-3B95-BA44-A330-AFD682C5DA39}"/>
              </a:ext>
            </a:extLst>
          </p:cNvPr>
          <p:cNvSpPr/>
          <p:nvPr/>
        </p:nvSpPr>
        <p:spPr>
          <a:xfrm>
            <a:off x="9080500" y="3420001"/>
            <a:ext cx="1968500" cy="69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42B41D-5992-7F43-A4B7-7425920AAF6F}"/>
              </a:ext>
            </a:extLst>
          </p:cNvPr>
          <p:cNvSpPr/>
          <p:nvPr/>
        </p:nvSpPr>
        <p:spPr>
          <a:xfrm rot="5400000">
            <a:off x="10737414" y="4023163"/>
            <a:ext cx="1886822" cy="69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5811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AC43-5611-B64E-894F-CA5DE62B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for next lab: Big Data + 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60A3-BFE7-9C46-9ED0-B370007C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program to count lines of a very large file that is placed in GCS executing using Google Cloud Functions, and print out.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Tip:</a:t>
            </a:r>
          </a:p>
          <a:p>
            <a:r>
              <a:rPr lang="en-US" dirty="0"/>
              <a:t>Set a trigger on the bucket</a:t>
            </a:r>
          </a:p>
          <a:p>
            <a:r>
              <a:rPr lang="en-US" dirty="0"/>
              <a:t>Trigger a dataflow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3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Context of cloud &amp; cloud-native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447" y="2416369"/>
            <a:ext cx="120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Appliances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7880" y="134759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9319" y="32658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5876" y="2411379"/>
            <a:ext cx="103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7920" y="135559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7216" y="44560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8284" y="3415705"/>
            <a:ext cx="103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5818" y="135310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0686" y="2421879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42193" y="443801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8848" y="136609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50445" y="2153048"/>
            <a:ext cx="1084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21883" y="2119573"/>
            <a:ext cx="1084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34902" y="3077431"/>
            <a:ext cx="1084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08807" y="2101588"/>
            <a:ext cx="1084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06339" y="3059446"/>
            <a:ext cx="1084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06339" y="4097246"/>
            <a:ext cx="1084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46801" y="3413210"/>
            <a:ext cx="103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99203" y="2419384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187324" y="2099093"/>
            <a:ext cx="1084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4856" y="3056951"/>
            <a:ext cx="1084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84856" y="4094751"/>
            <a:ext cx="1084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35760" y="4435522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15336" y="13636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49211" y="3395225"/>
            <a:ext cx="103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45440" y="2339441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089734" y="2075600"/>
            <a:ext cx="3076264" cy="55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087266" y="3035953"/>
            <a:ext cx="3094219" cy="3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7266" y="4058263"/>
            <a:ext cx="3156166" cy="185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757373" y="3113917"/>
            <a:ext cx="116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584549" y="3576108"/>
            <a:ext cx="159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Non-functional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199129" y="1316612"/>
            <a:ext cx="30973" cy="36865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86053" y="1345095"/>
            <a:ext cx="30973" cy="36865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36064" y="1360585"/>
            <a:ext cx="30973" cy="36865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663509" y="1360585"/>
            <a:ext cx="30973" cy="36865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354040" y="3159869"/>
            <a:ext cx="0" cy="7434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9663776" y="3547108"/>
            <a:ext cx="147124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554322" y="3571551"/>
            <a:ext cx="2973469" cy="128563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739885" y="4600399"/>
            <a:ext cx="145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Cloud-Native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542039" y="5328408"/>
            <a:ext cx="10794314" cy="309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18144" y="497215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Time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9679263" y="2695182"/>
            <a:ext cx="232304" cy="418218"/>
          </a:xfrm>
          <a:prstGeom prst="straightConnector1">
            <a:avLst/>
          </a:prstGeom>
          <a:ln>
            <a:solidFill>
              <a:srgbClr val="EE42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732093" y="1763320"/>
            <a:ext cx="108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analyzed by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9555369" y="1825272"/>
            <a:ext cx="291782" cy="405224"/>
          </a:xfrm>
          <a:prstGeom prst="straightConnector1">
            <a:avLst/>
          </a:prstGeom>
          <a:ln>
            <a:solidFill>
              <a:srgbClr val="EE42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0376170" y="1858746"/>
            <a:ext cx="228346" cy="1255171"/>
          </a:xfrm>
          <a:prstGeom prst="straightConnector1">
            <a:avLst/>
          </a:prstGeom>
          <a:ln>
            <a:solidFill>
              <a:srgbClr val="EE42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053850" y="2766690"/>
            <a:ext cx="108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produces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479634" y="2318447"/>
            <a:ext cx="1084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generates 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changes</a:t>
            </a:r>
          </a:p>
        </p:txBody>
      </p:sp>
      <p:sp>
        <p:nvSpPr>
          <p:cNvPr id="83" name="Oval 82"/>
          <p:cNvSpPr/>
          <p:nvPr/>
        </p:nvSpPr>
        <p:spPr>
          <a:xfrm>
            <a:off x="8555147" y="3573231"/>
            <a:ext cx="2973469" cy="1285633"/>
          </a:xfrm>
          <a:prstGeom prst="ellipse">
            <a:avLst/>
          </a:prstGeom>
          <a:solidFill>
            <a:schemeClr val="accent6">
              <a:lumMod val="20000"/>
              <a:lumOff val="80000"/>
              <a:alpha val="88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Automated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99411" y="5389767"/>
            <a:ext cx="605024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Cloud infra and cloud-native apps have made scale easy</a:t>
            </a:r>
          </a:p>
          <a:p>
            <a:r>
              <a:rPr lang="en-US" dirty="0">
                <a:solidFill>
                  <a:srgbClr val="FF0000"/>
                </a:solidFill>
              </a:rPr>
              <a:t>Data though is still being analyzed by teams of data scientists</a:t>
            </a:r>
          </a:p>
          <a:p>
            <a:r>
              <a:rPr lang="en-US" dirty="0">
                <a:solidFill>
                  <a:srgbClr val="FF0000"/>
                </a:solidFill>
              </a:rPr>
              <a:t>“Big data” happens when business scales beyond a certain size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106928" y="666571"/>
            <a:ext cx="75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92955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9" grpId="0"/>
      <p:bldP spid="50" grpId="0"/>
      <p:bldP spid="72" grpId="0" animBg="1"/>
      <p:bldP spid="73" grpId="0"/>
      <p:bldP spid="105" grpId="0"/>
      <p:bldP spid="104" grpId="0"/>
      <p:bldP spid="106" grpId="0"/>
      <p:bldP spid="83" grpId="0" animBg="1"/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D5F-C3FE-5343-8E56-1FB33E9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8A7DB-5E37-7D47-95F0-3C73989A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“Enables </a:t>
            </a:r>
            <a:r>
              <a:rPr lang="en-US" u="sng" dirty="0"/>
              <a:t>loosely coupled</a:t>
            </a:r>
            <a:r>
              <a:rPr lang="en-US" dirty="0"/>
              <a:t> systems that are </a:t>
            </a:r>
            <a:r>
              <a:rPr lang="en-US" b="1" dirty="0"/>
              <a:t>resilient</a:t>
            </a:r>
            <a:r>
              <a:rPr lang="en-US" dirty="0"/>
              <a:t>, </a:t>
            </a:r>
            <a:r>
              <a:rPr lang="en-US" b="1" dirty="0"/>
              <a:t>manageable</a:t>
            </a:r>
            <a:r>
              <a:rPr lang="en-US" dirty="0"/>
              <a:t>, and </a:t>
            </a:r>
            <a:r>
              <a:rPr lang="en-US" b="1" dirty="0"/>
              <a:t>observable” </a:t>
            </a:r>
            <a:r>
              <a:rPr lang="en-US" dirty="0"/>
              <a:t>(emphasis mine)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Benefits: Scale to &amp; for business needs, in terms of: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Volume – application workloads, users,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Requirements – constant change driven by agile and CI/CD</a:t>
            </a:r>
          </a:p>
          <a:p>
            <a:pPr marL="0" indent="0">
              <a:buNone/>
            </a:pPr>
            <a:r>
              <a:rPr lang="en-US" dirty="0"/>
              <a:t>&amp; even drive new businesses needs using data-driven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Note</a:t>
            </a:r>
            <a:r>
              <a:rPr lang="en-US" dirty="0"/>
              <a:t>: public cloud is an enabler, not a prerequisite.</a:t>
            </a:r>
          </a:p>
        </p:txBody>
      </p:sp>
    </p:spTree>
    <p:extLst>
      <p:ext uri="{BB962C8B-B14F-4D97-AF65-F5344CB8AC3E}">
        <p14:creationId xmlns:p14="http://schemas.microsoft.com/office/powerpoint/2010/main" val="418320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D5F-C3FE-5343-8E56-1FB33E9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XaaS</a:t>
            </a:r>
            <a:r>
              <a:rPr lang="en-US" dirty="0"/>
              <a:t> – X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8A7DB-5E37-7D47-95F0-3C73989A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 = 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 = 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 =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Note</a:t>
            </a:r>
            <a:r>
              <a:rPr lang="en-US" dirty="0"/>
              <a:t>: </a:t>
            </a:r>
          </a:p>
          <a:p>
            <a:r>
              <a:rPr lang="en-US" dirty="0"/>
              <a:t>Public cloud providers provide 1 (lot of options), 2 (some options) and 3 (limited options)</a:t>
            </a:r>
          </a:p>
          <a:p>
            <a:r>
              <a:rPr lang="en-US" dirty="0"/>
              <a:t>Many enterprises are now in 3 but focused on very specific workloads</a:t>
            </a:r>
          </a:p>
        </p:txBody>
      </p:sp>
    </p:spTree>
    <p:extLst>
      <p:ext uri="{BB962C8B-B14F-4D97-AF65-F5344CB8AC3E}">
        <p14:creationId xmlns:p14="http://schemas.microsoft.com/office/powerpoint/2010/main" val="373509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D5F-C3FE-5343-8E56-1FB33E9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D425A-F02E-4348-BA62-9C6BAC1BECA9}"/>
              </a:ext>
            </a:extLst>
          </p:cNvPr>
          <p:cNvSpPr txBox="1"/>
          <p:nvPr/>
        </p:nvSpPr>
        <p:spPr>
          <a:xfrm>
            <a:off x="9235760" y="4435522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7CCBD-892B-1644-B06C-FD0E28AA1A35}"/>
              </a:ext>
            </a:extLst>
          </p:cNvPr>
          <p:cNvSpPr txBox="1"/>
          <p:nvPr/>
        </p:nvSpPr>
        <p:spPr>
          <a:xfrm>
            <a:off x="8149211" y="3395225"/>
            <a:ext cx="103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4DAF21-0551-1749-A93B-BA512A536842}"/>
              </a:ext>
            </a:extLst>
          </p:cNvPr>
          <p:cNvCxnSpPr/>
          <p:nvPr/>
        </p:nvCxnSpPr>
        <p:spPr>
          <a:xfrm flipV="1">
            <a:off x="8087266" y="3035953"/>
            <a:ext cx="3094219" cy="3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9FC91-E4A3-0A47-AC30-93D9DF6B2962}"/>
              </a:ext>
            </a:extLst>
          </p:cNvPr>
          <p:cNvCxnSpPr/>
          <p:nvPr/>
        </p:nvCxnSpPr>
        <p:spPr>
          <a:xfrm flipV="1">
            <a:off x="8087266" y="4058263"/>
            <a:ext cx="3156166" cy="185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DCB4E5-04DE-B442-88EE-520AD3F57C56}"/>
              </a:ext>
            </a:extLst>
          </p:cNvPr>
          <p:cNvSpPr txBox="1"/>
          <p:nvPr/>
        </p:nvSpPr>
        <p:spPr>
          <a:xfrm>
            <a:off x="9757373" y="3113917"/>
            <a:ext cx="116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AD987-0182-D349-9115-FEA49F6FFF61}"/>
              </a:ext>
            </a:extLst>
          </p:cNvPr>
          <p:cNvSpPr txBox="1"/>
          <p:nvPr/>
        </p:nvSpPr>
        <p:spPr>
          <a:xfrm>
            <a:off x="9584549" y="3576108"/>
            <a:ext cx="159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Non-functional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954066-DF5A-CF47-A154-C00B44F3684D}"/>
              </a:ext>
            </a:extLst>
          </p:cNvPr>
          <p:cNvCxnSpPr/>
          <p:nvPr/>
        </p:nvCxnSpPr>
        <p:spPr>
          <a:xfrm>
            <a:off x="9354040" y="3159869"/>
            <a:ext cx="0" cy="7434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01EA2-C588-FE4F-A734-330B11662CBF}"/>
              </a:ext>
            </a:extLst>
          </p:cNvPr>
          <p:cNvCxnSpPr/>
          <p:nvPr/>
        </p:nvCxnSpPr>
        <p:spPr>
          <a:xfrm flipV="1">
            <a:off x="9663776" y="3547108"/>
            <a:ext cx="147124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18B855B-D708-7542-B219-515CE70EFBE5}"/>
              </a:ext>
            </a:extLst>
          </p:cNvPr>
          <p:cNvSpPr/>
          <p:nvPr/>
        </p:nvSpPr>
        <p:spPr>
          <a:xfrm>
            <a:off x="8554322" y="4259627"/>
            <a:ext cx="2973469" cy="597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85B7CF-6957-A04E-BA05-8A018D6B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73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VMs</a:t>
            </a:r>
          </a:p>
          <a:p>
            <a:r>
              <a:rPr lang="en-US" dirty="0"/>
              <a:t>Storage – local (HDD, SDD), remote (virtual)</a:t>
            </a:r>
          </a:p>
          <a:p>
            <a:r>
              <a:rPr lang="en-US" dirty="0"/>
              <a:t>Memory sizes</a:t>
            </a:r>
          </a:p>
          <a:p>
            <a:r>
              <a:rPr lang="en-US" dirty="0"/>
              <a:t>CPU, GPU</a:t>
            </a:r>
          </a:p>
          <a:p>
            <a:r>
              <a:rPr lang="en-US" dirty="0"/>
              <a:t>Network types</a:t>
            </a:r>
          </a:p>
          <a:p>
            <a:r>
              <a:rPr lang="en-US" dirty="0"/>
              <a:t>OS types – Linux (&amp; </a:t>
            </a:r>
            <a:r>
              <a:rPr lang="en-US" dirty="0" err="1"/>
              <a:t>flavours</a:t>
            </a:r>
            <a:r>
              <a:rPr lang="en-US" dirty="0"/>
              <a:t>), Windows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+ Control</a:t>
            </a:r>
          </a:p>
          <a:p>
            <a:pPr marL="0" indent="0">
              <a:buNone/>
            </a:pPr>
            <a:r>
              <a:rPr lang="en-US" dirty="0"/>
              <a:t>-  IT Admins are needed</a:t>
            </a:r>
          </a:p>
        </p:txBody>
      </p:sp>
    </p:spTree>
    <p:extLst>
      <p:ext uri="{BB962C8B-B14F-4D97-AF65-F5344CB8AC3E}">
        <p14:creationId xmlns:p14="http://schemas.microsoft.com/office/powerpoint/2010/main" val="225552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AC43-5611-B64E-894F-CA5DE62B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60A3-BFE7-9C46-9ED0-B370007C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program to count lines of a file that is placed in GCS executing within a VM, and print out.</a:t>
            </a:r>
          </a:p>
        </p:txBody>
      </p:sp>
    </p:spTree>
    <p:extLst>
      <p:ext uri="{BB962C8B-B14F-4D97-AF65-F5344CB8AC3E}">
        <p14:creationId xmlns:p14="http://schemas.microsoft.com/office/powerpoint/2010/main" val="33634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D5F-C3FE-5343-8E56-1FB33E9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D425A-F02E-4348-BA62-9C6BAC1BECA9}"/>
              </a:ext>
            </a:extLst>
          </p:cNvPr>
          <p:cNvSpPr txBox="1"/>
          <p:nvPr/>
        </p:nvSpPr>
        <p:spPr>
          <a:xfrm>
            <a:off x="9235760" y="4435522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7CCBD-892B-1644-B06C-FD0E28AA1A35}"/>
              </a:ext>
            </a:extLst>
          </p:cNvPr>
          <p:cNvSpPr txBox="1"/>
          <p:nvPr/>
        </p:nvSpPr>
        <p:spPr>
          <a:xfrm>
            <a:off x="8149211" y="3395225"/>
            <a:ext cx="103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4DAF21-0551-1749-A93B-BA512A536842}"/>
              </a:ext>
            </a:extLst>
          </p:cNvPr>
          <p:cNvCxnSpPr/>
          <p:nvPr/>
        </p:nvCxnSpPr>
        <p:spPr>
          <a:xfrm flipV="1">
            <a:off x="8087266" y="3035953"/>
            <a:ext cx="3094219" cy="3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9FC91-E4A3-0A47-AC30-93D9DF6B2962}"/>
              </a:ext>
            </a:extLst>
          </p:cNvPr>
          <p:cNvCxnSpPr/>
          <p:nvPr/>
        </p:nvCxnSpPr>
        <p:spPr>
          <a:xfrm flipV="1">
            <a:off x="8087266" y="4058263"/>
            <a:ext cx="3156166" cy="185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DCB4E5-04DE-B442-88EE-520AD3F57C56}"/>
              </a:ext>
            </a:extLst>
          </p:cNvPr>
          <p:cNvSpPr txBox="1"/>
          <p:nvPr/>
        </p:nvSpPr>
        <p:spPr>
          <a:xfrm>
            <a:off x="9757373" y="3113917"/>
            <a:ext cx="116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AD987-0182-D349-9115-FEA49F6FFF61}"/>
              </a:ext>
            </a:extLst>
          </p:cNvPr>
          <p:cNvSpPr txBox="1"/>
          <p:nvPr/>
        </p:nvSpPr>
        <p:spPr>
          <a:xfrm>
            <a:off x="9584549" y="3576108"/>
            <a:ext cx="159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Non-functional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954066-DF5A-CF47-A154-C00B44F3684D}"/>
              </a:ext>
            </a:extLst>
          </p:cNvPr>
          <p:cNvCxnSpPr/>
          <p:nvPr/>
        </p:nvCxnSpPr>
        <p:spPr>
          <a:xfrm>
            <a:off x="9354040" y="3159869"/>
            <a:ext cx="0" cy="7434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01EA2-C588-FE4F-A734-330B11662CBF}"/>
              </a:ext>
            </a:extLst>
          </p:cNvPr>
          <p:cNvCxnSpPr/>
          <p:nvPr/>
        </p:nvCxnSpPr>
        <p:spPr>
          <a:xfrm flipV="1">
            <a:off x="9663776" y="3547108"/>
            <a:ext cx="147124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18B855B-D708-7542-B219-515CE70EFBE5}"/>
              </a:ext>
            </a:extLst>
          </p:cNvPr>
          <p:cNvSpPr/>
          <p:nvPr/>
        </p:nvSpPr>
        <p:spPr>
          <a:xfrm>
            <a:off x="8554322" y="4259627"/>
            <a:ext cx="2973469" cy="597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85B7CF-6957-A04E-BA05-8A018D6B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7309" cy="4351338"/>
          </a:xfrm>
        </p:spPr>
        <p:txBody>
          <a:bodyPr>
            <a:normAutofit/>
          </a:bodyPr>
          <a:lstStyle/>
          <a:p>
            <a:r>
              <a:rPr lang="en-US" dirty="0"/>
              <a:t>Open-source heavy</a:t>
            </a:r>
          </a:p>
          <a:p>
            <a:r>
              <a:rPr lang="en-US" dirty="0"/>
              <a:t>Ideal for dev shops that do not want lock-in of other approaches (e.g. large funded companies, SaaS software companies)</a:t>
            </a:r>
          </a:p>
          <a:p>
            <a:r>
              <a:rPr lang="en-US" dirty="0"/>
              <a:t>IT Automation to reach </a:t>
            </a:r>
            <a:r>
              <a:rPr lang="en-US" dirty="0" err="1"/>
              <a:t>upto</a:t>
            </a:r>
            <a:r>
              <a:rPr lang="en-US" dirty="0"/>
              <a:t> benefits of PaaS possible through software like Terraform, Ansible</a:t>
            </a:r>
          </a:p>
        </p:txBody>
      </p:sp>
    </p:spTree>
    <p:extLst>
      <p:ext uri="{BB962C8B-B14F-4D97-AF65-F5344CB8AC3E}">
        <p14:creationId xmlns:p14="http://schemas.microsoft.com/office/powerpoint/2010/main" val="398353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D5F-C3FE-5343-8E56-1FB33E9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D425A-F02E-4348-BA62-9C6BAC1BECA9}"/>
              </a:ext>
            </a:extLst>
          </p:cNvPr>
          <p:cNvSpPr txBox="1"/>
          <p:nvPr/>
        </p:nvSpPr>
        <p:spPr>
          <a:xfrm>
            <a:off x="9235760" y="4435522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7CCBD-892B-1644-B06C-FD0E28AA1A35}"/>
              </a:ext>
            </a:extLst>
          </p:cNvPr>
          <p:cNvSpPr txBox="1"/>
          <p:nvPr/>
        </p:nvSpPr>
        <p:spPr>
          <a:xfrm>
            <a:off x="8149211" y="3395225"/>
            <a:ext cx="103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4DAF21-0551-1749-A93B-BA512A536842}"/>
              </a:ext>
            </a:extLst>
          </p:cNvPr>
          <p:cNvCxnSpPr/>
          <p:nvPr/>
        </p:nvCxnSpPr>
        <p:spPr>
          <a:xfrm flipV="1">
            <a:off x="8087266" y="3035953"/>
            <a:ext cx="3094219" cy="3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9FC91-E4A3-0A47-AC30-93D9DF6B2962}"/>
              </a:ext>
            </a:extLst>
          </p:cNvPr>
          <p:cNvCxnSpPr/>
          <p:nvPr/>
        </p:nvCxnSpPr>
        <p:spPr>
          <a:xfrm flipV="1">
            <a:off x="8087266" y="4058263"/>
            <a:ext cx="3156166" cy="185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DCB4E5-04DE-B442-88EE-520AD3F57C56}"/>
              </a:ext>
            </a:extLst>
          </p:cNvPr>
          <p:cNvSpPr txBox="1"/>
          <p:nvPr/>
        </p:nvSpPr>
        <p:spPr>
          <a:xfrm>
            <a:off x="9757373" y="3113917"/>
            <a:ext cx="116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AD987-0182-D349-9115-FEA49F6FFF61}"/>
              </a:ext>
            </a:extLst>
          </p:cNvPr>
          <p:cNvSpPr txBox="1"/>
          <p:nvPr/>
        </p:nvSpPr>
        <p:spPr>
          <a:xfrm>
            <a:off x="9584549" y="3576108"/>
            <a:ext cx="159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Non-functional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954066-DF5A-CF47-A154-C00B44F3684D}"/>
              </a:ext>
            </a:extLst>
          </p:cNvPr>
          <p:cNvCxnSpPr/>
          <p:nvPr/>
        </p:nvCxnSpPr>
        <p:spPr>
          <a:xfrm>
            <a:off x="9354040" y="3159869"/>
            <a:ext cx="0" cy="7434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01EA2-C588-FE4F-A734-330B11662CBF}"/>
              </a:ext>
            </a:extLst>
          </p:cNvPr>
          <p:cNvCxnSpPr/>
          <p:nvPr/>
        </p:nvCxnSpPr>
        <p:spPr>
          <a:xfrm flipV="1">
            <a:off x="9663776" y="3547108"/>
            <a:ext cx="147124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18B855B-D708-7542-B219-515CE70EFBE5}"/>
              </a:ext>
            </a:extLst>
          </p:cNvPr>
          <p:cNvSpPr/>
          <p:nvPr/>
        </p:nvSpPr>
        <p:spPr>
          <a:xfrm>
            <a:off x="8554322" y="3521123"/>
            <a:ext cx="2973469" cy="1336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85B7CF-6957-A04E-BA05-8A018D6B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6012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Databases</a:t>
            </a:r>
          </a:p>
          <a:p>
            <a:r>
              <a:rPr lang="en-US" dirty="0"/>
              <a:t>Application execution environments</a:t>
            </a:r>
          </a:p>
          <a:p>
            <a:r>
              <a:rPr lang="en-US" dirty="0"/>
              <a:t>Container service</a:t>
            </a:r>
          </a:p>
          <a:p>
            <a:r>
              <a:rPr lang="en-US" dirty="0"/>
              <a:t>Workload-specific execution </a:t>
            </a:r>
            <a:r>
              <a:rPr lang="en-US" dirty="0" err="1"/>
              <a:t>enviroments</a:t>
            </a:r>
            <a:r>
              <a:rPr lang="en-US" dirty="0"/>
              <a:t> – e.g. for big data</a:t>
            </a:r>
          </a:p>
          <a:p>
            <a:pPr lvl="1"/>
            <a:r>
              <a:rPr lang="en-US" dirty="0"/>
              <a:t>Amazon - AWS EMR</a:t>
            </a:r>
          </a:p>
          <a:p>
            <a:pPr lvl="1"/>
            <a:r>
              <a:rPr lang="en-US" dirty="0"/>
              <a:t>Microsoft - Azure Databricks, Azure </a:t>
            </a:r>
            <a:r>
              <a:rPr lang="en-US" dirty="0" err="1"/>
              <a:t>HDInsights</a:t>
            </a:r>
            <a:endParaRPr lang="en-US" dirty="0"/>
          </a:p>
          <a:p>
            <a:pPr lvl="1"/>
            <a:r>
              <a:rPr lang="en-US" dirty="0"/>
              <a:t>Google – </a:t>
            </a:r>
            <a:r>
              <a:rPr lang="en-US" dirty="0" err="1"/>
              <a:t>Dataproc</a:t>
            </a:r>
            <a:r>
              <a:rPr lang="en-US" dirty="0"/>
              <a:t>, Dataflow</a:t>
            </a:r>
          </a:p>
          <a:p>
            <a:pPr lvl="1"/>
            <a:r>
              <a:rPr lang="en-US" dirty="0"/>
              <a:t>Databricks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+ Actively managed, for developers, focus on business  needs</a:t>
            </a:r>
          </a:p>
          <a:p>
            <a:pPr marL="0" indent="0">
              <a:buNone/>
            </a:pPr>
            <a:r>
              <a:rPr lang="en-US" dirty="0"/>
              <a:t>-  Less control, &amp; (in practice, based on newness of service) stability, predictability</a:t>
            </a:r>
          </a:p>
        </p:txBody>
      </p:sp>
    </p:spTree>
    <p:extLst>
      <p:ext uri="{BB962C8B-B14F-4D97-AF65-F5344CB8AC3E}">
        <p14:creationId xmlns:p14="http://schemas.microsoft.com/office/powerpoint/2010/main" val="323179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AC43-5611-B64E-894F-CA5DE62B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60A3-BFE7-9C46-9ED0-B370007C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program to count lines of a file that is placed in GCS executing using Google Cloud Functions, and print out.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Tip:</a:t>
            </a:r>
          </a:p>
          <a:p>
            <a:r>
              <a:rPr lang="en-US" dirty="0"/>
              <a:t>Set a trigger on the bucket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5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798</Words>
  <Application>Microsoft Macintosh PowerPoint</Application>
  <PresentationFormat>Widescreen</PresentationFormat>
  <Paragraphs>179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Lab 2: Cloud-Native</vt:lpstr>
      <vt:lpstr>Context of cloud &amp; cloud-native</vt:lpstr>
      <vt:lpstr>Cloud-Native</vt:lpstr>
      <vt:lpstr>XaaS – X as a Service</vt:lpstr>
      <vt:lpstr>IaaS</vt:lpstr>
      <vt:lpstr>Exercise: IaaS</vt:lpstr>
      <vt:lpstr>IaaS Patterns</vt:lpstr>
      <vt:lpstr>PaaS</vt:lpstr>
      <vt:lpstr>Exercise: PaaS</vt:lpstr>
      <vt:lpstr>PaaS Patterns</vt:lpstr>
      <vt:lpstr>SaaS</vt:lpstr>
      <vt:lpstr>Big Data in the era of Cloud</vt:lpstr>
      <vt:lpstr>The Streaming Context</vt:lpstr>
      <vt:lpstr>Streaming Best practices</vt:lpstr>
      <vt:lpstr>Exercise for next lab: Big Data + PaaS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Rangarajan Vasudevan</dc:creator>
  <cp:lastModifiedBy>Rangarajan Vasudevan</cp:lastModifiedBy>
  <cp:revision>155</cp:revision>
  <dcterms:created xsi:type="dcterms:W3CDTF">2019-12-11T01:54:52Z</dcterms:created>
  <dcterms:modified xsi:type="dcterms:W3CDTF">2022-02-04T10:59:32Z</dcterms:modified>
</cp:coreProperties>
</file>