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4bdc16631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4bdc16631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4bdc16631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4bdc16631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4bdc16631_0_4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14bdc16631_0_4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3ac812d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3ac812d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3ac812d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3ac812d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4bdc1663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14bdc1663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4bdc16631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14bdc16631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14bdc16631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bdc1663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bdc1663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4bdc1663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4bdc1663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4bdc1663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4bdc1663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4bdc16631_0_3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14bdc16631_0_3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Lab- 3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GCF and Dataflow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8913" y="452175"/>
            <a:ext cx="1506174" cy="15061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model for Apache Beam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Pipelines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PCollection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Transforms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ParDo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Pipeline I/O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Aggregation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User-defined functions (UDFs)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Runner</a:t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Exercise</a:t>
            </a:r>
            <a:r>
              <a:rPr lang="en"/>
              <a:t>: Big Data + PaaS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71504" y="1026925"/>
            <a:ext cx="80073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Write a Python program to copy a file’s content to another.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Tip: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Use Dataflow</a:t>
            </a:r>
            <a:endParaRPr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" y="-12"/>
            <a:ext cx="9134475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Exercise: IaaS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Write a Python program to count lines of a file that is placed in GCS executing within a VM, and print out.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PaaS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6926827" y="3326650"/>
            <a:ext cx="79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</a:t>
            </a:r>
            <a:endParaRPr sz="1100"/>
          </a:p>
        </p:txBody>
      </p:sp>
      <p:sp>
        <p:nvSpPr>
          <p:cNvPr id="91" name="Google Shape;91;p18"/>
          <p:cNvSpPr txBox="1"/>
          <p:nvPr/>
        </p:nvSpPr>
        <p:spPr>
          <a:xfrm>
            <a:off x="6111899" y="2546425"/>
            <a:ext cx="875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 sz="1100"/>
          </a:p>
        </p:txBody>
      </p:sp>
      <p:cxnSp>
        <p:nvCxnSpPr>
          <p:cNvPr id="92" name="Google Shape;92;p18"/>
          <p:cNvCxnSpPr/>
          <p:nvPr/>
        </p:nvCxnSpPr>
        <p:spPr>
          <a:xfrm flipH="1" rot="10800000">
            <a:off x="6065449" y="2277125"/>
            <a:ext cx="2320800" cy="21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8"/>
          <p:cNvCxnSpPr/>
          <p:nvPr/>
        </p:nvCxnSpPr>
        <p:spPr>
          <a:xfrm flipH="1" rot="10800000">
            <a:off x="6065449" y="3043775"/>
            <a:ext cx="2367300" cy="138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8"/>
          <p:cNvSpPr txBox="1"/>
          <p:nvPr/>
        </p:nvSpPr>
        <p:spPr>
          <a:xfrm>
            <a:off x="7318024" y="2335450"/>
            <a:ext cx="1103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</a:t>
            </a:r>
            <a:endParaRPr sz="1100"/>
          </a:p>
        </p:txBody>
      </p:sp>
      <p:sp>
        <p:nvSpPr>
          <p:cNvPr id="95" name="Google Shape;95;p18"/>
          <p:cNvSpPr txBox="1"/>
          <p:nvPr/>
        </p:nvSpPr>
        <p:spPr>
          <a:xfrm>
            <a:off x="7188398" y="2682075"/>
            <a:ext cx="1389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</a:t>
            </a:r>
            <a:endParaRPr sz="1100"/>
          </a:p>
        </p:txBody>
      </p:sp>
      <p:cxnSp>
        <p:nvCxnSpPr>
          <p:cNvPr id="96" name="Google Shape;96;p18"/>
          <p:cNvCxnSpPr/>
          <p:nvPr/>
        </p:nvCxnSpPr>
        <p:spPr>
          <a:xfrm>
            <a:off x="7015530" y="2369902"/>
            <a:ext cx="0" cy="5574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8"/>
          <p:cNvCxnSpPr/>
          <p:nvPr/>
        </p:nvCxnSpPr>
        <p:spPr>
          <a:xfrm>
            <a:off x="7247832" y="2660332"/>
            <a:ext cx="11034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8"/>
          <p:cNvSpPr/>
          <p:nvPr/>
        </p:nvSpPr>
        <p:spPr>
          <a:xfrm>
            <a:off x="6357376" y="2676376"/>
            <a:ext cx="2592600" cy="109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628651" y="1369219"/>
            <a:ext cx="4920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179546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"/>
              <a:t>Databases</a:t>
            </a:r>
            <a:endParaRPr/>
          </a:p>
          <a:p>
            <a:pPr indent="-1795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"/>
              <a:t>Application execution environments</a:t>
            </a:r>
            <a:endParaRPr/>
          </a:p>
          <a:p>
            <a:pPr indent="-1795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"/>
              <a:t>Container service</a:t>
            </a:r>
            <a:endParaRPr/>
          </a:p>
          <a:p>
            <a:pPr indent="-1795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"/>
              <a:t>Workload-specific execution </a:t>
            </a:r>
            <a:r>
              <a:rPr lang="en"/>
              <a:t>environments</a:t>
            </a:r>
            <a:r>
              <a:rPr lang="en"/>
              <a:t> – e.g. for big data</a:t>
            </a:r>
            <a:endParaRPr/>
          </a:p>
          <a:p>
            <a:pPr indent="-17748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"/>
              <a:t>Amazon - AWS EMR</a:t>
            </a:r>
            <a:endParaRPr/>
          </a:p>
          <a:p>
            <a:pPr indent="-17748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"/>
              <a:t>Microsoft - Azure Databricks, Azure HDInsights</a:t>
            </a:r>
            <a:endParaRPr/>
          </a:p>
          <a:p>
            <a:pPr indent="-17748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"/>
              <a:t>Google – Dataproc, Dataflow</a:t>
            </a:r>
            <a:endParaRPr/>
          </a:p>
          <a:p>
            <a:pPr indent="-17748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"/>
              <a:t>Databricks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lang="en"/>
              <a:t>+ Actively managed, for developers, focus on business  needs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ct val="116666"/>
              <a:buNone/>
            </a:pPr>
            <a:r>
              <a:rPr lang="en"/>
              <a:t>-  Less control, &amp; (in practice, based on newness of service) stability, predictability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Functions 	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Faster way to build on the cloud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Makes sure the application runs resiliently, cost-effectively, and at a planet-wide scale!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50" y="2850175"/>
            <a:ext cx="8165300" cy="17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HTTP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Cloud Storage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Cloud Pub/Sub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Cloud Firestore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Firebase (Realtime Database, Storage, Analytics, Auth)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Cloud Logging—forward log entries to a Pub/Sub topic by creating a sink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1400"/>
              <a:buAutoNum type="arabicPeriod"/>
            </a:pPr>
            <a:r>
              <a:rPr lang="en">
                <a:solidFill>
                  <a:srgbClr val="D8D8D8"/>
                </a:solidFill>
              </a:rPr>
              <a:t>HTTP </a:t>
            </a:r>
            <a:endParaRPr>
              <a:solidFill>
                <a:srgbClr val="D8D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Cloud Storage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400"/>
              <a:buAutoNum type="arabicPeriod"/>
            </a:pPr>
            <a:r>
              <a:rPr lang="en">
                <a:solidFill>
                  <a:srgbClr val="D8D8D8"/>
                </a:solidFill>
              </a:rPr>
              <a:t>Cloud Pub/Sub</a:t>
            </a:r>
            <a:endParaRPr>
              <a:solidFill>
                <a:srgbClr val="D8D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400"/>
              <a:buAutoNum type="arabicPeriod"/>
            </a:pPr>
            <a:r>
              <a:rPr lang="en">
                <a:solidFill>
                  <a:srgbClr val="D8D8D8"/>
                </a:solidFill>
              </a:rPr>
              <a:t>Cloud Firestore</a:t>
            </a:r>
            <a:endParaRPr>
              <a:solidFill>
                <a:srgbClr val="D8D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400"/>
              <a:buAutoNum type="arabicPeriod"/>
            </a:pPr>
            <a:r>
              <a:rPr lang="en">
                <a:solidFill>
                  <a:srgbClr val="D8D8D8"/>
                </a:solidFill>
              </a:rPr>
              <a:t>Firebase (Realtime Database, Storage, Analytics, Auth)</a:t>
            </a:r>
            <a:endParaRPr>
              <a:solidFill>
                <a:srgbClr val="D8D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400"/>
              <a:buAutoNum type="arabicPeriod"/>
            </a:pPr>
            <a:r>
              <a:rPr lang="en">
                <a:solidFill>
                  <a:srgbClr val="D8D8D8"/>
                </a:solidFill>
              </a:rPr>
              <a:t>Cloud Logging—forward log entries to a Pub/Sub topic by creating a sink</a:t>
            </a:r>
            <a:endParaRPr>
              <a:solidFill>
                <a:srgbClr val="D8D8D8"/>
              </a:solidFill>
            </a:endParaRPr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Exercise: PaaS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71504" y="1026925"/>
            <a:ext cx="80154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Write a Python program to count lines of a file that is placed in GCS executing using Google Cloud Functions, and print out.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Tip: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Set a trigger on the bucket</a:t>
            </a:r>
            <a:endParaRPr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