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Average" panose="020B0604020202020204" charset="0"/>
      <p:regular r:id="rId25"/>
    </p:embeddedFont>
    <p:embeddedFont>
      <p:font typeface="Oswald" panose="020B0604020202020204" charset="0"/>
      <p:regular r:id="rId26"/>
      <p:bold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9AB397-30A2-4368-BBEF-0D0A0C2D87C6}">
  <a:tblStyle styleId="{D49AB397-30A2-4368-BBEF-0D0A0C2D87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2" y="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76b4a7c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76b4a7cb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Kausik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65ba26d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65ba26d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- to take a poorly designed graph and redesign it by implementing good visualization techniques using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 posted by Raul on howmuch.net in 2017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Graph - The article attempts to inform readers about the most and least valuable states in america. This is visually shown by comparing median housing prices and land valuations throughout the U.S.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765ba26d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765ba26d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 vs Trees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 vs #Predictors at each split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Bag error is a method of determining the prediction error that allows the Random Forest to be fit and validated during training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train, RF does bagging to sub-sample data set. Trees are created using each sub-sample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OOB error is the average error for each AvgNightlyPrice calculated using predictions from the trees that did not contain that datapoint in their sub-sample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65ba26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65ba26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- to take a poorly designed graph and redesign it by implementing good visualization techniques using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 posted by Raul on howmuch.net in 2017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Graph - The article attempts to inform readers about the most and least valuable states in america. This is visually shown by comparing median housing prices and land valuations throughout the U.S.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65ba26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65ba26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- to take a poorly designed graph and redesign it by implementing good visualization techniques using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 posted by Raul on howmuch.net in 2017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Graph - The article attempts to inform readers about the most and least valuable states in america. This is visually shown by comparing median housing prices and land valuations throughout the U.S.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0668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65ba26d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65ba26d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how much the MSE would increase is a variable was permuted, or randomly shuffled. The higher the %IncMSE, the more important the variable.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50/50 split is impure and 100% one class is pure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%IncMSE is a more stable representation of variable importance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765ba26d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765ba26d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6b4a7cbe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6b4a7cbe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Sarah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76b4a7cbe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76b4a7cbe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765ba26d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765ba26d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Scrubbed data (high prices removed)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65ba26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65ba26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765ba26d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765ba26d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of the top 8 variables shared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0c898d88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0c898d88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0c898d88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0c898d88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765ba26d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765ba26d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Airbnb - A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global online marketplace and hospitality service. Members can use the service to arrange or offer lodging, primarily homestays, or tourism experiences.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you should care - If you need a place to stay you may consider airbnb over a hotel &amp; you can start a side business by renting out your home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765ba26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765ba26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0c898d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0c898d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Airbnb data includes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6b4a7cb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6b4a7cb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Airbnb data includes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76b4a7cbe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76b4a7cbe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65ba26d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65ba26d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Kausik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65ba26d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65ba26d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Kausik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137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Price of an Airbnb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Hayes, Sean Lei, Kausik Valeti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975"/>
            <a:ext cx="914400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137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for Predicting Average Nightly Price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b="1"/>
              <a:t>Random Forest Regression</a:t>
            </a:r>
            <a:endParaRPr sz="2000" b="1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b="1"/>
              <a:t>Linear Regression</a:t>
            </a:r>
            <a:endParaRPr b="1"/>
          </a:p>
        </p:txBody>
      </p:sp>
      <p:sp>
        <p:nvSpPr>
          <p:cNvPr id="126" name="Google Shape;126;p23"/>
          <p:cNvSpPr txBox="1"/>
          <p:nvPr/>
        </p:nvSpPr>
        <p:spPr>
          <a:xfrm>
            <a:off x="4088375" y="1769300"/>
            <a:ext cx="12519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137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2322450" y="0"/>
            <a:ext cx="4045200" cy="6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Random Forest  </a:t>
            </a:r>
            <a:r>
              <a:rPr lang="en" sz="2800">
                <a:solidFill>
                  <a:schemeClr val="lt1"/>
                </a:solidFill>
              </a:rPr>
              <a:t>For The Win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6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/>
              <a:t>Number of predictors at each split = 7</a:t>
            </a:r>
            <a:endParaRPr b="1" dirty="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88" y="1662950"/>
            <a:ext cx="3718875" cy="278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>
            <a:spLocks noGrp="1"/>
          </p:cNvSpPr>
          <p:nvPr>
            <p:ph type="subTitle" idx="1"/>
          </p:nvPr>
        </p:nvSpPr>
        <p:spPr>
          <a:xfrm>
            <a:off x="222000" y="724201"/>
            <a:ext cx="404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Number of trees = 200</a:t>
            </a:r>
            <a:endParaRPr sz="1800" b="1"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562" y="1659570"/>
            <a:ext cx="3718875" cy="2795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137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/>
              <a:t>RF MSE = 4766.409 </a:t>
            </a:r>
            <a:endParaRPr sz="8800"/>
          </a:p>
        </p:txBody>
      </p:sp>
      <p:sp>
        <p:nvSpPr>
          <p:cNvPr id="141" name="Google Shape;141;p25"/>
          <p:cNvSpPr txBox="1"/>
          <p:nvPr/>
        </p:nvSpPr>
        <p:spPr>
          <a:xfrm>
            <a:off x="2137250" y="3706675"/>
            <a:ext cx="48330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Root Mean Squared Error = $69.04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42900">
              <a:buClr>
                <a:schemeClr val="lt1"/>
              </a:buClr>
              <a:buSzPts val="1800"/>
              <a:buChar char="-"/>
            </a:pP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Random Forest APE = 26.4%</a:t>
            </a:r>
            <a:br>
              <a:rPr lang="en-US" sz="3200" b="1" dirty="0">
                <a:solidFill>
                  <a:schemeClr val="tx1"/>
                </a:solidFill>
              </a:rPr>
            </a:b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Random Forest RMSPE = 37.0%</a:t>
            </a:r>
          </a:p>
        </p:txBody>
      </p:sp>
      <p:sp>
        <p:nvSpPr>
          <p:cNvPr id="141" name="Google Shape;141;p25"/>
          <p:cNvSpPr txBox="1"/>
          <p:nvPr/>
        </p:nvSpPr>
        <p:spPr>
          <a:xfrm>
            <a:off x="2137250" y="3706675"/>
            <a:ext cx="48330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3478316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137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Important Variables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bedrooms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room_cat (privacy)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cleaning_fee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accomodates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host_listings_count</a:t>
            </a:r>
            <a:endParaRPr b="1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500" y="1017725"/>
            <a:ext cx="5087450" cy="38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137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Pre-processing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Transformed response variable (square root)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Removed outliers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MinMax Normalization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Split training/test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Fit Model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47 independent variables in initial model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AIC to identify the deviance and perform variable selection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Balance model complexity and fit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137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475" y="1254488"/>
            <a:ext cx="247650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761838" y="3618856"/>
            <a:ext cx="5963400" cy="10260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>
              <a:buNone/>
            </a:pPr>
            <a:r>
              <a:rPr lang="en-US" sz="1600" b="1" dirty="0"/>
              <a:t>Linear Regression APE = 29.2%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/>
          </a:p>
          <a:p>
            <a:pPr marL="0" lvl="0" indent="0">
              <a:buNone/>
            </a:pPr>
            <a:r>
              <a:rPr lang="en" sz="1600" b="1" dirty="0"/>
              <a:t>RMSPE=41.9%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</p:txBody>
      </p:sp>
      <p:graphicFrame>
        <p:nvGraphicFramePr>
          <p:cNvPr id="162" name="Google Shape;162;p28"/>
          <p:cNvGraphicFramePr/>
          <p:nvPr/>
        </p:nvGraphicFramePr>
        <p:xfrm>
          <a:off x="761838" y="1777025"/>
          <a:ext cx="6734175" cy="1586992"/>
        </p:xfrm>
        <a:graphic>
          <a:graphicData uri="http://schemas.openxmlformats.org/drawingml/2006/table">
            <a:tbl>
              <a:tblPr>
                <a:noFill/>
                <a:tableStyleId>{D49AB397-30A2-4368-BBEF-0D0A0C2D87C6}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FFFF"/>
                          </a:solidFill>
                        </a:rPr>
                        <a:t>Variable Description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0" marB="0">
                    <a:lnL w="12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FFFF"/>
                          </a:solidFill>
                        </a:rPr>
                        <a:t>Coefficient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0" marB="0">
                    <a:lnT w="12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FFFF"/>
                          </a:solidFill>
                        </a:rPr>
                        <a:t>p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0" marB="0">
                    <a:lnT w="12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FFFF"/>
                          </a:solidFill>
                        </a:rPr>
                        <a:t>Variable Description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0" marB="0">
                    <a:lnT w="12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FFFF"/>
                          </a:solidFill>
                        </a:rPr>
                        <a:t>Coefficient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0" marB="0">
                    <a:lnR w="12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FFFF"/>
                          </a:solidFill>
                        </a:rPr>
                        <a:t>p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0" marB="0">
                    <a:lnL w="12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Intercept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-0.1437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2.16E-13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Cleanliness Rating-User Review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0.0915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3.12E-09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# Reviews per month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-0.0919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2.07E-15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# of Basic Amenities (pool, etc.)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0.0919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1.24E-15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Distance from nearest arson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-0.0504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2.55E-07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# of bathrooms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0.0923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1.26E-03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# of Assaults within 0.5 miles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-0.0483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5.16E-06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Distance from nearest gunshot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0.1012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4.19E-13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Flexible cancellation policy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0.0093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1.50E-02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Location Rating-User Review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0.1049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5.81E-11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Hosted by “Super Host”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0.0124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3.49E-04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Capacity (max # of guests)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0.1572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2.00E-16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Designated Suitable for Families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0.0165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5.25E-07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Cleaning Fee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0.1692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2.00E-16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# of Museums within 0.5 miles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0.0542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1.03E-04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# of Bike Shares within 0.5 miles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0.1822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2.00E-16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# of Basic Amenities (A/C, etc.)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0.0557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1.91E-09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Property Category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0.2223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2.00E-16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Distance from nearest sex offender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0.0593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3.38E-04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# of bedrooms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0.3321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2.00E-16</a:t>
                      </a:r>
                      <a:endParaRPr sz="9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137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- Diagnostic Plots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350" y="1017725"/>
            <a:ext cx="2429929" cy="1910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448" y="1017725"/>
            <a:ext cx="2419177" cy="1910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2350" y="3036040"/>
            <a:ext cx="2429929" cy="1910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0448" y="3036040"/>
            <a:ext cx="2419177" cy="1910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vs Random Forest</a:t>
            </a:r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b="1" dirty="0">
                <a:solidFill>
                  <a:schemeClr val="lt1"/>
                </a:solidFill>
              </a:rPr>
              <a:t>Linear Regression APE = 29.2%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b="1" dirty="0">
                <a:solidFill>
                  <a:schemeClr val="lt1"/>
                </a:solidFill>
              </a:rPr>
              <a:t>Random Forest APE = 26.4%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b="1" dirty="0">
                <a:solidFill>
                  <a:schemeClr val="lt1"/>
                </a:solidFill>
              </a:rPr>
              <a:t>Linear Regression RMSPE = 41.9%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b="1" dirty="0">
                <a:solidFill>
                  <a:schemeClr val="lt1"/>
                </a:solidFill>
              </a:rPr>
              <a:t>Random Forest RMSPE = 37.0%</a:t>
            </a:r>
            <a:endParaRPr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</a:rPr>
              <a:t>The random forest price prediction outperformed the linear model prediction by </a:t>
            </a:r>
            <a:endParaRPr sz="30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 b="1" u="sng" dirty="0">
                <a:solidFill>
                  <a:schemeClr val="lt1"/>
                </a:solidFill>
              </a:rPr>
              <a:t>2.8%</a:t>
            </a:r>
            <a:endParaRPr sz="3400" b="1" dirty="0">
              <a:solidFill>
                <a:schemeClr val="lt1"/>
              </a:solidFill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125200" y="4781700"/>
            <a:ext cx="34464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*All run on the transformed data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Airbnb?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Variables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9125"/>
            <a:ext cx="8839199" cy="3283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137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Random forest provides better fit with less pre-processing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Similar variables important in both models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Most important variables aligned with our expectations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Capacity, # of Bedrooms and Bathrooms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Privacy (shared room,  private room, whole house)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More Nearby Bike Shares and Fewer nearby Assaults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Positive Reviews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Some surprises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Importance of Nearby Arson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Negative relationship with reviews per month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Positive relationship with nearest gun shot and sex offender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Next steps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Data cleansing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Explore relationships between variables</a:t>
            </a:r>
            <a:endParaRPr b="1"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0" y="105500"/>
            <a:ext cx="2400300" cy="1507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0" y="1737225"/>
            <a:ext cx="24003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500" y="3550050"/>
            <a:ext cx="2400300" cy="15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137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91" y="0"/>
            <a:ext cx="770562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4150" y="0"/>
            <a:ext cx="839850" cy="8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137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Will Conquer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What are the most important variables that drive Airbnb price?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How can we predict the average nightly cost of an Airbnb unit?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137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Inside Airbnb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Data scraped from airbnb.com using Python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Information about rental properties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Open Data DC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Metro Locations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Bike Share Locations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Museums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Crimes - Homicide, Arson, Assault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Sex Offender Registry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137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629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b="1"/>
              <a:t>64 Attributes and more than 8000 rows</a:t>
            </a:r>
            <a:endParaRPr b="1"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1761425" y="1721825"/>
          <a:ext cx="5991225" cy="2895600"/>
        </p:xfrm>
        <a:graphic>
          <a:graphicData uri="http://schemas.openxmlformats.org/drawingml/2006/table">
            <a:tbl>
              <a:tblPr>
                <a:noFill/>
                <a:tableStyleId>{D49AB397-30A2-4368-BBEF-0D0A0C2D87C6}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id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rev_comm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NearbyAssault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Closest_GunShot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bathrooms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rev_loc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NearbyBikeShare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Closest_Homicide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bedrooms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rev_val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NearbyClassASexOffenders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Closest_ClassA_SexOffender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beds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host_responsetime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NearbyGunShots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AvgNightlyPrice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guests_included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host_response_rate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NearbyHomicide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AvgNightlyAdjusted_price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extra_people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host_is_superhost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NearbyMetros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MinNightlyprice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cancel_pol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host_listings_count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NearbyMuseums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MinNightlyAdjusted_price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room_cat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accommodates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NearbySexCrime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MaxNightlyprice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Family_Friendly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Basic_Amenities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NearbySexOffenders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MaxNightlyAdjusted_price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Pets_Allowed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deluxe_amenities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Closest_BikeShare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square_feet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Smoking_Allowed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Total_Amenities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Closest_Metro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property_type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Events_Allowed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security_deposit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Closest_Museum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len_desc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rev_rating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cleaning_fee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Closest_SexCrime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len_summary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rev_acc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number_of_reviews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Closest_SexOffender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len_rules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rev_clean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reviews_per_month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Closest_Arson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Cost_room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rev_check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NearbyArson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Closest_Assault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Cost_person_incuded</a:t>
                      </a:r>
                      <a:endParaRPr sz="1000"/>
                    </a:p>
                  </a:txBody>
                  <a:tcPr marL="68575" marR="68575" marT="0" marB="0">
                    <a:lnL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C9C9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137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Response Variable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825" y="1380600"/>
            <a:ext cx="27432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250" y="1380600"/>
            <a:ext cx="27432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1037350" y="3996175"/>
            <a:ext cx="3217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Before Transformation</a:t>
            </a:r>
            <a:endParaRPr sz="1600" b="1"/>
          </a:p>
          <a:p>
            <a:pPr marL="45720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/>
              <a:t>Skewness = 2.76</a:t>
            </a:r>
            <a:endParaRPr sz="1200" b="1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675750" y="4023625"/>
            <a:ext cx="3217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After Transformation</a:t>
            </a:r>
            <a:endParaRPr sz="1600" b="1"/>
          </a:p>
          <a:p>
            <a:pPr marL="45720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/>
              <a:t>Skewness = 0.28</a:t>
            </a:r>
            <a:endParaRPr sz="12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137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What is PCA?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Used for Exploratory data analysis.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Used to create predictive models.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Can reduce dimensions to better reduce of data by identifying most influential variables.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PC-1 explains most or highest variance and then followed by PC-2 with second most variance.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Having a discrete variables makes PCA highly significant.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137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 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From the graph we can say that,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Max,Min,Avg_nightly prices,cleaning_fee,guest_included has negative PC-1 values and has high variance.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No.of reviews, rating, cleaning has positive PC-2 values and nearby homicide has negative PC-2 values.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The prices of the property types are less in positive side of PC-1.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As the number of reviews per month and ratings are more, nearby homicides are less.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Nearbysexoffenders has less influence on PC-1.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1242</Words>
  <Application>Microsoft Office PowerPoint</Application>
  <PresentationFormat>On-screen Show (16:9)</PresentationFormat>
  <Paragraphs>278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Oswald</vt:lpstr>
      <vt:lpstr>Average</vt:lpstr>
      <vt:lpstr>Roboto</vt:lpstr>
      <vt:lpstr>Slate</vt:lpstr>
      <vt:lpstr>Predicting the Price of an Airbnb</vt:lpstr>
      <vt:lpstr>What is Airbnb?</vt:lpstr>
      <vt:lpstr>PowerPoint Presentation</vt:lpstr>
      <vt:lpstr>Questions We Will Conquer</vt:lpstr>
      <vt:lpstr>The Data Set</vt:lpstr>
      <vt:lpstr>The Data </vt:lpstr>
      <vt:lpstr>Distribution of Response Variable</vt:lpstr>
      <vt:lpstr>PCA</vt:lpstr>
      <vt:lpstr>PCA  </vt:lpstr>
      <vt:lpstr>PowerPoint Presentation</vt:lpstr>
      <vt:lpstr>Methods for Predicting Average Nightly Price</vt:lpstr>
      <vt:lpstr>Random Forest  For The Win</vt:lpstr>
      <vt:lpstr>RF MSE = 4766.409 </vt:lpstr>
      <vt:lpstr> Random Forest APE = 26.4%  Random Forest RMSPE = 37.0%</vt:lpstr>
      <vt:lpstr>Random Forest Important Variables</vt:lpstr>
      <vt:lpstr>Linear Regression</vt:lpstr>
      <vt:lpstr>Linear Regression</vt:lpstr>
      <vt:lpstr>Linear Regression - Diagnostic Plots</vt:lpstr>
      <vt:lpstr>Linear Regression vs Random Forest</vt:lpstr>
      <vt:lpstr>Important Variables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Price of an Airbnb</dc:title>
  <cp:lastModifiedBy>Sean Lei</cp:lastModifiedBy>
  <cp:revision>3</cp:revision>
  <dcterms:modified xsi:type="dcterms:W3CDTF">2019-05-13T20:32:36Z</dcterms:modified>
</cp:coreProperties>
</file>