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0c898d8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0c898d8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Objective - to take a poorly designed graph and redesign it by implementing good visualization techniques using 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Article posted by Raul on howmuch.net in 2017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Bad Graph - The article attempts to inform readers about the most and least valuable states in america. This is visually shown by comparing median housing prices and land valuations throughout the U.S.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0c898d8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0c898d8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 - Problems with the bad graph</a:t>
            </a:r>
            <a:endParaRPr/>
          </a:p>
          <a:p>
            <a:pPr indent="-298450" lvl="0" marL="457200" rtl="0" algn="l">
              <a:spcBef>
                <a:spcPts val="0"/>
              </a:spcBef>
              <a:spcAft>
                <a:spcPts val="0"/>
              </a:spcAft>
              <a:buSzPts val="1100"/>
              <a:buChar char="●"/>
            </a:pPr>
            <a:r>
              <a:rPr lang="en"/>
              <a:t>Comparability</a:t>
            </a:r>
            <a:endParaRPr/>
          </a:p>
          <a:p>
            <a:pPr indent="-298450" lvl="1" marL="914400" rtl="0" algn="l">
              <a:spcBef>
                <a:spcPts val="0"/>
              </a:spcBef>
              <a:spcAft>
                <a:spcPts val="0"/>
              </a:spcAft>
              <a:buSzPts val="1100"/>
              <a:buChar char="○"/>
            </a:pPr>
            <a:r>
              <a:rPr lang="en"/>
              <a:t>Hard to judge size of circles across the map (e.g. Virginia vs Washington)</a:t>
            </a:r>
            <a:endParaRPr/>
          </a:p>
          <a:p>
            <a:pPr indent="-298450" lvl="1" marL="914400" rtl="0" algn="l">
              <a:spcBef>
                <a:spcPts val="0"/>
              </a:spcBef>
              <a:spcAft>
                <a:spcPts val="0"/>
              </a:spcAft>
              <a:buSzPts val="1100"/>
              <a:buChar char="○"/>
            </a:pPr>
            <a:r>
              <a:rPr lang="en"/>
              <a:t>Scale of the circles is off - 115 to 200k is 4x the size, as is 200 to 450k</a:t>
            </a:r>
            <a:endParaRPr/>
          </a:p>
          <a:p>
            <a:pPr indent="-298450" lvl="2" marL="1371600" rtl="0" algn="l">
              <a:spcBef>
                <a:spcPts val="0"/>
              </a:spcBef>
              <a:spcAft>
                <a:spcPts val="0"/>
              </a:spcAft>
              <a:buSzPts val="1100"/>
              <a:buChar char="■"/>
            </a:pPr>
            <a:r>
              <a:rPr lang="en"/>
              <a:t>Legend is duplicated</a:t>
            </a:r>
            <a:endParaRPr/>
          </a:p>
          <a:p>
            <a:pPr indent="-298450" lvl="1" marL="914400" rtl="0" algn="l">
              <a:spcBef>
                <a:spcPts val="0"/>
              </a:spcBef>
              <a:spcAft>
                <a:spcPts val="0"/>
              </a:spcAft>
              <a:buSzPts val="1100"/>
              <a:buChar char="○"/>
            </a:pPr>
            <a:r>
              <a:rPr lang="en"/>
              <a:t>The scale of the two attributes being measured is different</a:t>
            </a:r>
            <a:endParaRPr/>
          </a:p>
          <a:p>
            <a:pPr indent="-298450" lvl="0" marL="457200" rtl="0" algn="l">
              <a:spcBef>
                <a:spcPts val="0"/>
              </a:spcBef>
              <a:spcAft>
                <a:spcPts val="0"/>
              </a:spcAft>
              <a:buSzPts val="1100"/>
              <a:buChar char="●"/>
            </a:pPr>
            <a:r>
              <a:rPr lang="en"/>
              <a:t>Complexity (over complicated)</a:t>
            </a:r>
            <a:endParaRPr/>
          </a:p>
          <a:p>
            <a:pPr indent="-298450" lvl="1" marL="914400" rtl="0" algn="l">
              <a:spcBef>
                <a:spcPts val="0"/>
              </a:spcBef>
              <a:spcAft>
                <a:spcPts val="0"/>
              </a:spcAft>
              <a:buSzPts val="1100"/>
              <a:buChar char="○"/>
            </a:pPr>
            <a:r>
              <a:rPr lang="en"/>
              <a:t>Too much information in too small of a space</a:t>
            </a:r>
            <a:endParaRPr/>
          </a:p>
          <a:p>
            <a:pPr indent="-298450" lvl="1" marL="914400" rtl="0" algn="l">
              <a:spcBef>
                <a:spcPts val="0"/>
              </a:spcBef>
              <a:spcAft>
                <a:spcPts val="0"/>
              </a:spcAft>
              <a:buSzPts val="1100"/>
              <a:buChar char="○"/>
            </a:pPr>
            <a:r>
              <a:rPr lang="en"/>
              <a:t>Blue text in blue circles</a:t>
            </a:r>
            <a:endParaRPr/>
          </a:p>
          <a:p>
            <a:pPr indent="-298450" lvl="0" marL="457200" rtl="0" algn="l">
              <a:spcBef>
                <a:spcPts val="0"/>
              </a:spcBef>
              <a:spcAft>
                <a:spcPts val="0"/>
              </a:spcAft>
              <a:buSzPts val="1100"/>
              <a:buChar char="●"/>
            </a:pPr>
            <a:r>
              <a:rPr lang="en"/>
              <a:t>Context</a:t>
            </a:r>
            <a:endParaRPr/>
          </a:p>
          <a:p>
            <a:pPr indent="-298450" lvl="1" marL="914400" rtl="0" algn="l">
              <a:spcBef>
                <a:spcPts val="0"/>
              </a:spcBef>
              <a:spcAft>
                <a:spcPts val="0"/>
              </a:spcAft>
              <a:buSzPts val="1100"/>
              <a:buChar char="○"/>
            </a:pPr>
            <a:r>
              <a:rPr lang="en"/>
              <a:t>Positioning is not perfectly aligned with the location of the states. (Carolinas, Oregon)</a:t>
            </a:r>
            <a:endParaRPr/>
          </a:p>
          <a:p>
            <a:pPr indent="-298450" lvl="1" marL="914400" rtl="0" algn="l">
              <a:spcBef>
                <a:spcPts val="0"/>
              </a:spcBef>
              <a:spcAft>
                <a:spcPts val="0"/>
              </a:spcAft>
              <a:buSzPts val="1100"/>
              <a:buChar char="○"/>
            </a:pPr>
            <a:r>
              <a:rPr lang="en"/>
              <a:t>Since the shape of states isn’t shown, it’s not as easy to identify what you’re looking for right away</a:t>
            </a:r>
            <a:endParaRPr/>
          </a:p>
          <a:p>
            <a:pPr indent="-298450" lvl="1" marL="914400" rtl="0" algn="l">
              <a:spcBef>
                <a:spcPts val="0"/>
              </a:spcBef>
              <a:spcAft>
                <a:spcPts val="0"/>
              </a:spcAft>
              <a:buSzPts val="1100"/>
              <a:buChar char="○"/>
            </a:pPr>
            <a:r>
              <a:rPr lang="en"/>
              <a:t>Labels aren’t all consistent</a:t>
            </a:r>
            <a:endParaRPr/>
          </a:p>
          <a:p>
            <a:pPr indent="-298450" lvl="0" marL="457200" rtl="0" algn="l">
              <a:spcBef>
                <a:spcPts val="0"/>
              </a:spcBef>
              <a:spcAft>
                <a:spcPts val="0"/>
              </a:spcAft>
              <a:buSzPts val="1100"/>
              <a:buChar char="●"/>
            </a:pPr>
            <a:r>
              <a:rPr lang="en"/>
              <a:t>Missing Data</a:t>
            </a:r>
            <a:endParaRPr/>
          </a:p>
          <a:p>
            <a:pPr indent="-298450" lvl="1" marL="914400" rtl="0" algn="l">
              <a:spcBef>
                <a:spcPts val="0"/>
              </a:spcBef>
              <a:spcAft>
                <a:spcPts val="0"/>
              </a:spcAft>
              <a:buSzPts val="1100"/>
              <a:buChar char="○"/>
            </a:pPr>
            <a:r>
              <a:rPr lang="en"/>
              <a:t>Missing Alaska, Hawaii</a:t>
            </a:r>
            <a:endParaRPr/>
          </a:p>
          <a:p>
            <a:pPr indent="-298450" lvl="1" marL="914400" rtl="0" algn="l">
              <a:spcBef>
                <a:spcPts val="0"/>
              </a:spcBef>
              <a:spcAft>
                <a:spcPts val="0"/>
              </a:spcAft>
              <a:buSzPts val="1100"/>
              <a:buChar char="○"/>
            </a:pPr>
            <a:r>
              <a:rPr lang="en"/>
              <a:t>Conclusions</a:t>
            </a:r>
            <a:endParaRPr/>
          </a:p>
          <a:p>
            <a:pPr indent="-298450" lvl="2" marL="1371600" rtl="0" algn="l">
              <a:spcBef>
                <a:spcPts val="0"/>
              </a:spcBef>
              <a:spcAft>
                <a:spcPts val="0"/>
              </a:spcAft>
              <a:buSzPts val="1100"/>
              <a:buChar char="■"/>
            </a:pPr>
            <a:r>
              <a:rPr lang="en"/>
              <a:t>home values are positively correlated with population density - population data is not included</a:t>
            </a:r>
            <a:endParaRPr/>
          </a:p>
          <a:p>
            <a:pPr indent="-298450" lvl="2" marL="1371600" rtl="0" algn="l">
              <a:spcBef>
                <a:spcPts val="0"/>
              </a:spcBef>
              <a:spcAft>
                <a:spcPts val="0"/>
              </a:spcAft>
              <a:buSzPts val="1100"/>
              <a:buChar char="■"/>
            </a:pPr>
            <a:r>
              <a:rPr lang="en"/>
              <a:t>Home values are negatively correlated with size of the state - size of state data is not included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0c898d8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0c898d8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a:p>
            <a:pPr indent="-298450" lvl="0" marL="457200" rtl="0" algn="l">
              <a:spcBef>
                <a:spcPts val="0"/>
              </a:spcBef>
              <a:spcAft>
                <a:spcPts val="0"/>
              </a:spcAft>
              <a:buSzPts val="1100"/>
              <a:buChar char="●"/>
            </a:pPr>
            <a:r>
              <a:rPr lang="en"/>
              <a:t>Left:  </a:t>
            </a:r>
            <a:r>
              <a:rPr lang="en"/>
              <a:t>address the author’s conclusions on the correlation of land value with area</a:t>
            </a:r>
            <a:endParaRPr/>
          </a:p>
          <a:p>
            <a:pPr indent="-298450" lvl="0" marL="457200" rtl="0" algn="l">
              <a:spcBef>
                <a:spcPts val="0"/>
              </a:spcBef>
              <a:spcAft>
                <a:spcPts val="0"/>
              </a:spcAft>
              <a:buSzPts val="1100"/>
              <a:buChar char="●"/>
            </a:pPr>
            <a:r>
              <a:rPr lang="en"/>
              <a:t>Right: </a:t>
            </a:r>
            <a:r>
              <a:rPr lang="en"/>
              <a:t>address the author’s conclusion on the correlation of population density with home value</a:t>
            </a:r>
            <a:endParaRPr/>
          </a:p>
          <a:p>
            <a:pPr indent="-298450" lvl="0" marL="457200" rtl="0" algn="l">
              <a:spcBef>
                <a:spcPts val="0"/>
              </a:spcBef>
              <a:spcAft>
                <a:spcPts val="0"/>
              </a:spcAft>
              <a:buSzPts val="1100"/>
              <a:buChar char="●"/>
            </a:pPr>
            <a:r>
              <a:rPr lang="en"/>
              <a:t>Author’s text: An acre of land is much more valuable in the Northeast compared to any other part of the country. This is partly because the Eastern seaboard is a very densely populated area with several large cities, most notably New York. It is also a historical artifact that Europeans settled New England first and then moved west, meaning that New York and Massachusetts have some of the oldest modern structures anywhere in the U.S. In other words, Eastern cities are a lot older than Midwestern cities, so there isn’t a lot of farmland for suburban expansion anymore. We should also mention that in terms of geographic size, these are some of the smallest states in the country.</a:t>
            </a:r>
            <a:endParaRPr/>
          </a:p>
          <a:p>
            <a:pPr indent="-298450" lvl="0" marL="457200" rtl="0" algn="l">
              <a:spcBef>
                <a:spcPts val="0"/>
              </a:spcBef>
              <a:spcAft>
                <a:spcPts val="0"/>
              </a:spcAft>
              <a:buSzPts val="1100"/>
              <a:buChar char="●"/>
            </a:pPr>
            <a:r>
              <a:rPr lang="en"/>
              <a:t>Illustrates the relationships and supports (somewhat) the author’s conclusions, but does not address the purpose based on the title of the article.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0c898d8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0c898d88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Kausik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0c898d88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0c898d88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Kausik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Linked Micromap that connects the median housing price &amp; value per acre to the corresponding state.</a:t>
            </a:r>
            <a:endParaRPr/>
          </a:p>
          <a:p>
            <a:pPr indent="0" lvl="0" marL="0" rtl="0" algn="l">
              <a:spcBef>
                <a:spcPts val="0"/>
              </a:spcBef>
              <a:spcAft>
                <a:spcPts val="0"/>
              </a:spcAft>
              <a:buNone/>
            </a:pPr>
            <a:r>
              <a:rPr lang="en"/>
              <a:t>Chose this to easily display geographic information throughout the U.S., which helps to identify geographic trends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Design decisions:</a:t>
            </a:r>
            <a:endParaRPr/>
          </a:p>
          <a:p>
            <a:pPr indent="0" lvl="0" marL="0" rtl="0" algn="l">
              <a:spcBef>
                <a:spcPts val="0"/>
              </a:spcBef>
              <a:spcAft>
                <a:spcPts val="0"/>
              </a:spcAft>
              <a:buNone/>
            </a:pPr>
            <a:r>
              <a:rPr lang="en"/>
              <a:t>Two ended cumulative maps to show the regions of the top and bottom housing prices to the median</a:t>
            </a:r>
            <a:endParaRPr/>
          </a:p>
          <a:p>
            <a:pPr indent="0" lvl="0" marL="0" rtl="0" algn="l">
              <a:spcBef>
                <a:spcPts val="0"/>
              </a:spcBef>
              <a:spcAft>
                <a:spcPts val="0"/>
              </a:spcAft>
              <a:buNone/>
            </a:pPr>
            <a:r>
              <a:rPr lang="en"/>
              <a:t>High contrast colors so readers can easily differentiate data</a:t>
            </a:r>
            <a:endParaRPr/>
          </a:p>
          <a:p>
            <a:pPr indent="0" lvl="0" marL="0" rtl="0" algn="l">
              <a:spcBef>
                <a:spcPts val="0"/>
              </a:spcBef>
              <a:spcAft>
                <a:spcPts val="0"/>
              </a:spcAft>
              <a:buNone/>
            </a:pPr>
            <a:r>
              <a:rPr lang="en"/>
              <a:t>U.S. states fully spelled out to assist readers unfamiliar with geography or abbreviations</a:t>
            </a:r>
            <a:endParaRPr/>
          </a:p>
          <a:p>
            <a:pPr indent="0" lvl="0" marL="0" rtl="0" algn="l">
              <a:spcBef>
                <a:spcPts val="0"/>
              </a:spcBef>
              <a:spcAft>
                <a:spcPts val="0"/>
              </a:spcAft>
              <a:buNone/>
            </a:pPr>
            <a:r>
              <a:rPr lang="en"/>
              <a:t>Proper labels with unit of measure</a:t>
            </a:r>
            <a:endParaRPr/>
          </a:p>
          <a:p>
            <a:pPr indent="0" lvl="0" marL="0" rtl="0" algn="l">
              <a:spcBef>
                <a:spcPts val="0"/>
              </a:spcBef>
              <a:spcAft>
                <a:spcPts val="0"/>
              </a:spcAft>
              <a:buNone/>
            </a:pPr>
            <a:r>
              <a:rPr lang="en"/>
              <a:t>Stacked labels so no overlapping</a:t>
            </a:r>
            <a:endParaRPr/>
          </a:p>
          <a:p>
            <a:pPr indent="0" lvl="0" marL="0" rtl="0" algn="l">
              <a:spcBef>
                <a:spcPts val="0"/>
              </a:spcBef>
              <a:spcAft>
                <a:spcPts val="0"/>
              </a:spcAft>
              <a:buNone/>
            </a:pPr>
            <a:r>
              <a:rPr lang="en"/>
              <a:t>Bars ordered by median housing price, the most important metric to determine state values that can be related to by readers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0c898d88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0c898d88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55d5810e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55d5810e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0c898d88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0c898d8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3137"/>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Most (and Least) Valuable States in the U.S.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Sarah Hayes, Sean Lei, Kausik Valeti</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3137"/>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Objective </a:t>
            </a:r>
            <a:endParaRPr b="1"/>
          </a:p>
          <a:p>
            <a:pPr indent="0" lvl="0" marL="0" rtl="0" algn="l">
              <a:spcBef>
                <a:spcPts val="1600"/>
              </a:spcBef>
              <a:spcAft>
                <a:spcPts val="0"/>
              </a:spcAft>
              <a:buNone/>
            </a:pPr>
            <a:r>
              <a:t/>
            </a:r>
            <a:endParaRPr b="1"/>
          </a:p>
          <a:p>
            <a:pPr indent="-342900" lvl="0" marL="457200" rtl="0" algn="l">
              <a:spcBef>
                <a:spcPts val="1600"/>
              </a:spcBef>
              <a:spcAft>
                <a:spcPts val="0"/>
              </a:spcAft>
              <a:buSzPts val="1800"/>
              <a:buChar char="-"/>
            </a:pPr>
            <a:r>
              <a:rPr b="1" lang="en"/>
              <a:t>Dataset from U.S. Census Bureau’s 2015 American Consumer Survey</a:t>
            </a:r>
            <a:endParaRPr/>
          </a:p>
          <a:p>
            <a:pPr indent="0" lvl="0" marL="0" rtl="0" algn="ctr">
              <a:spcBef>
                <a:spcPts val="1600"/>
              </a:spcBef>
              <a:spcAft>
                <a:spcPts val="0"/>
              </a:spcAft>
              <a:buNone/>
            </a:pPr>
            <a:r>
              <a:rPr lang="en" sz="1400" u="sng"/>
              <a:t>State</a:t>
            </a:r>
            <a:r>
              <a:rPr lang="en" sz="1400"/>
              <a:t> | </a:t>
            </a:r>
            <a:r>
              <a:rPr lang="en" sz="1400" u="sng"/>
              <a:t>Value per acre</a:t>
            </a:r>
            <a:r>
              <a:rPr lang="en" sz="1400"/>
              <a:t> | </a:t>
            </a:r>
            <a:r>
              <a:rPr lang="en" sz="1400" u="sng"/>
              <a:t>Median home value</a:t>
            </a:r>
            <a:r>
              <a:rPr lang="en" sz="1400"/>
              <a:t> | </a:t>
            </a:r>
            <a:r>
              <a:rPr lang="en" sz="1400"/>
              <a:t>Total value | Total acres | GDP per capita</a:t>
            </a:r>
            <a:endParaRPr sz="1400"/>
          </a:p>
          <a:p>
            <a:pPr indent="0" lvl="0" marL="0" rtl="0" algn="ctr">
              <a:spcBef>
                <a:spcPts val="1600"/>
              </a:spcBef>
              <a:spcAft>
                <a:spcPts val="0"/>
              </a:spcAft>
              <a:buNone/>
            </a:pPr>
            <a:r>
              <a:t/>
            </a:r>
            <a:endParaRPr sz="1400"/>
          </a:p>
          <a:p>
            <a:pPr indent="-342900" lvl="0" marL="457200" rtl="0" algn="l">
              <a:spcBef>
                <a:spcPts val="1600"/>
              </a:spcBef>
              <a:spcAft>
                <a:spcPts val="0"/>
              </a:spcAft>
              <a:buSzPts val="1800"/>
              <a:buChar char="-"/>
            </a:pPr>
            <a:r>
              <a:rPr b="1" lang="en"/>
              <a:t>Bad Graph &amp; article</a:t>
            </a:r>
            <a:endParaRPr b="1"/>
          </a:p>
        </p:txBody>
      </p:sp>
      <p:pic>
        <p:nvPicPr>
          <p:cNvPr id="67" name="Google Shape;67;p14"/>
          <p:cNvPicPr preferRelativeResize="0"/>
          <p:nvPr/>
        </p:nvPicPr>
        <p:blipFill>
          <a:blip r:embed="rId3">
            <a:alphaModFix/>
          </a:blip>
          <a:stretch>
            <a:fillRect/>
          </a:stretch>
        </p:blipFill>
        <p:spPr>
          <a:xfrm>
            <a:off x="3414645" y="3518025"/>
            <a:ext cx="3993026" cy="612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3137"/>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Bad Graph</a:t>
            </a:r>
            <a:endParaRPr/>
          </a:p>
        </p:txBody>
      </p:sp>
      <p:pic>
        <p:nvPicPr>
          <p:cNvPr id="73" name="Google Shape;73;p15"/>
          <p:cNvPicPr preferRelativeResize="0"/>
          <p:nvPr/>
        </p:nvPicPr>
        <p:blipFill>
          <a:blip r:embed="rId3">
            <a:alphaModFix/>
          </a:blip>
          <a:stretch>
            <a:fillRect/>
          </a:stretch>
        </p:blipFill>
        <p:spPr>
          <a:xfrm>
            <a:off x="847950" y="1017725"/>
            <a:ext cx="6116125" cy="397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3137"/>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Relationships in Original Conclusions</a:t>
            </a:r>
            <a:endParaRPr/>
          </a:p>
        </p:txBody>
      </p:sp>
      <p:pic>
        <p:nvPicPr>
          <p:cNvPr id="79" name="Google Shape;79;p16"/>
          <p:cNvPicPr preferRelativeResize="0"/>
          <p:nvPr/>
        </p:nvPicPr>
        <p:blipFill>
          <a:blip r:embed="rId3">
            <a:alphaModFix/>
          </a:blip>
          <a:stretch>
            <a:fillRect/>
          </a:stretch>
        </p:blipFill>
        <p:spPr>
          <a:xfrm>
            <a:off x="400025" y="1311625"/>
            <a:ext cx="3898750" cy="2947500"/>
          </a:xfrm>
          <a:prstGeom prst="rect">
            <a:avLst/>
          </a:prstGeom>
          <a:noFill/>
          <a:ln>
            <a:noFill/>
          </a:ln>
        </p:spPr>
      </p:pic>
      <p:pic>
        <p:nvPicPr>
          <p:cNvPr id="80" name="Google Shape;80;p16"/>
          <p:cNvPicPr preferRelativeResize="0"/>
          <p:nvPr/>
        </p:nvPicPr>
        <p:blipFill>
          <a:blip r:embed="rId4">
            <a:alphaModFix/>
          </a:blip>
          <a:stretch>
            <a:fillRect/>
          </a:stretch>
        </p:blipFill>
        <p:spPr>
          <a:xfrm>
            <a:off x="4744400" y="1311625"/>
            <a:ext cx="3778159" cy="294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3137"/>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3027600" cy="10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MicromapST </a:t>
            </a:r>
            <a:endParaRPr/>
          </a:p>
          <a:p>
            <a:pPr indent="0" lvl="0" marL="0" rtl="0" algn="l">
              <a:spcBef>
                <a:spcPts val="0"/>
              </a:spcBef>
              <a:spcAft>
                <a:spcPts val="0"/>
              </a:spcAft>
              <a:buNone/>
            </a:pPr>
            <a:r>
              <a:rPr lang="en"/>
              <a:t>Scatter Plot</a:t>
            </a:r>
            <a:endParaRPr/>
          </a:p>
        </p:txBody>
      </p:sp>
      <p:pic>
        <p:nvPicPr>
          <p:cNvPr id="86" name="Google Shape;86;p17"/>
          <p:cNvPicPr preferRelativeResize="0"/>
          <p:nvPr/>
        </p:nvPicPr>
        <p:blipFill>
          <a:blip r:embed="rId3">
            <a:alphaModFix/>
          </a:blip>
          <a:stretch>
            <a:fillRect/>
          </a:stretch>
        </p:blipFill>
        <p:spPr>
          <a:xfrm>
            <a:off x="3371500" y="130100"/>
            <a:ext cx="4432175" cy="493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3137"/>
        </a:solidFill>
      </p:bgPr>
    </p:bg>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3226200" y="44375"/>
            <a:ext cx="4155969" cy="5054750"/>
          </a:xfrm>
          <a:prstGeom prst="rect">
            <a:avLst/>
          </a:prstGeom>
          <a:noFill/>
          <a:ln>
            <a:noFill/>
          </a:ln>
        </p:spPr>
      </p:pic>
      <p:sp>
        <p:nvSpPr>
          <p:cNvPr id="92" name="Google Shape;92;p18"/>
          <p:cNvSpPr txBox="1"/>
          <p:nvPr>
            <p:ph type="title"/>
          </p:nvPr>
        </p:nvSpPr>
        <p:spPr>
          <a:xfrm>
            <a:off x="311700" y="445025"/>
            <a:ext cx="3027600" cy="14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Product - </a:t>
            </a:r>
            <a:r>
              <a:rPr lang="en"/>
              <a:t>MicromapST </a:t>
            </a:r>
            <a:endParaRPr/>
          </a:p>
          <a:p>
            <a:pPr indent="0" lvl="0" marL="0" rtl="0" algn="l">
              <a:spcBef>
                <a:spcPts val="0"/>
              </a:spcBef>
              <a:spcAft>
                <a:spcPts val="0"/>
              </a:spcAft>
              <a:buNone/>
            </a:pPr>
            <a:r>
              <a:rPr lang="en"/>
              <a:t>Bar Plot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3137"/>
        </a:soli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Corrected Problems with Scaling</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Added Visual Representation of States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Sorted Data for Comparability</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Simplified Appearance</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3137"/>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Complete data by adding Alaska, Hawaii, Washington DC</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Update information using 2019 data</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Utilize county-level data</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3137"/>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