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2" r:id="rId7"/>
    <p:sldId id="261" r:id="rId8"/>
    <p:sldId id="263" r:id="rId9"/>
    <p:sldId id="265" r:id="rId10"/>
    <p:sldId id="266" r:id="rId11"/>
    <p:sldId id="264" r:id="rId12"/>
    <p:sldId id="267" r:id="rId13"/>
    <p:sldId id="268" r:id="rId14"/>
    <p:sldId id="269" r:id="rId15"/>
    <p:sldId id="270" r:id="rId16"/>
    <p:sldId id="273" r:id="rId17"/>
    <p:sldId id="271" r:id="rId18"/>
    <p:sldId id="272"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DA62"/>
    <a:srgbClr val="C900C4"/>
    <a:srgbClr val="CECC08"/>
    <a:srgbClr val="63FD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061" autoAdjust="0"/>
  </p:normalViewPr>
  <p:slideViewPr>
    <p:cSldViewPr snapToGrid="0">
      <p:cViewPr>
        <p:scale>
          <a:sx n="60" d="100"/>
          <a:sy n="60" d="100"/>
        </p:scale>
        <p:origin x="11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electric%20propulsion%20data%20state%20wise\year_wise_data_char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ownloads\electric%20propulsion%20data%20state%20wise\year_wise_data_char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ownloads\electric%20propulsion%20data%20state%20wise\WA_county_wise_data_char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Downloads\electric%20propulsion%20data%20state%20wise\ev_model_avg_price_char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ser\Downloads\electric%20propulsion%20data%20state%20wise\WA_county_wise_data_char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User\Downloads\electric%20propulsion%20data%20state%20wise\WA_county_wise_data_chart.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Washington: Year</a:t>
            </a:r>
            <a:r>
              <a:rPr lang="en-US" baseline="0"/>
              <a:t> Wise </a:t>
            </a:r>
            <a:r>
              <a:rPr lang="en-US"/>
              <a:t>Electric</a:t>
            </a:r>
            <a:r>
              <a:rPr lang="en-US" baseline="0"/>
              <a:t> Vehicle population (2017 - 2022)</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137750022626483"/>
          <c:y val="0.14710351842209837"/>
          <c:w val="0.8257817772778403"/>
          <c:h val="0.63523491188809034"/>
        </c:manualLayout>
      </c:layout>
      <c:lineChart>
        <c:grouping val="standard"/>
        <c:varyColors val="0"/>
        <c:ser>
          <c:idx val="0"/>
          <c:order val="0"/>
          <c:tx>
            <c:strRef>
              <c:f>year_wise_data!$C$1</c:f>
              <c:strCache>
                <c:ptCount val="1"/>
                <c:pt idx="0">
                  <c:v>ev_total</c:v>
                </c:pt>
              </c:strCache>
            </c:strRef>
          </c:tx>
          <c:spPr>
            <a:ln w="28575" cap="rnd">
              <a:solidFill>
                <a:srgbClr val="FF0000"/>
              </a:solidFill>
              <a:round/>
            </a:ln>
            <a:effectLst/>
          </c:spPr>
          <c:marker>
            <c:symbol val="none"/>
          </c:marker>
          <c:dLbls>
            <c:dLbl>
              <c:idx val="3"/>
              <c:layout>
                <c:manualLayout>
                  <c:x val="-6.0812001446399408E-2"/>
                  <c:y val="-4.686762133619242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D3E-4A1C-92A0-6BC51E3D2CAB}"/>
                </c:ext>
              </c:extLst>
            </c:dLbl>
            <c:numFmt formatCode="0.00,&quot; K&quot;"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trendline>
            <c:spPr>
              <a:ln w="19050" cap="rnd">
                <a:solidFill>
                  <a:schemeClr val="accent1"/>
                </a:solidFill>
                <a:prstDash val="sysDot"/>
              </a:ln>
              <a:effectLst/>
            </c:spPr>
            <c:trendlineType val="linear"/>
            <c:dispRSqr val="0"/>
            <c:dispEq val="0"/>
          </c:trendline>
          <c:cat>
            <c:numRef>
              <c:f>year_wise_data!$I$2:$I$7</c:f>
              <c:numCache>
                <c:formatCode>General</c:formatCode>
                <c:ptCount val="6"/>
                <c:pt idx="0">
                  <c:v>2017</c:v>
                </c:pt>
                <c:pt idx="1">
                  <c:v>2018</c:v>
                </c:pt>
                <c:pt idx="2">
                  <c:v>2019</c:v>
                </c:pt>
                <c:pt idx="3">
                  <c:v>2020</c:v>
                </c:pt>
                <c:pt idx="4">
                  <c:v>2021</c:v>
                </c:pt>
                <c:pt idx="5">
                  <c:v>2022</c:v>
                </c:pt>
              </c:numCache>
            </c:numRef>
          </c:cat>
          <c:val>
            <c:numRef>
              <c:f>year_wise_data!$C$2:$C$7</c:f>
              <c:numCache>
                <c:formatCode>General</c:formatCode>
                <c:ptCount val="6"/>
                <c:pt idx="0">
                  <c:v>28691</c:v>
                </c:pt>
                <c:pt idx="1">
                  <c:v>41241</c:v>
                </c:pt>
                <c:pt idx="2">
                  <c:v>53802</c:v>
                </c:pt>
                <c:pt idx="3">
                  <c:v>64973</c:v>
                </c:pt>
                <c:pt idx="4">
                  <c:v>86644</c:v>
                </c:pt>
                <c:pt idx="5">
                  <c:v>116024</c:v>
                </c:pt>
              </c:numCache>
            </c:numRef>
          </c:val>
          <c:smooth val="0"/>
          <c:extLst>
            <c:ext xmlns:c16="http://schemas.microsoft.com/office/drawing/2014/chart" uri="{C3380CC4-5D6E-409C-BE32-E72D297353CC}">
              <c16:uniqueId val="{00000002-1D3E-4A1C-92A0-6BC51E3D2CAB}"/>
            </c:ext>
          </c:extLst>
        </c:ser>
        <c:dLbls>
          <c:dLblPos val="t"/>
          <c:showLegendKey val="0"/>
          <c:showVal val="1"/>
          <c:showCatName val="0"/>
          <c:showSerName val="0"/>
          <c:showPercent val="0"/>
          <c:showBubbleSize val="0"/>
        </c:dLbls>
        <c:dropLines>
          <c:spPr>
            <a:ln w="9525" cap="flat" cmpd="sng" algn="ctr">
              <a:solidFill>
                <a:schemeClr val="bg1">
                  <a:lumMod val="95000"/>
                </a:schemeClr>
              </a:solidFill>
              <a:round/>
            </a:ln>
            <a:effectLst/>
          </c:spPr>
        </c:dropLines>
        <c:smooth val="0"/>
        <c:axId val="328111712"/>
        <c:axId val="328112096"/>
      </c:lineChart>
      <c:catAx>
        <c:axId val="3281117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cross"/>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8112096"/>
        <c:crosses val="autoZero"/>
        <c:auto val="1"/>
        <c:lblAlgn val="ctr"/>
        <c:lblOffset val="100"/>
        <c:noMultiLvlLbl val="0"/>
      </c:catAx>
      <c:valAx>
        <c:axId val="328112096"/>
        <c:scaling>
          <c:orientation val="minMax"/>
          <c:max val="160000"/>
        </c:scaling>
        <c:delete val="0"/>
        <c:axPos val="l"/>
        <c:title>
          <c:tx>
            <c:rich>
              <a:bodyPr rot="-5400000" spcFirstLastPara="1" vertOverflow="ellipsis" vert="horz" wrap="square" anchor="t" anchorCtr="1"/>
              <a:lstStyle/>
              <a:p>
                <a:pPr>
                  <a:defRPr sz="1050" b="0" i="0" u="none" strike="noStrike" kern="1200" baseline="0">
                    <a:solidFill>
                      <a:schemeClr val="tx1">
                        <a:lumMod val="65000"/>
                        <a:lumOff val="35000"/>
                      </a:schemeClr>
                    </a:solidFill>
                    <a:latin typeface="+mn-lt"/>
                    <a:ea typeface="+mn-ea"/>
                    <a:cs typeface="+mn-cs"/>
                  </a:defRPr>
                </a:pPr>
                <a:r>
                  <a:rPr lang="en-US" sz="1050" baseline="0"/>
                  <a:t>Number of cars in thousands</a:t>
                </a:r>
              </a:p>
              <a:p>
                <a:pPr>
                  <a:defRPr sz="1050"/>
                </a:pPr>
                <a:endParaRPr lang="en-US" sz="1050" baseline="0"/>
              </a:p>
            </c:rich>
          </c:tx>
          <c:overlay val="0"/>
          <c:spPr>
            <a:noFill/>
            <a:ln>
              <a:noFill/>
            </a:ln>
            <a:effectLst/>
          </c:spPr>
          <c:txPr>
            <a:bodyPr rot="-5400000" spcFirstLastPara="1" vertOverflow="ellipsis" vert="horz" wrap="square" anchor="t" anchorCtr="1"/>
            <a:lstStyle/>
            <a:p>
              <a:pPr>
                <a:defRPr sz="1050" b="0" i="0" u="none" strike="noStrike" kern="1200" baseline="0">
                  <a:solidFill>
                    <a:schemeClr val="tx1">
                      <a:lumMod val="65000"/>
                      <a:lumOff val="35000"/>
                    </a:schemeClr>
                  </a:solidFill>
                  <a:latin typeface="+mn-lt"/>
                  <a:ea typeface="+mn-ea"/>
                  <a:cs typeface="+mn-cs"/>
                </a:defRPr>
              </a:pPr>
              <a:endParaRPr lang="en-US"/>
            </a:p>
          </c:txPr>
        </c:title>
        <c:numFmt formatCode="0,&quot;K&quot;" sourceLinked="0"/>
        <c:majorTickMark val="out"/>
        <c:minorTickMark val="none"/>
        <c:tickLblPos val="nextTo"/>
        <c:spPr>
          <a:solidFill>
            <a:schemeClr val="bg1"/>
          </a:solid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8111712"/>
        <c:crosses val="autoZero"/>
        <c:crossBetween val="between"/>
        <c:majorUnit val="20000"/>
      </c:valAx>
      <c:spPr>
        <a:solidFill>
          <a:schemeClr val="bg1"/>
        </a:soli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ysClr val="window" lastClr="FFFFFF"/>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solidFill>
                  <a:schemeClr val="tx1"/>
                </a:solidFill>
              </a:rPr>
              <a:t>Washington: Year Wise Battey EV vs Plugin-hybrid EV Population (2017-2022)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723932969917221"/>
          <c:y val="0.15421160662041625"/>
          <c:w val="0.82994015748031491"/>
          <c:h val="0.65079577934369648"/>
        </c:manualLayout>
      </c:layout>
      <c:lineChart>
        <c:grouping val="standard"/>
        <c:varyColors val="0"/>
        <c:ser>
          <c:idx val="0"/>
          <c:order val="0"/>
          <c:tx>
            <c:strRef>
              <c:f>year_wise_data!$D$1</c:f>
              <c:strCache>
                <c:ptCount val="1"/>
                <c:pt idx="0">
                  <c:v>BEVs</c:v>
                </c:pt>
              </c:strCache>
            </c:strRef>
          </c:tx>
          <c:spPr>
            <a:ln w="28575" cap="rnd">
              <a:solidFill>
                <a:schemeClr val="accent1"/>
              </a:solidFill>
              <a:round/>
            </a:ln>
            <a:effectLst/>
          </c:spPr>
          <c:marker>
            <c:symbol val="none"/>
          </c:marker>
          <c:dLbls>
            <c:numFmt formatCode="0.00,&quot; K&quot;"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year_wise_data!$I$2:$I$7</c:f>
              <c:numCache>
                <c:formatCode>General</c:formatCode>
                <c:ptCount val="6"/>
                <c:pt idx="0">
                  <c:v>2017</c:v>
                </c:pt>
                <c:pt idx="1">
                  <c:v>2018</c:v>
                </c:pt>
                <c:pt idx="2">
                  <c:v>2019</c:v>
                </c:pt>
                <c:pt idx="3">
                  <c:v>2020</c:v>
                </c:pt>
                <c:pt idx="4">
                  <c:v>2021</c:v>
                </c:pt>
                <c:pt idx="5">
                  <c:v>2022</c:v>
                </c:pt>
              </c:numCache>
            </c:numRef>
          </c:cat>
          <c:val>
            <c:numRef>
              <c:f>year_wise_data!$D$2:$D$7</c:f>
              <c:numCache>
                <c:formatCode>General</c:formatCode>
                <c:ptCount val="6"/>
                <c:pt idx="0">
                  <c:v>18776</c:v>
                </c:pt>
                <c:pt idx="1">
                  <c:v>27192</c:v>
                </c:pt>
                <c:pt idx="2">
                  <c:v>37105</c:v>
                </c:pt>
                <c:pt idx="3">
                  <c:v>46572</c:v>
                </c:pt>
                <c:pt idx="4">
                  <c:v>63598</c:v>
                </c:pt>
                <c:pt idx="5">
                  <c:v>88392</c:v>
                </c:pt>
              </c:numCache>
            </c:numRef>
          </c:val>
          <c:smooth val="0"/>
          <c:extLst>
            <c:ext xmlns:c16="http://schemas.microsoft.com/office/drawing/2014/chart" uri="{C3380CC4-5D6E-409C-BE32-E72D297353CC}">
              <c16:uniqueId val="{00000000-0546-4039-BC48-134751A53B16}"/>
            </c:ext>
          </c:extLst>
        </c:ser>
        <c:ser>
          <c:idx val="1"/>
          <c:order val="1"/>
          <c:tx>
            <c:strRef>
              <c:f>year_wise_data!$E$1</c:f>
              <c:strCache>
                <c:ptCount val="1"/>
                <c:pt idx="0">
                  <c:v>PHEVs</c:v>
                </c:pt>
              </c:strCache>
            </c:strRef>
          </c:tx>
          <c:spPr>
            <a:ln w="28575" cap="rnd">
              <a:solidFill>
                <a:schemeClr val="accent2"/>
              </a:solidFill>
              <a:round/>
            </a:ln>
            <a:effectLst/>
          </c:spPr>
          <c:marker>
            <c:symbol val="none"/>
          </c:marker>
          <c:dLbls>
            <c:dLbl>
              <c:idx val="0"/>
              <c:layout>
                <c:manualLayout>
                  <c:x val="-4.3271875630930746E-2"/>
                  <c:y val="-3.380181799835762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546-4039-BC48-134751A53B16}"/>
                </c:ext>
              </c:extLst>
            </c:dLbl>
            <c:numFmt formatCode="0.00,&quot; K&quot;"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year_wise_data!$I$2:$I$7</c:f>
              <c:numCache>
                <c:formatCode>General</c:formatCode>
                <c:ptCount val="6"/>
                <c:pt idx="0">
                  <c:v>2017</c:v>
                </c:pt>
                <c:pt idx="1">
                  <c:v>2018</c:v>
                </c:pt>
                <c:pt idx="2">
                  <c:v>2019</c:v>
                </c:pt>
                <c:pt idx="3">
                  <c:v>2020</c:v>
                </c:pt>
                <c:pt idx="4">
                  <c:v>2021</c:v>
                </c:pt>
                <c:pt idx="5">
                  <c:v>2022</c:v>
                </c:pt>
              </c:numCache>
            </c:numRef>
          </c:cat>
          <c:val>
            <c:numRef>
              <c:f>year_wise_data!$E$2:$E$7</c:f>
              <c:numCache>
                <c:formatCode>General</c:formatCode>
                <c:ptCount val="6"/>
                <c:pt idx="0">
                  <c:v>9915</c:v>
                </c:pt>
                <c:pt idx="1">
                  <c:v>14049</c:v>
                </c:pt>
                <c:pt idx="2">
                  <c:v>16697</c:v>
                </c:pt>
                <c:pt idx="3">
                  <c:v>18401</c:v>
                </c:pt>
                <c:pt idx="4">
                  <c:v>23046</c:v>
                </c:pt>
                <c:pt idx="5">
                  <c:v>27632</c:v>
                </c:pt>
              </c:numCache>
            </c:numRef>
          </c:val>
          <c:smooth val="0"/>
          <c:extLst>
            <c:ext xmlns:c16="http://schemas.microsoft.com/office/drawing/2014/chart" uri="{C3380CC4-5D6E-409C-BE32-E72D297353CC}">
              <c16:uniqueId val="{00000002-0546-4039-BC48-134751A53B16}"/>
            </c:ext>
          </c:extLst>
        </c:ser>
        <c:dLbls>
          <c:showLegendKey val="0"/>
          <c:showVal val="0"/>
          <c:showCatName val="0"/>
          <c:showSerName val="0"/>
          <c:showPercent val="0"/>
          <c:showBubbleSize val="0"/>
        </c:dLbls>
        <c:dropLines>
          <c:spPr>
            <a:ln w="9525" cap="flat" cmpd="sng" algn="ctr">
              <a:solidFill>
                <a:schemeClr val="bg1">
                  <a:lumMod val="95000"/>
                </a:schemeClr>
              </a:solidFill>
              <a:round/>
            </a:ln>
            <a:effectLst/>
          </c:spPr>
        </c:dropLines>
        <c:smooth val="0"/>
        <c:axId val="327625280"/>
        <c:axId val="327625664"/>
      </c:lineChart>
      <c:catAx>
        <c:axId val="3276252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cross"/>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327625664"/>
        <c:crosses val="autoZero"/>
        <c:auto val="1"/>
        <c:lblAlgn val="ctr"/>
        <c:lblOffset val="100"/>
        <c:noMultiLvlLbl val="0"/>
      </c:catAx>
      <c:valAx>
        <c:axId val="327625664"/>
        <c:scaling>
          <c:orientation val="minMax"/>
          <c:max val="10000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Cars in</a:t>
                </a:r>
                <a:r>
                  <a:rPr lang="en-US" baseline="0"/>
                  <a:t> thousands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quot;K&quot;" sourceLinked="0"/>
        <c:majorTickMark val="cross"/>
        <c:minorTickMark val="none"/>
        <c:tickLblPos val="nextTo"/>
        <c:spPr>
          <a:noFill/>
          <a:ln>
            <a:solidFill>
              <a:schemeClr val="tx1">
                <a:alpha val="93000"/>
              </a:schemeClr>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7625280"/>
        <c:crosses val="autoZero"/>
        <c:crossBetween val="between"/>
        <c:majorUnit val="10000"/>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bg1">
          <a:lumMod val="85000"/>
        </a:schemeClr>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dirty="0">
                <a:solidFill>
                  <a:schemeClr val="tx1"/>
                </a:solidFill>
              </a:rPr>
              <a:t>Washington</a:t>
            </a:r>
            <a:r>
              <a:rPr lang="en-US" sz="1800" baseline="0" dirty="0">
                <a:solidFill>
                  <a:schemeClr val="tx1"/>
                </a:solidFill>
              </a:rPr>
              <a:t> County Wise EV Population </a:t>
            </a:r>
          </a:p>
          <a:p>
            <a:pPr>
              <a:defRPr/>
            </a:pPr>
            <a:r>
              <a:rPr lang="en-US" sz="1800" baseline="0" dirty="0">
                <a:solidFill>
                  <a:schemeClr val="tx1"/>
                </a:solidFill>
              </a:rPr>
              <a:t>2017 vs 2022</a:t>
            </a:r>
            <a:endParaRPr lang="en-US" sz="1800" dirty="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WA_county_wise_data!$E$1</c:f>
              <c:strCache>
                <c:ptCount val="1"/>
                <c:pt idx="0">
                  <c:v>2022 ev total</c:v>
                </c:pt>
              </c:strCache>
            </c:strRef>
          </c:tx>
          <c:spPr>
            <a:solidFill>
              <a:schemeClr val="accent1"/>
            </a:solidFill>
            <a:ln>
              <a:noFill/>
            </a:ln>
            <a:effectLst/>
          </c:spPr>
          <c:invertIfNegative val="0"/>
          <c:dLbls>
            <c:dLbl>
              <c:idx val="1"/>
              <c:layout>
                <c:manualLayout>
                  <c:x val="0"/>
                  <c:y val="-0.2120082539237047"/>
                </c:manualLayout>
              </c:layout>
              <c:spPr>
                <a:noFill/>
                <a:ln>
                  <a:noFill/>
                </a:ln>
                <a:effectLst/>
              </c:spPr>
              <c:txPr>
                <a:bodyPr rot="-5400000" spcFirstLastPara="1" vertOverflow="ellipsis" wrap="square" lIns="38100" tIns="19050" rIns="38100" bIns="19050" anchor="ctr"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BD3-40D0-BFF5-56F25500B918}"/>
                </c:ext>
              </c:extLst>
            </c:dLbl>
            <c:dLbl>
              <c:idx val="2"/>
              <c:layout>
                <c:manualLayout>
                  <c:x val="0"/>
                  <c:y val="-0.2484471725668414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BD3-40D0-BFF5-56F25500B918}"/>
                </c:ext>
              </c:extLst>
            </c:dLbl>
            <c:dLbl>
              <c:idx val="3"/>
              <c:layout>
                <c:manualLayout>
                  <c:x val="0"/>
                  <c:y val="-0.21200825392370468"/>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BD3-40D0-BFF5-56F25500B918}"/>
                </c:ext>
              </c:extLst>
            </c:dLbl>
            <c:dLbl>
              <c:idx val="4"/>
              <c:layout>
                <c:manualLayout>
                  <c:x val="0"/>
                  <c:y val="-0.13913041663743125"/>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CBD3-40D0-BFF5-56F25500B918}"/>
                </c:ext>
              </c:extLst>
            </c:dLbl>
            <c:dLbl>
              <c:idx val="5"/>
              <c:layout>
                <c:manualLayout>
                  <c:x val="0"/>
                  <c:y val="-0.1556935614752206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BD3-40D0-BFF5-56F25500B918}"/>
                </c:ext>
              </c:extLst>
            </c:dLbl>
            <c:dLbl>
              <c:idx val="6"/>
              <c:layout>
                <c:manualLayout>
                  <c:x val="-3.9816173918432588E-6"/>
                  <c:y val="-0.10600412696185234"/>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BD3-40D0-BFF5-56F25500B918}"/>
                </c:ext>
              </c:extLst>
            </c:dLbl>
            <c:dLbl>
              <c:idx val="7"/>
              <c:layout>
                <c:manualLayout>
                  <c:x val="0"/>
                  <c:y val="-7.619046625383142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CBD3-40D0-BFF5-56F25500B918}"/>
                </c:ext>
              </c:extLst>
            </c:dLbl>
            <c:dLbl>
              <c:idx val="8"/>
              <c:layout>
                <c:manualLayout>
                  <c:x val="0"/>
                  <c:y val="-7.2877837286273547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CBD3-40D0-BFF5-56F25500B918}"/>
                </c:ext>
              </c:extLst>
            </c:dLbl>
            <c:dLbl>
              <c:idx val="9"/>
              <c:layout>
                <c:manualLayout>
                  <c:x val="0"/>
                  <c:y val="-6.62525793511577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CBD3-40D0-BFF5-56F25500B918}"/>
                </c:ext>
              </c:extLst>
            </c:dLbl>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WA_county_wise_data!$A$2:$A$11</c:f>
              <c:strCache>
                <c:ptCount val="10"/>
                <c:pt idx="0">
                  <c:v>King</c:v>
                </c:pt>
                <c:pt idx="1">
                  <c:v>Snohomish</c:v>
                </c:pt>
                <c:pt idx="2">
                  <c:v>Pierce</c:v>
                </c:pt>
                <c:pt idx="3">
                  <c:v>Clark</c:v>
                </c:pt>
                <c:pt idx="4">
                  <c:v>Thurston</c:v>
                </c:pt>
                <c:pt idx="5">
                  <c:v>Kitsap</c:v>
                </c:pt>
                <c:pt idx="6">
                  <c:v>Spokane</c:v>
                </c:pt>
                <c:pt idx="7">
                  <c:v>Whatcom</c:v>
                </c:pt>
                <c:pt idx="8">
                  <c:v>Benton</c:v>
                </c:pt>
                <c:pt idx="9">
                  <c:v>Island</c:v>
                </c:pt>
              </c:strCache>
            </c:strRef>
          </c:cat>
          <c:val>
            <c:numRef>
              <c:f>WA_county_wise_data!$E$2:$E$11</c:f>
              <c:numCache>
                <c:formatCode>General</c:formatCode>
                <c:ptCount val="10"/>
                <c:pt idx="0">
                  <c:v>60803</c:v>
                </c:pt>
                <c:pt idx="1">
                  <c:v>13037</c:v>
                </c:pt>
                <c:pt idx="2">
                  <c:v>8752</c:v>
                </c:pt>
                <c:pt idx="3">
                  <c:v>7002</c:v>
                </c:pt>
                <c:pt idx="4">
                  <c:v>3805</c:v>
                </c:pt>
                <c:pt idx="5">
                  <c:v>3945</c:v>
                </c:pt>
                <c:pt idx="6">
                  <c:v>2892</c:v>
                </c:pt>
                <c:pt idx="7">
                  <c:v>2945</c:v>
                </c:pt>
                <c:pt idx="8">
                  <c:v>1443</c:v>
                </c:pt>
                <c:pt idx="9">
                  <c:v>1345</c:v>
                </c:pt>
              </c:numCache>
            </c:numRef>
          </c:val>
          <c:extLst>
            <c:ext xmlns:c16="http://schemas.microsoft.com/office/drawing/2014/chart" uri="{C3380CC4-5D6E-409C-BE32-E72D297353CC}">
              <c16:uniqueId val="{00000009-CBD3-40D0-BFF5-56F25500B918}"/>
            </c:ext>
          </c:extLst>
        </c:ser>
        <c:ser>
          <c:idx val="1"/>
          <c:order val="1"/>
          <c:tx>
            <c:strRef>
              <c:f>WA_county_wise_data!$J$1</c:f>
              <c:strCache>
                <c:ptCount val="1"/>
                <c:pt idx="0">
                  <c:v>2017 ev total</c:v>
                </c:pt>
              </c:strCache>
            </c:strRef>
          </c:tx>
          <c:spPr>
            <a:solidFill>
              <a:schemeClr val="accent2"/>
            </a:solidFill>
            <a:ln>
              <a:noFill/>
            </a:ln>
            <a:effectLst/>
          </c:spPr>
          <c:invertIfNegative val="0"/>
          <c:dLbls>
            <c:dLbl>
              <c:idx val="0"/>
              <c:layout>
                <c:manualLayout>
                  <c:x val="0"/>
                  <c:y val="-3.9751547610694687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CBD3-40D0-BFF5-56F25500B918}"/>
                </c:ext>
              </c:extLst>
            </c:dLbl>
            <c:dLbl>
              <c:idx val="1"/>
              <c:layout>
                <c:manualLayout>
                  <c:x val="-4.0204213920063137E-17"/>
                  <c:y val="-0.1358177876698733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CBD3-40D0-BFF5-56F25500B918}"/>
                </c:ext>
              </c:extLst>
            </c:dLbl>
            <c:dLbl>
              <c:idx val="2"/>
              <c:layout>
                <c:manualLayout>
                  <c:x val="-4.0306204374356168E-17"/>
                  <c:y val="-0.10600412696185234"/>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CBD3-40D0-BFF5-56F25500B918}"/>
                </c:ext>
              </c:extLst>
            </c:dLbl>
            <c:dLbl>
              <c:idx val="3"/>
              <c:layout>
                <c:manualLayout>
                  <c:x val="-8.0612408748712335E-17"/>
                  <c:y val="-9.275361109162079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CBD3-40D0-BFF5-56F25500B918}"/>
                </c:ext>
              </c:extLst>
            </c:dLbl>
            <c:dLbl>
              <c:idx val="4"/>
              <c:layout>
                <c:manualLayout>
                  <c:x val="0"/>
                  <c:y val="-5.962732141604205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CBD3-40D0-BFF5-56F25500B918}"/>
                </c:ext>
              </c:extLst>
            </c:dLbl>
            <c:dLbl>
              <c:idx val="5"/>
              <c:layout>
                <c:manualLayout>
                  <c:x val="-8.0612394793591961E-17"/>
                  <c:y val="-8.612835315650509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CBD3-40D0-BFF5-56F25500B918}"/>
                </c:ext>
              </c:extLst>
            </c:dLbl>
            <c:dLbl>
              <c:idx val="6"/>
              <c:layout>
                <c:manualLayout>
                  <c:x val="8.0555637453188691E-17"/>
                  <c:y val="-2.650103174046308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CBD3-40D0-BFF5-56F25500B918}"/>
                </c:ext>
              </c:extLst>
            </c:dLbl>
            <c:dLbl>
              <c:idx val="7"/>
              <c:layout>
                <c:manualLayout>
                  <c:x val="-1.5084820907631134E-5"/>
                  <c:y val="-3.312628967557885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CBD3-40D0-BFF5-56F25500B918}"/>
                </c:ext>
              </c:extLst>
            </c:dLbl>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WA_county_wise_data!$A$2:$A$11</c:f>
              <c:strCache>
                <c:ptCount val="10"/>
                <c:pt idx="0">
                  <c:v>King</c:v>
                </c:pt>
                <c:pt idx="1">
                  <c:v>Snohomish</c:v>
                </c:pt>
                <c:pt idx="2">
                  <c:v>Pierce</c:v>
                </c:pt>
                <c:pt idx="3">
                  <c:v>Clark</c:v>
                </c:pt>
                <c:pt idx="4">
                  <c:v>Thurston</c:v>
                </c:pt>
                <c:pt idx="5">
                  <c:v>Kitsap</c:v>
                </c:pt>
                <c:pt idx="6">
                  <c:v>Spokane</c:v>
                </c:pt>
                <c:pt idx="7">
                  <c:v>Whatcom</c:v>
                </c:pt>
                <c:pt idx="8">
                  <c:v>Benton</c:v>
                </c:pt>
                <c:pt idx="9">
                  <c:v>Island</c:v>
                </c:pt>
              </c:strCache>
            </c:strRef>
          </c:cat>
          <c:val>
            <c:numRef>
              <c:f>WA_county_wise_data!$J$2:$J$11</c:f>
              <c:numCache>
                <c:formatCode>General</c:formatCode>
                <c:ptCount val="10"/>
                <c:pt idx="0">
                  <c:v>15971</c:v>
                </c:pt>
                <c:pt idx="1">
                  <c:v>3067</c:v>
                </c:pt>
                <c:pt idx="2">
                  <c:v>2034</c:v>
                </c:pt>
                <c:pt idx="3">
                  <c:v>1423</c:v>
                </c:pt>
                <c:pt idx="4">
                  <c:v>861</c:v>
                </c:pt>
                <c:pt idx="5">
                  <c:v>1071</c:v>
                </c:pt>
                <c:pt idx="6">
                  <c:v>538</c:v>
                </c:pt>
                <c:pt idx="7">
                  <c:v>760</c:v>
                </c:pt>
                <c:pt idx="8">
                  <c:v>340</c:v>
                </c:pt>
                <c:pt idx="9">
                  <c:v>320</c:v>
                </c:pt>
              </c:numCache>
            </c:numRef>
          </c:val>
          <c:extLst>
            <c:ext xmlns:c16="http://schemas.microsoft.com/office/drawing/2014/chart" uri="{C3380CC4-5D6E-409C-BE32-E72D297353CC}">
              <c16:uniqueId val="{00000012-CBD3-40D0-BFF5-56F25500B918}"/>
            </c:ext>
          </c:extLst>
        </c:ser>
        <c:dLbls>
          <c:dLblPos val="outEnd"/>
          <c:showLegendKey val="0"/>
          <c:showVal val="1"/>
          <c:showCatName val="0"/>
          <c:showSerName val="0"/>
          <c:showPercent val="0"/>
          <c:showBubbleSize val="0"/>
        </c:dLbls>
        <c:gapWidth val="223"/>
        <c:overlap val="-8"/>
        <c:axId val="411757648"/>
        <c:axId val="411758824"/>
      </c:barChart>
      <c:catAx>
        <c:axId val="4117576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Washington County</a:t>
                </a:r>
              </a:p>
            </c:rich>
          </c:tx>
          <c:layout>
            <c:manualLayout>
              <c:xMode val="edge"/>
              <c:yMode val="edge"/>
              <c:x val="0.43934122532628617"/>
              <c:y val="0.8699147250799638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out"/>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1758824"/>
        <c:crosses val="autoZero"/>
        <c:auto val="1"/>
        <c:lblAlgn val="ctr"/>
        <c:lblOffset val="100"/>
        <c:noMultiLvlLbl val="0"/>
      </c:catAx>
      <c:valAx>
        <c:axId val="411758824"/>
        <c:scaling>
          <c:orientation val="minMax"/>
          <c:max val="6500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EVS in Thousands</a:t>
                </a:r>
              </a:p>
              <a:p>
                <a:pPr>
                  <a:defRPr/>
                </a:pP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quot;K&quot;" sourceLinked="0"/>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1757648"/>
        <c:crosses val="autoZero"/>
        <c:crossBetween val="between"/>
        <c:majorUnit val="13000"/>
        <c:minorUnit val="1000"/>
      </c:valAx>
      <c:spPr>
        <a:noFill/>
        <a:ln>
          <a:noFill/>
        </a:ln>
        <a:effectLst/>
      </c:spPr>
    </c:plotArea>
    <c:legend>
      <c:legendPos val="b"/>
      <c:layout>
        <c:manualLayout>
          <c:xMode val="edge"/>
          <c:yMode val="edge"/>
          <c:x val="0.32534111746305688"/>
          <c:y val="0.92422330786530493"/>
          <c:w val="0.30248250888740857"/>
          <c:h val="5.590100508292919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r>
              <a:rPr lang="en-US" dirty="0">
                <a:solidFill>
                  <a:sysClr val="windowText" lastClr="000000"/>
                </a:solidFill>
              </a:rPr>
              <a:t>Average Price of EVs</a:t>
            </a:r>
            <a:r>
              <a:rPr lang="en-US" baseline="0" dirty="0">
                <a:solidFill>
                  <a:sysClr val="windowText" lastClr="000000"/>
                </a:solidFill>
              </a:rPr>
              <a:t> offered by Brands in The US Market 2022</a:t>
            </a:r>
            <a:endParaRPr lang="en-US" dirty="0">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endParaRPr lang="en-US"/>
        </a:p>
      </c:txPr>
    </c:title>
    <c:autoTitleDeleted val="0"/>
    <c:plotArea>
      <c:layout/>
      <c:barChart>
        <c:barDir val="col"/>
        <c:grouping val="clustered"/>
        <c:varyColors val="0"/>
        <c:ser>
          <c:idx val="0"/>
          <c:order val="0"/>
          <c:tx>
            <c:strRef>
              <c:f>ev_model_avg_price!$C$1</c:f>
              <c:strCache>
                <c:ptCount val="1"/>
                <c:pt idx="0">
                  <c:v>Avg Price</c:v>
                </c:pt>
              </c:strCache>
            </c:strRef>
          </c:tx>
          <c:spPr>
            <a:solidFill>
              <a:schemeClr val="accent1"/>
            </a:solidFill>
            <a:ln>
              <a:noFill/>
            </a:ln>
            <a:effectLst/>
          </c:spPr>
          <c:invertIfNegative val="0"/>
          <c:dPt>
            <c:idx val="0"/>
            <c:invertIfNegative val="0"/>
            <c:bubble3D val="0"/>
            <c:spPr>
              <a:solidFill>
                <a:srgbClr val="0E192C"/>
              </a:solidFill>
              <a:ln>
                <a:solidFill>
                  <a:schemeClr val="accent5"/>
                </a:solidFill>
              </a:ln>
              <a:effectLst/>
            </c:spPr>
            <c:extLst>
              <c:ext xmlns:c16="http://schemas.microsoft.com/office/drawing/2014/chart" uri="{C3380CC4-5D6E-409C-BE32-E72D297353CC}">
                <c16:uniqueId val="{00000001-2098-4B7E-B8C7-2B44C487DB48}"/>
              </c:ext>
            </c:extLst>
          </c:dPt>
          <c:dPt>
            <c:idx val="1"/>
            <c:invertIfNegative val="0"/>
            <c:bubble3D val="0"/>
            <c:spPr>
              <a:solidFill>
                <a:srgbClr val="0E192C"/>
              </a:solidFill>
              <a:ln>
                <a:noFill/>
              </a:ln>
              <a:effectLst/>
            </c:spPr>
            <c:extLst>
              <c:ext xmlns:c16="http://schemas.microsoft.com/office/drawing/2014/chart" uri="{C3380CC4-5D6E-409C-BE32-E72D297353CC}">
                <c16:uniqueId val="{00000003-2098-4B7E-B8C7-2B44C487DB48}"/>
              </c:ext>
            </c:extLst>
          </c:dPt>
          <c:dPt>
            <c:idx val="2"/>
            <c:invertIfNegative val="0"/>
            <c:bubble3D val="0"/>
            <c:spPr>
              <a:solidFill>
                <a:srgbClr val="0E192C"/>
              </a:solidFill>
              <a:ln>
                <a:noFill/>
              </a:ln>
              <a:effectLst/>
            </c:spPr>
            <c:extLst>
              <c:ext xmlns:c16="http://schemas.microsoft.com/office/drawing/2014/chart" uri="{C3380CC4-5D6E-409C-BE32-E72D297353CC}">
                <c16:uniqueId val="{00000005-2098-4B7E-B8C7-2B44C487DB48}"/>
              </c:ext>
            </c:extLst>
          </c:dPt>
          <c:dPt>
            <c:idx val="3"/>
            <c:invertIfNegative val="0"/>
            <c:bubble3D val="0"/>
            <c:spPr>
              <a:solidFill>
                <a:srgbClr val="0E192C"/>
              </a:solidFill>
              <a:ln>
                <a:noFill/>
              </a:ln>
              <a:effectLst/>
            </c:spPr>
            <c:extLst>
              <c:ext xmlns:c16="http://schemas.microsoft.com/office/drawing/2014/chart" uri="{C3380CC4-5D6E-409C-BE32-E72D297353CC}">
                <c16:uniqueId val="{00000007-2098-4B7E-B8C7-2B44C487DB48}"/>
              </c:ext>
            </c:extLst>
          </c:dPt>
          <c:dPt>
            <c:idx val="5"/>
            <c:invertIfNegative val="0"/>
            <c:bubble3D val="0"/>
            <c:spPr>
              <a:solidFill>
                <a:schemeClr val="accent1">
                  <a:lumMod val="75000"/>
                </a:schemeClr>
              </a:solidFill>
              <a:ln>
                <a:noFill/>
              </a:ln>
              <a:effectLst/>
            </c:spPr>
            <c:extLst>
              <c:ext xmlns:c16="http://schemas.microsoft.com/office/drawing/2014/chart" uri="{C3380CC4-5D6E-409C-BE32-E72D297353CC}">
                <c16:uniqueId val="{00000009-2098-4B7E-B8C7-2B44C487DB48}"/>
              </c:ext>
            </c:extLst>
          </c:dPt>
          <c:dPt>
            <c:idx val="6"/>
            <c:invertIfNegative val="0"/>
            <c:bubble3D val="0"/>
            <c:spPr>
              <a:solidFill>
                <a:schemeClr val="accent1">
                  <a:lumMod val="75000"/>
                </a:schemeClr>
              </a:solidFill>
              <a:ln>
                <a:noFill/>
              </a:ln>
              <a:effectLst/>
            </c:spPr>
            <c:extLst>
              <c:ext xmlns:c16="http://schemas.microsoft.com/office/drawing/2014/chart" uri="{C3380CC4-5D6E-409C-BE32-E72D297353CC}">
                <c16:uniqueId val="{0000000B-2098-4B7E-B8C7-2B44C487DB48}"/>
              </c:ext>
            </c:extLst>
          </c:dPt>
          <c:dPt>
            <c:idx val="7"/>
            <c:invertIfNegative val="0"/>
            <c:bubble3D val="0"/>
            <c:spPr>
              <a:solidFill>
                <a:schemeClr val="accent1">
                  <a:lumMod val="75000"/>
                </a:schemeClr>
              </a:solidFill>
              <a:ln>
                <a:noFill/>
              </a:ln>
              <a:effectLst/>
            </c:spPr>
            <c:extLst>
              <c:ext xmlns:c16="http://schemas.microsoft.com/office/drawing/2014/chart" uri="{C3380CC4-5D6E-409C-BE32-E72D297353CC}">
                <c16:uniqueId val="{0000000D-2098-4B7E-B8C7-2B44C487DB48}"/>
              </c:ext>
            </c:extLst>
          </c:dPt>
          <c:dPt>
            <c:idx val="8"/>
            <c:invertIfNegative val="0"/>
            <c:bubble3D val="0"/>
            <c:spPr>
              <a:solidFill>
                <a:schemeClr val="accent1">
                  <a:lumMod val="75000"/>
                </a:schemeClr>
              </a:solidFill>
              <a:ln>
                <a:noFill/>
              </a:ln>
              <a:effectLst/>
            </c:spPr>
            <c:extLst>
              <c:ext xmlns:c16="http://schemas.microsoft.com/office/drawing/2014/chart" uri="{C3380CC4-5D6E-409C-BE32-E72D297353CC}">
                <c16:uniqueId val="{0000000F-2098-4B7E-B8C7-2B44C487DB48}"/>
              </c:ext>
            </c:extLst>
          </c:dPt>
          <c:dPt>
            <c:idx val="9"/>
            <c:invertIfNegative val="0"/>
            <c:bubble3D val="0"/>
            <c:spPr>
              <a:solidFill>
                <a:schemeClr val="accent1">
                  <a:lumMod val="75000"/>
                </a:schemeClr>
              </a:solidFill>
              <a:ln>
                <a:noFill/>
              </a:ln>
              <a:effectLst/>
            </c:spPr>
            <c:extLst>
              <c:ext xmlns:c16="http://schemas.microsoft.com/office/drawing/2014/chart" uri="{C3380CC4-5D6E-409C-BE32-E72D297353CC}">
                <c16:uniqueId val="{00000011-2098-4B7E-B8C7-2B44C487DB48}"/>
              </c:ext>
            </c:extLst>
          </c:dPt>
          <c:dPt>
            <c:idx val="10"/>
            <c:invertIfNegative val="0"/>
            <c:bubble3D val="0"/>
            <c:spPr>
              <a:solidFill>
                <a:schemeClr val="accent1">
                  <a:lumMod val="75000"/>
                </a:schemeClr>
              </a:solidFill>
              <a:ln>
                <a:noFill/>
              </a:ln>
              <a:effectLst/>
            </c:spPr>
            <c:extLst>
              <c:ext xmlns:c16="http://schemas.microsoft.com/office/drawing/2014/chart" uri="{C3380CC4-5D6E-409C-BE32-E72D297353CC}">
                <c16:uniqueId val="{00000013-2098-4B7E-B8C7-2B44C487DB48}"/>
              </c:ext>
            </c:extLst>
          </c:dPt>
          <c:dPt>
            <c:idx val="11"/>
            <c:invertIfNegative val="0"/>
            <c:bubble3D val="0"/>
            <c:spPr>
              <a:solidFill>
                <a:schemeClr val="accent1">
                  <a:lumMod val="75000"/>
                </a:schemeClr>
              </a:solidFill>
              <a:ln>
                <a:noFill/>
              </a:ln>
              <a:effectLst/>
            </c:spPr>
            <c:extLst>
              <c:ext xmlns:c16="http://schemas.microsoft.com/office/drawing/2014/chart" uri="{C3380CC4-5D6E-409C-BE32-E72D297353CC}">
                <c16:uniqueId val="{00000015-2098-4B7E-B8C7-2B44C487DB48}"/>
              </c:ext>
            </c:extLst>
          </c:dPt>
          <c:dPt>
            <c:idx val="12"/>
            <c:invertIfNegative val="0"/>
            <c:bubble3D val="0"/>
            <c:spPr>
              <a:solidFill>
                <a:schemeClr val="accent1">
                  <a:lumMod val="75000"/>
                </a:schemeClr>
              </a:solidFill>
              <a:ln>
                <a:noFill/>
              </a:ln>
              <a:effectLst/>
            </c:spPr>
            <c:extLst>
              <c:ext xmlns:c16="http://schemas.microsoft.com/office/drawing/2014/chart" uri="{C3380CC4-5D6E-409C-BE32-E72D297353CC}">
                <c16:uniqueId val="{00000017-2098-4B7E-B8C7-2B44C487DB48}"/>
              </c:ext>
            </c:extLst>
          </c:dPt>
          <c:dPt>
            <c:idx val="14"/>
            <c:invertIfNegative val="0"/>
            <c:bubble3D val="0"/>
            <c:spPr>
              <a:solidFill>
                <a:srgbClr val="638ACF"/>
              </a:solidFill>
              <a:ln>
                <a:noFill/>
              </a:ln>
              <a:effectLst/>
            </c:spPr>
            <c:extLst>
              <c:ext xmlns:c16="http://schemas.microsoft.com/office/drawing/2014/chart" uri="{C3380CC4-5D6E-409C-BE32-E72D297353CC}">
                <c16:uniqueId val="{00000019-2098-4B7E-B8C7-2B44C487DB48}"/>
              </c:ext>
            </c:extLst>
          </c:dPt>
          <c:dPt>
            <c:idx val="15"/>
            <c:invertIfNegative val="0"/>
            <c:bubble3D val="0"/>
            <c:spPr>
              <a:solidFill>
                <a:srgbClr val="638ACF"/>
              </a:solidFill>
              <a:ln>
                <a:noFill/>
              </a:ln>
              <a:effectLst/>
            </c:spPr>
            <c:extLst>
              <c:ext xmlns:c16="http://schemas.microsoft.com/office/drawing/2014/chart" uri="{C3380CC4-5D6E-409C-BE32-E72D297353CC}">
                <c16:uniqueId val="{0000001B-2098-4B7E-B8C7-2B44C487DB48}"/>
              </c:ext>
            </c:extLst>
          </c:dPt>
          <c:dPt>
            <c:idx val="16"/>
            <c:invertIfNegative val="0"/>
            <c:bubble3D val="0"/>
            <c:spPr>
              <a:solidFill>
                <a:srgbClr val="638ACF"/>
              </a:solidFill>
              <a:ln>
                <a:noFill/>
              </a:ln>
              <a:effectLst/>
            </c:spPr>
            <c:extLst>
              <c:ext xmlns:c16="http://schemas.microsoft.com/office/drawing/2014/chart" uri="{C3380CC4-5D6E-409C-BE32-E72D297353CC}">
                <c16:uniqueId val="{0000001D-2098-4B7E-B8C7-2B44C487DB48}"/>
              </c:ext>
            </c:extLst>
          </c:dPt>
          <c:dPt>
            <c:idx val="17"/>
            <c:invertIfNegative val="0"/>
            <c:bubble3D val="0"/>
            <c:spPr>
              <a:solidFill>
                <a:srgbClr val="638ACF"/>
              </a:solidFill>
              <a:ln>
                <a:noFill/>
              </a:ln>
              <a:effectLst/>
            </c:spPr>
            <c:extLst>
              <c:ext xmlns:c16="http://schemas.microsoft.com/office/drawing/2014/chart" uri="{C3380CC4-5D6E-409C-BE32-E72D297353CC}">
                <c16:uniqueId val="{0000001F-2098-4B7E-B8C7-2B44C487DB48}"/>
              </c:ext>
            </c:extLst>
          </c:dPt>
          <c:dPt>
            <c:idx val="18"/>
            <c:invertIfNegative val="0"/>
            <c:bubble3D val="0"/>
            <c:spPr>
              <a:solidFill>
                <a:srgbClr val="638ACF"/>
              </a:solidFill>
              <a:ln>
                <a:noFill/>
              </a:ln>
              <a:effectLst/>
            </c:spPr>
            <c:extLst>
              <c:ext xmlns:c16="http://schemas.microsoft.com/office/drawing/2014/chart" uri="{C3380CC4-5D6E-409C-BE32-E72D297353CC}">
                <c16:uniqueId val="{00000021-2098-4B7E-B8C7-2B44C487DB48}"/>
              </c:ext>
            </c:extLst>
          </c:dPt>
          <c:dPt>
            <c:idx val="19"/>
            <c:invertIfNegative val="0"/>
            <c:bubble3D val="0"/>
            <c:spPr>
              <a:solidFill>
                <a:srgbClr val="638ACF"/>
              </a:solidFill>
              <a:ln>
                <a:noFill/>
              </a:ln>
              <a:effectLst/>
            </c:spPr>
            <c:extLst>
              <c:ext xmlns:c16="http://schemas.microsoft.com/office/drawing/2014/chart" uri="{C3380CC4-5D6E-409C-BE32-E72D297353CC}">
                <c16:uniqueId val="{00000023-2098-4B7E-B8C7-2B44C487DB48}"/>
              </c:ext>
            </c:extLst>
          </c:dPt>
          <c:dPt>
            <c:idx val="21"/>
            <c:invertIfNegative val="0"/>
            <c:bubble3D val="0"/>
            <c:spPr>
              <a:solidFill>
                <a:srgbClr val="A7BCE3"/>
              </a:solidFill>
              <a:ln>
                <a:noFill/>
              </a:ln>
              <a:effectLst/>
            </c:spPr>
            <c:extLst>
              <c:ext xmlns:c16="http://schemas.microsoft.com/office/drawing/2014/chart" uri="{C3380CC4-5D6E-409C-BE32-E72D297353CC}">
                <c16:uniqueId val="{00000025-2098-4B7E-B8C7-2B44C487DB48}"/>
              </c:ext>
            </c:extLst>
          </c:dPt>
          <c:dPt>
            <c:idx val="22"/>
            <c:invertIfNegative val="0"/>
            <c:bubble3D val="0"/>
            <c:spPr>
              <a:solidFill>
                <a:srgbClr val="A7BCE3"/>
              </a:solidFill>
              <a:ln>
                <a:noFill/>
              </a:ln>
              <a:effectLst/>
            </c:spPr>
            <c:extLst>
              <c:ext xmlns:c16="http://schemas.microsoft.com/office/drawing/2014/chart" uri="{C3380CC4-5D6E-409C-BE32-E72D297353CC}">
                <c16:uniqueId val="{00000027-2098-4B7E-B8C7-2B44C487DB48}"/>
              </c:ext>
            </c:extLst>
          </c:dPt>
          <c:dLbls>
            <c:numFmt formatCode="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ev_model_avg_price!$A$2:$B$24</c:f>
              <c:multiLvlStrCache>
                <c:ptCount val="23"/>
                <c:lvl>
                  <c:pt idx="0">
                    <c:v>Lucid</c:v>
                  </c:pt>
                  <c:pt idx="1">
                    <c:v>Porsche</c:v>
                  </c:pt>
                  <c:pt idx="2">
                    <c:v>GMC</c:v>
                  </c:pt>
                  <c:pt idx="3">
                    <c:v>Mercedes</c:v>
                  </c:pt>
                  <c:pt idx="5">
                    <c:v>Tesla</c:v>
                  </c:pt>
                  <c:pt idx="6">
                    <c:v>Audi</c:v>
                  </c:pt>
                  <c:pt idx="7">
                    <c:v>Jaguar</c:v>
                  </c:pt>
                  <c:pt idx="8">
                    <c:v>Rivian</c:v>
                  </c:pt>
                  <c:pt idx="9">
                    <c:v>BMW</c:v>
                  </c:pt>
                  <c:pt idx="10">
                    <c:v>Cadillac</c:v>
                  </c:pt>
                  <c:pt idx="11">
                    <c:v>Ford</c:v>
                  </c:pt>
                  <c:pt idx="12">
                    <c:v>Volvo</c:v>
                  </c:pt>
                  <c:pt idx="14">
                    <c:v>Kia</c:v>
                  </c:pt>
                  <c:pt idx="15">
                    <c:v>Polestar</c:v>
                  </c:pt>
                  <c:pt idx="16">
                    <c:v>Volkswagen</c:v>
                  </c:pt>
                  <c:pt idx="17">
                    <c:v>Hyundai</c:v>
                  </c:pt>
                  <c:pt idx="18">
                    <c:v>Nissan</c:v>
                  </c:pt>
                  <c:pt idx="19">
                    <c:v>Chevrolet</c:v>
                  </c:pt>
                  <c:pt idx="21">
                    <c:v>Mazda</c:v>
                  </c:pt>
                  <c:pt idx="22">
                    <c:v>MINI</c:v>
                  </c:pt>
                </c:lvl>
                <c:lvl>
                  <c:pt idx="0">
                    <c:v>Luxury Expensive</c:v>
                  </c:pt>
                  <c:pt idx="4">
                    <c:v> </c:v>
                  </c:pt>
                  <c:pt idx="5">
                    <c:v>Expensive</c:v>
                  </c:pt>
                  <c:pt idx="13">
                    <c:v> </c:v>
                  </c:pt>
                  <c:pt idx="14">
                    <c:v>Budget</c:v>
                  </c:pt>
                  <c:pt idx="20">
                    <c:v> </c:v>
                  </c:pt>
                  <c:pt idx="21">
                    <c:v>Entry-Level</c:v>
                  </c:pt>
                </c:lvl>
              </c:multiLvlStrCache>
            </c:multiLvlStrRef>
          </c:cat>
          <c:val>
            <c:numRef>
              <c:f>ev_model_avg_price!$C$2:$C$24</c:f>
              <c:numCache>
                <c:formatCode>General</c:formatCode>
                <c:ptCount val="23"/>
                <c:pt idx="0">
                  <c:v>153000</c:v>
                </c:pt>
                <c:pt idx="1">
                  <c:v>121354.17</c:v>
                </c:pt>
                <c:pt idx="2">
                  <c:v>110295</c:v>
                </c:pt>
                <c:pt idx="3">
                  <c:v>104260</c:v>
                </c:pt>
                <c:pt idx="5">
                  <c:v>86877.5</c:v>
                </c:pt>
                <c:pt idx="6">
                  <c:v>73222.27</c:v>
                </c:pt>
                <c:pt idx="7">
                  <c:v>63550</c:v>
                </c:pt>
                <c:pt idx="8">
                  <c:v>62325</c:v>
                </c:pt>
                <c:pt idx="9">
                  <c:v>61661.67</c:v>
                </c:pt>
                <c:pt idx="10">
                  <c:v>59990</c:v>
                </c:pt>
                <c:pt idx="11">
                  <c:v>52300.76</c:v>
                </c:pt>
                <c:pt idx="12">
                  <c:v>50620</c:v>
                </c:pt>
                <c:pt idx="14">
                  <c:v>42907.86</c:v>
                </c:pt>
                <c:pt idx="15">
                  <c:v>41700</c:v>
                </c:pt>
                <c:pt idx="16">
                  <c:v>38545</c:v>
                </c:pt>
                <c:pt idx="17">
                  <c:v>37934.44</c:v>
                </c:pt>
                <c:pt idx="18">
                  <c:v>37089.29</c:v>
                </c:pt>
                <c:pt idx="19">
                  <c:v>32995</c:v>
                </c:pt>
                <c:pt idx="21">
                  <c:v>27145</c:v>
                </c:pt>
                <c:pt idx="22">
                  <c:v>23250</c:v>
                </c:pt>
              </c:numCache>
            </c:numRef>
          </c:val>
          <c:extLst>
            <c:ext xmlns:c16="http://schemas.microsoft.com/office/drawing/2014/chart" uri="{C3380CC4-5D6E-409C-BE32-E72D297353CC}">
              <c16:uniqueId val="{00000028-2098-4B7E-B8C7-2B44C487DB48}"/>
            </c:ext>
          </c:extLst>
        </c:ser>
        <c:dLbls>
          <c:dLblPos val="outEnd"/>
          <c:showLegendKey val="0"/>
          <c:showVal val="1"/>
          <c:showCatName val="0"/>
          <c:showSerName val="0"/>
          <c:showPercent val="0"/>
          <c:showBubbleSize val="0"/>
        </c:dLbls>
        <c:gapWidth val="57"/>
        <c:overlap val="-27"/>
        <c:axId val="171914816"/>
        <c:axId val="171915296"/>
      </c:barChart>
      <c:catAx>
        <c:axId val="171914816"/>
        <c:scaling>
          <c:orientation val="minMax"/>
        </c:scaling>
        <c:delete val="0"/>
        <c:axPos val="b"/>
        <c:title>
          <c:tx>
            <c:rich>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US">
                    <a:solidFill>
                      <a:sysClr val="windowText" lastClr="000000"/>
                    </a:solidFill>
                  </a:rPr>
                  <a:t>Car</a:t>
                </a:r>
                <a:r>
                  <a:rPr lang="en-US" baseline="0">
                    <a:solidFill>
                      <a:sysClr val="windowText" lastClr="000000"/>
                    </a:solidFill>
                  </a:rPr>
                  <a:t> Brands</a:t>
                </a: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71915296"/>
        <c:crosses val="autoZero"/>
        <c:auto val="1"/>
        <c:lblAlgn val="ctr"/>
        <c:lblOffset val="100"/>
        <c:noMultiLvlLbl val="0"/>
      </c:catAx>
      <c:valAx>
        <c:axId val="171915296"/>
        <c:scaling>
          <c:orientation val="minMax"/>
          <c:max val="170000"/>
        </c:scaling>
        <c:delete val="0"/>
        <c:axPos val="l"/>
        <c:title>
          <c:tx>
            <c:rich>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US">
                    <a:solidFill>
                      <a:sysClr val="windowText" lastClr="000000"/>
                    </a:solidFill>
                  </a:rPr>
                  <a:t>Avg Price of EVs</a:t>
                </a:r>
                <a:r>
                  <a:rPr lang="en-US" baseline="0">
                    <a:solidFill>
                      <a:sysClr val="windowText" lastClr="000000"/>
                    </a:solidFill>
                  </a:rPr>
                  <a:t> in US Dollars</a:t>
                </a:r>
              </a:p>
              <a:p>
                <a:pPr>
                  <a:defRPr>
                    <a:solidFill>
                      <a:sysClr val="windowText" lastClr="000000"/>
                    </a:solidFill>
                  </a:defRPr>
                </a:pPr>
                <a:endParaRPr lang="en-US" baseline="0">
                  <a:solidFill>
                    <a:sysClr val="windowText" lastClr="000000"/>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0,&quot;K&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71914816"/>
        <c:crosses val="autoZero"/>
        <c:crossBetween val="between"/>
        <c:majorUnit val="17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solidFill>
                  <a:schemeClr val="tx1"/>
                </a:solidFill>
              </a:rPr>
              <a:t>Battery</a:t>
            </a:r>
            <a:r>
              <a:rPr lang="en-US" baseline="0" dirty="0">
                <a:solidFill>
                  <a:schemeClr val="tx1"/>
                </a:solidFill>
              </a:rPr>
              <a:t> EV count vs Plugin-Hybrid EV count in Extreme Climatic Areas of Washington</a:t>
            </a:r>
            <a:endParaRPr lang="en-US" dirty="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WA_county_wise_data!$C$1</c:f>
              <c:strCache>
                <c:ptCount val="1"/>
                <c:pt idx="0">
                  <c:v>2022 BEVs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(WA_county_wise_data!$A$5,WA_county_wise_data!$A$6,WA_county_wise_data!$A$8)</c:f>
              <c:strCache>
                <c:ptCount val="3"/>
                <c:pt idx="0">
                  <c:v>Clark</c:v>
                </c:pt>
                <c:pt idx="1">
                  <c:v>Thurston</c:v>
                </c:pt>
                <c:pt idx="2">
                  <c:v>Spokane</c:v>
                </c:pt>
              </c:strCache>
            </c:strRef>
          </c:cat>
          <c:val>
            <c:numRef>
              <c:f>(WA_county_wise_data!$C$5,WA_county_wise_data!$C$6,WA_county_wise_data!$C$8)</c:f>
              <c:numCache>
                <c:formatCode>General</c:formatCode>
                <c:ptCount val="3"/>
                <c:pt idx="0">
                  <c:v>4971</c:v>
                </c:pt>
                <c:pt idx="1">
                  <c:v>2670</c:v>
                </c:pt>
                <c:pt idx="2">
                  <c:v>1959</c:v>
                </c:pt>
              </c:numCache>
            </c:numRef>
          </c:val>
          <c:extLst>
            <c:ext xmlns:c16="http://schemas.microsoft.com/office/drawing/2014/chart" uri="{C3380CC4-5D6E-409C-BE32-E72D297353CC}">
              <c16:uniqueId val="{00000000-38E6-4A56-8E05-77B6CC044F4E}"/>
            </c:ext>
          </c:extLst>
        </c:ser>
        <c:ser>
          <c:idx val="1"/>
          <c:order val="1"/>
          <c:tx>
            <c:strRef>
              <c:f>WA_county_wise_data!$D$1</c:f>
              <c:strCache>
                <c:ptCount val="1"/>
                <c:pt idx="0">
                  <c:v>2022 PHEVs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(WA_county_wise_data!$A$5,WA_county_wise_data!$A$6,WA_county_wise_data!$A$8)</c:f>
              <c:strCache>
                <c:ptCount val="3"/>
                <c:pt idx="0">
                  <c:v>Clark</c:v>
                </c:pt>
                <c:pt idx="1">
                  <c:v>Thurston</c:v>
                </c:pt>
                <c:pt idx="2">
                  <c:v>Spokane</c:v>
                </c:pt>
              </c:strCache>
            </c:strRef>
          </c:cat>
          <c:val>
            <c:numRef>
              <c:f>(WA_county_wise_data!$D$5,WA_county_wise_data!$D$6,WA_county_wise_data!$D$8)</c:f>
              <c:numCache>
                <c:formatCode>General</c:formatCode>
                <c:ptCount val="3"/>
                <c:pt idx="0">
                  <c:v>2031</c:v>
                </c:pt>
                <c:pt idx="1">
                  <c:v>1135</c:v>
                </c:pt>
                <c:pt idx="2">
                  <c:v>933</c:v>
                </c:pt>
              </c:numCache>
            </c:numRef>
          </c:val>
          <c:extLst>
            <c:ext xmlns:c16="http://schemas.microsoft.com/office/drawing/2014/chart" uri="{C3380CC4-5D6E-409C-BE32-E72D297353CC}">
              <c16:uniqueId val="{00000001-38E6-4A56-8E05-77B6CC044F4E}"/>
            </c:ext>
          </c:extLst>
        </c:ser>
        <c:dLbls>
          <c:dLblPos val="outEnd"/>
          <c:showLegendKey val="0"/>
          <c:showVal val="1"/>
          <c:showCatName val="0"/>
          <c:showSerName val="0"/>
          <c:showPercent val="0"/>
          <c:showBubbleSize val="0"/>
        </c:dLbls>
        <c:gapWidth val="164"/>
        <c:overlap val="-11"/>
        <c:axId val="1274046127"/>
        <c:axId val="1274049007"/>
      </c:barChart>
      <c:catAx>
        <c:axId val="127404612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out"/>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4049007"/>
        <c:crosses val="autoZero"/>
        <c:auto val="1"/>
        <c:lblAlgn val="ctr"/>
        <c:lblOffset val="100"/>
        <c:noMultiLvlLbl val="0"/>
      </c:catAx>
      <c:valAx>
        <c:axId val="1274049007"/>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EVs in Thousands</a:t>
                </a:r>
              </a:p>
              <a:p>
                <a:pPr>
                  <a:defRPr/>
                </a:pP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cross"/>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404612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bg1">
          <a:lumMod val="50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400" b="0" i="0" u="none" strike="noStrike" kern="1200" spc="0" baseline="0" dirty="0">
                <a:solidFill>
                  <a:schemeClr val="tx1"/>
                </a:solidFill>
              </a:rPr>
              <a:t>Battery EV count vs Plugin-Hybrid EV count in  Oceanic </a:t>
            </a:r>
            <a:r>
              <a:rPr lang="en-US" sz="1400" b="0" i="0" u="none" strike="noStrike" kern="1200" spc="0" baseline="0" dirty="0" err="1">
                <a:solidFill>
                  <a:schemeClr val="tx1"/>
                </a:solidFill>
              </a:rPr>
              <a:t>Cfb</a:t>
            </a:r>
            <a:r>
              <a:rPr lang="en-US" sz="1400" b="0" i="0" u="none" strike="noStrike" kern="1200" spc="0" baseline="0" dirty="0">
                <a:solidFill>
                  <a:schemeClr val="tx1"/>
                </a:solidFill>
              </a:rPr>
              <a:t> Climate  Areas of Washington</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barChart>
        <c:barDir val="col"/>
        <c:grouping val="clustered"/>
        <c:varyColors val="0"/>
        <c:ser>
          <c:idx val="0"/>
          <c:order val="0"/>
          <c:tx>
            <c:strRef>
              <c:f>WA_county_wise_data!$C$1</c:f>
              <c:strCache>
                <c:ptCount val="1"/>
                <c:pt idx="0">
                  <c:v>2022 BEVs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(WA_county_wise_data!$A$2,WA_county_wise_data!$A$3,WA_county_wise_data!$A$4)</c:f>
              <c:strCache>
                <c:ptCount val="3"/>
                <c:pt idx="0">
                  <c:v>King</c:v>
                </c:pt>
                <c:pt idx="1">
                  <c:v>Snohomish</c:v>
                </c:pt>
                <c:pt idx="2">
                  <c:v>Pierce</c:v>
                </c:pt>
              </c:strCache>
            </c:strRef>
          </c:cat>
          <c:val>
            <c:numRef>
              <c:f>(WA_county_wise_data!$C$2,WA_county_wise_data!$C$3,WA_county_wise_data!$C$4)</c:f>
              <c:numCache>
                <c:formatCode>General</c:formatCode>
                <c:ptCount val="3"/>
                <c:pt idx="0">
                  <c:v>48560</c:v>
                </c:pt>
                <c:pt idx="1">
                  <c:v>10273</c:v>
                </c:pt>
                <c:pt idx="2">
                  <c:v>6240</c:v>
                </c:pt>
              </c:numCache>
            </c:numRef>
          </c:val>
          <c:extLst>
            <c:ext xmlns:c16="http://schemas.microsoft.com/office/drawing/2014/chart" uri="{C3380CC4-5D6E-409C-BE32-E72D297353CC}">
              <c16:uniqueId val="{00000000-7382-4EE4-90C2-5E89192B3E68}"/>
            </c:ext>
          </c:extLst>
        </c:ser>
        <c:ser>
          <c:idx val="1"/>
          <c:order val="1"/>
          <c:tx>
            <c:strRef>
              <c:f>WA_county_wise_data!$D$1</c:f>
              <c:strCache>
                <c:ptCount val="1"/>
                <c:pt idx="0">
                  <c:v>2022 PHEVs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(WA_county_wise_data!$A$2,WA_county_wise_data!$A$3,WA_county_wise_data!$A$4)</c:f>
              <c:strCache>
                <c:ptCount val="3"/>
                <c:pt idx="0">
                  <c:v>King</c:v>
                </c:pt>
                <c:pt idx="1">
                  <c:v>Snohomish</c:v>
                </c:pt>
                <c:pt idx="2">
                  <c:v>Pierce</c:v>
                </c:pt>
              </c:strCache>
            </c:strRef>
          </c:cat>
          <c:val>
            <c:numRef>
              <c:f>(WA_county_wise_data!$D$2,WA_county_wise_data!$D$3,WA_county_wise_data!$D$4)</c:f>
              <c:numCache>
                <c:formatCode>General</c:formatCode>
                <c:ptCount val="3"/>
                <c:pt idx="0">
                  <c:v>12243</c:v>
                </c:pt>
                <c:pt idx="1">
                  <c:v>2764</c:v>
                </c:pt>
                <c:pt idx="2">
                  <c:v>2512</c:v>
                </c:pt>
              </c:numCache>
            </c:numRef>
          </c:val>
          <c:extLst>
            <c:ext xmlns:c16="http://schemas.microsoft.com/office/drawing/2014/chart" uri="{C3380CC4-5D6E-409C-BE32-E72D297353CC}">
              <c16:uniqueId val="{00000001-7382-4EE4-90C2-5E89192B3E68}"/>
            </c:ext>
          </c:extLst>
        </c:ser>
        <c:dLbls>
          <c:dLblPos val="outEnd"/>
          <c:showLegendKey val="0"/>
          <c:showVal val="1"/>
          <c:showCatName val="0"/>
          <c:showSerName val="0"/>
          <c:showPercent val="0"/>
          <c:showBubbleSize val="0"/>
        </c:dLbls>
        <c:gapWidth val="219"/>
        <c:overlap val="-27"/>
        <c:axId val="1106984287"/>
        <c:axId val="1106985727"/>
      </c:barChart>
      <c:catAx>
        <c:axId val="110698428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out"/>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6985727"/>
        <c:crosses val="autoZero"/>
        <c:auto val="1"/>
        <c:lblAlgn val="ctr"/>
        <c:lblOffset val="100"/>
        <c:noMultiLvlLbl val="0"/>
      </c:catAx>
      <c:valAx>
        <c:axId val="1106985727"/>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EVs in Thousands</a:t>
                </a:r>
              </a:p>
              <a:p>
                <a:pPr>
                  <a:defRPr/>
                </a:pP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cross"/>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698428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bg1">
          <a:lumMod val="50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65B459-962B-42F2-9C2C-5B66AA7B473B}" type="doc">
      <dgm:prSet loTypeId="urn:microsoft.com/office/officeart/2005/8/layout/arrow2" loCatId="process" qsTypeId="urn:microsoft.com/office/officeart/2005/8/quickstyle/simple1" qsCatId="simple" csTypeId="urn:microsoft.com/office/officeart/2005/8/colors/accent1_2" csCatId="accent1" phldr="1"/>
      <dgm:spPr/>
      <dgm:t>
        <a:bodyPr/>
        <a:lstStyle/>
        <a:p>
          <a:endParaRPr lang="en-US"/>
        </a:p>
      </dgm:t>
    </dgm:pt>
    <dgm:pt modelId="{B1879914-4A87-4631-A481-CCDBFA2E75CC}">
      <dgm:prSet phldrT="[Text]" custT="1"/>
      <dgm:spPr/>
      <dgm:t>
        <a:bodyPr/>
        <a:lstStyle/>
        <a:p>
          <a:r>
            <a:rPr lang="en-US" sz="6000" dirty="0">
              <a:solidFill>
                <a:srgbClr val="C00000"/>
              </a:solidFill>
            </a:rPr>
            <a:t>3</a:t>
          </a:r>
        </a:p>
      </dgm:t>
    </dgm:pt>
    <dgm:pt modelId="{59D178EE-4835-4B1B-921A-9795FCAD6766}" type="parTrans" cxnId="{306DCA2C-F028-43BE-8EBB-2BF40439E1B9}">
      <dgm:prSet/>
      <dgm:spPr/>
      <dgm:t>
        <a:bodyPr/>
        <a:lstStyle/>
        <a:p>
          <a:endParaRPr lang="en-US"/>
        </a:p>
      </dgm:t>
    </dgm:pt>
    <dgm:pt modelId="{307DE98A-EC03-4ED5-BDF7-69143FC5578D}" type="sibTrans" cxnId="{306DCA2C-F028-43BE-8EBB-2BF40439E1B9}">
      <dgm:prSet/>
      <dgm:spPr/>
      <dgm:t>
        <a:bodyPr/>
        <a:lstStyle/>
        <a:p>
          <a:endParaRPr lang="en-US"/>
        </a:p>
      </dgm:t>
    </dgm:pt>
    <dgm:pt modelId="{BB2DE99A-462A-4AE4-AEA4-BCE45A307BAA}">
      <dgm:prSet phldrT="[Text]" custT="1"/>
      <dgm:spPr/>
      <dgm:t>
        <a:bodyPr/>
        <a:lstStyle/>
        <a:p>
          <a:r>
            <a:rPr lang="en-US" sz="2000" dirty="0"/>
            <a:t>Climate</a:t>
          </a:r>
        </a:p>
      </dgm:t>
    </dgm:pt>
    <dgm:pt modelId="{B365427C-05DC-4410-ADD3-5368AD92B020}" type="parTrans" cxnId="{8B4792DB-7D6F-40EA-94D2-7205E8D599DE}">
      <dgm:prSet/>
      <dgm:spPr/>
      <dgm:t>
        <a:bodyPr/>
        <a:lstStyle/>
        <a:p>
          <a:endParaRPr lang="en-US"/>
        </a:p>
      </dgm:t>
    </dgm:pt>
    <dgm:pt modelId="{9B85CF87-3FCA-4993-808A-BAA5FEDA904B}" type="sibTrans" cxnId="{8B4792DB-7D6F-40EA-94D2-7205E8D599DE}">
      <dgm:prSet/>
      <dgm:spPr/>
      <dgm:t>
        <a:bodyPr/>
        <a:lstStyle/>
        <a:p>
          <a:endParaRPr lang="en-US"/>
        </a:p>
      </dgm:t>
    </dgm:pt>
    <dgm:pt modelId="{F1169AE7-0113-4CED-A376-97086464061B}">
      <dgm:prSet phldrT="[Text]" custT="1"/>
      <dgm:spPr/>
      <dgm:t>
        <a:bodyPr/>
        <a:lstStyle/>
        <a:p>
          <a:r>
            <a:rPr lang="en-US" sz="6000" dirty="0">
              <a:solidFill>
                <a:srgbClr val="C00000"/>
              </a:solidFill>
            </a:rPr>
            <a:t>2</a:t>
          </a:r>
        </a:p>
      </dgm:t>
    </dgm:pt>
    <dgm:pt modelId="{62780E97-27E2-4606-823A-67AC414AD584}" type="parTrans" cxnId="{4E382E9D-9EC0-4C9B-BE17-1E78BC33CAFE}">
      <dgm:prSet/>
      <dgm:spPr/>
      <dgm:t>
        <a:bodyPr/>
        <a:lstStyle/>
        <a:p>
          <a:endParaRPr lang="en-US"/>
        </a:p>
      </dgm:t>
    </dgm:pt>
    <dgm:pt modelId="{8FD93216-92B6-4145-B7E8-450158B7B0AF}" type="sibTrans" cxnId="{4E382E9D-9EC0-4C9B-BE17-1E78BC33CAFE}">
      <dgm:prSet/>
      <dgm:spPr/>
      <dgm:t>
        <a:bodyPr/>
        <a:lstStyle/>
        <a:p>
          <a:endParaRPr lang="en-US"/>
        </a:p>
      </dgm:t>
    </dgm:pt>
    <dgm:pt modelId="{D7EF9906-3044-47AA-BF0D-E521935407DD}">
      <dgm:prSet phldrT="[Text]" custT="1"/>
      <dgm:spPr/>
      <dgm:t>
        <a:bodyPr/>
        <a:lstStyle/>
        <a:p>
          <a:r>
            <a:rPr lang="en-US" sz="6000" dirty="0">
              <a:solidFill>
                <a:srgbClr val="C00000"/>
              </a:solidFill>
            </a:rPr>
            <a:t>1</a:t>
          </a:r>
        </a:p>
      </dgm:t>
    </dgm:pt>
    <dgm:pt modelId="{9B15197D-2003-44B4-835A-7551AB930AB4}" type="parTrans" cxnId="{DFFB7341-9345-4DC2-9206-2D0D9F3BC82E}">
      <dgm:prSet/>
      <dgm:spPr/>
      <dgm:t>
        <a:bodyPr/>
        <a:lstStyle/>
        <a:p>
          <a:endParaRPr lang="en-US"/>
        </a:p>
      </dgm:t>
    </dgm:pt>
    <dgm:pt modelId="{00646C41-C54B-4FF5-AB41-EFD73E923F7B}" type="sibTrans" cxnId="{DFFB7341-9345-4DC2-9206-2D0D9F3BC82E}">
      <dgm:prSet/>
      <dgm:spPr/>
      <dgm:t>
        <a:bodyPr/>
        <a:lstStyle/>
        <a:p>
          <a:endParaRPr lang="en-US"/>
        </a:p>
      </dgm:t>
    </dgm:pt>
    <dgm:pt modelId="{78A3959F-31BD-4732-961C-B0539FE43284}">
      <dgm:prSet phldrT="[Text]" custT="1"/>
      <dgm:spPr/>
      <dgm:t>
        <a:bodyPr/>
        <a:lstStyle/>
        <a:p>
          <a:r>
            <a:rPr lang="en-US" sz="2000" dirty="0"/>
            <a:t>Charging Station Network</a:t>
          </a:r>
        </a:p>
      </dgm:t>
    </dgm:pt>
    <dgm:pt modelId="{472100AC-081F-4A53-BF62-3EF99835D87A}" type="parTrans" cxnId="{DB9ADF0A-754A-463F-B54D-EF78367D4E66}">
      <dgm:prSet/>
      <dgm:spPr/>
      <dgm:t>
        <a:bodyPr/>
        <a:lstStyle/>
        <a:p>
          <a:endParaRPr lang="en-US"/>
        </a:p>
      </dgm:t>
    </dgm:pt>
    <dgm:pt modelId="{6FCD7E59-28B6-41AD-8FAC-7D24F3C86A7B}" type="sibTrans" cxnId="{DB9ADF0A-754A-463F-B54D-EF78367D4E66}">
      <dgm:prSet/>
      <dgm:spPr/>
      <dgm:t>
        <a:bodyPr/>
        <a:lstStyle/>
        <a:p>
          <a:endParaRPr lang="en-US"/>
        </a:p>
      </dgm:t>
    </dgm:pt>
    <dgm:pt modelId="{1E44091F-25DB-494D-8012-E55B671866D8}">
      <dgm:prSet phldrT="[Text]" custT="1"/>
      <dgm:spPr/>
      <dgm:t>
        <a:bodyPr/>
        <a:lstStyle/>
        <a:p>
          <a:r>
            <a:rPr lang="en-US" sz="2000" dirty="0"/>
            <a:t>Per Capita Income</a:t>
          </a:r>
        </a:p>
      </dgm:t>
    </dgm:pt>
    <dgm:pt modelId="{C05C89AD-481A-491A-8A0D-1AFDDE58CBBB}" type="sibTrans" cxnId="{A9FE1B46-16C8-4925-A4E2-AA3255CC5470}">
      <dgm:prSet/>
      <dgm:spPr/>
      <dgm:t>
        <a:bodyPr/>
        <a:lstStyle/>
        <a:p>
          <a:endParaRPr lang="en-US"/>
        </a:p>
      </dgm:t>
    </dgm:pt>
    <dgm:pt modelId="{D1A894BF-CA33-484C-8460-E036D80080C6}" type="parTrans" cxnId="{A9FE1B46-16C8-4925-A4E2-AA3255CC5470}">
      <dgm:prSet/>
      <dgm:spPr/>
      <dgm:t>
        <a:bodyPr/>
        <a:lstStyle/>
        <a:p>
          <a:endParaRPr lang="en-US"/>
        </a:p>
      </dgm:t>
    </dgm:pt>
    <dgm:pt modelId="{70D1AF53-443F-42EE-83EE-7F1F7868F9A6}" type="pres">
      <dgm:prSet presAssocID="{1765B459-962B-42F2-9C2C-5B66AA7B473B}" presName="arrowDiagram" presStyleCnt="0">
        <dgm:presLayoutVars>
          <dgm:chMax val="5"/>
          <dgm:dir/>
          <dgm:resizeHandles val="exact"/>
        </dgm:presLayoutVars>
      </dgm:prSet>
      <dgm:spPr/>
    </dgm:pt>
    <dgm:pt modelId="{E43A1931-59C7-424C-B93D-D0A881FD1303}" type="pres">
      <dgm:prSet presAssocID="{1765B459-962B-42F2-9C2C-5B66AA7B473B}" presName="arrow" presStyleLbl="bgShp" presStyleIdx="0" presStyleCnt="1" custLinFactNeighborX="-93" custLinFactNeighborY="-204"/>
      <dgm:spPr>
        <a:solidFill>
          <a:srgbClr val="C00000">
            <a:alpha val="39000"/>
          </a:srgbClr>
        </a:solidFill>
        <a:ln w="25400">
          <a:solidFill>
            <a:srgbClr val="C00000"/>
          </a:solidFill>
        </a:ln>
      </dgm:spPr>
    </dgm:pt>
    <dgm:pt modelId="{2D600EB1-5C45-43CC-9050-818116F52E0C}" type="pres">
      <dgm:prSet presAssocID="{1765B459-962B-42F2-9C2C-5B66AA7B473B}" presName="arrowDiagram3" presStyleCnt="0"/>
      <dgm:spPr/>
    </dgm:pt>
    <dgm:pt modelId="{70EBC563-4060-476D-AFAF-94DE7FD4034A}" type="pres">
      <dgm:prSet presAssocID="{B1879914-4A87-4631-A481-CCDBFA2E75CC}" presName="bullet3a" presStyleLbl="node1" presStyleIdx="0" presStyleCnt="3" custLinFactNeighborX="22975" custLinFactNeighborY="10764"/>
      <dgm:spPr>
        <a:solidFill>
          <a:srgbClr val="C00000"/>
        </a:solidFill>
      </dgm:spPr>
    </dgm:pt>
    <dgm:pt modelId="{291674FE-C2AE-4DEB-ADBD-917091163794}" type="pres">
      <dgm:prSet presAssocID="{B1879914-4A87-4631-A481-CCDBFA2E75CC}" presName="textBox3a" presStyleLbl="revTx" presStyleIdx="0" presStyleCnt="3">
        <dgm:presLayoutVars>
          <dgm:bulletEnabled val="1"/>
        </dgm:presLayoutVars>
      </dgm:prSet>
      <dgm:spPr/>
    </dgm:pt>
    <dgm:pt modelId="{DB7FCD12-CA6C-417D-AEA8-CCA26E581962}" type="pres">
      <dgm:prSet presAssocID="{F1169AE7-0113-4CED-A376-97086464061B}" presName="bullet3b" presStyleLbl="node1" presStyleIdx="1" presStyleCnt="3"/>
      <dgm:spPr>
        <a:solidFill>
          <a:srgbClr val="C00000"/>
        </a:solidFill>
      </dgm:spPr>
    </dgm:pt>
    <dgm:pt modelId="{7ED3BD1A-F59F-4584-BF0B-43F82662E4D6}" type="pres">
      <dgm:prSet presAssocID="{F1169AE7-0113-4CED-A376-97086464061B}" presName="textBox3b" presStyleLbl="revTx" presStyleIdx="1" presStyleCnt="3">
        <dgm:presLayoutVars>
          <dgm:bulletEnabled val="1"/>
        </dgm:presLayoutVars>
      </dgm:prSet>
      <dgm:spPr/>
    </dgm:pt>
    <dgm:pt modelId="{0ADC0134-8F7F-4A52-9488-71DE1D1AE70E}" type="pres">
      <dgm:prSet presAssocID="{D7EF9906-3044-47AA-BF0D-E521935407DD}" presName="bullet3c" presStyleLbl="node1" presStyleIdx="2" presStyleCnt="3"/>
      <dgm:spPr>
        <a:solidFill>
          <a:srgbClr val="C00000"/>
        </a:solidFill>
      </dgm:spPr>
    </dgm:pt>
    <dgm:pt modelId="{E8416A0D-7636-47B0-9F4B-20AB0EF9C0E1}" type="pres">
      <dgm:prSet presAssocID="{D7EF9906-3044-47AA-BF0D-E521935407DD}" presName="textBox3c" presStyleLbl="revTx" presStyleIdx="2" presStyleCnt="3">
        <dgm:presLayoutVars>
          <dgm:bulletEnabled val="1"/>
        </dgm:presLayoutVars>
      </dgm:prSet>
      <dgm:spPr/>
    </dgm:pt>
  </dgm:ptLst>
  <dgm:cxnLst>
    <dgm:cxn modelId="{DB9ADF0A-754A-463F-B54D-EF78367D4E66}" srcId="{D7EF9906-3044-47AA-BF0D-E521935407DD}" destId="{78A3959F-31BD-4732-961C-B0539FE43284}" srcOrd="0" destOrd="0" parTransId="{472100AC-081F-4A53-BF62-3EF99835D87A}" sibTransId="{6FCD7E59-28B6-41AD-8FAC-7D24F3C86A7B}"/>
    <dgm:cxn modelId="{7B447B1B-AFE3-4304-81B2-A72D6BC80B33}" type="presOf" srcId="{78A3959F-31BD-4732-961C-B0539FE43284}" destId="{E8416A0D-7636-47B0-9F4B-20AB0EF9C0E1}" srcOrd="0" destOrd="1" presId="urn:microsoft.com/office/officeart/2005/8/layout/arrow2"/>
    <dgm:cxn modelId="{FB4EDE2A-AB06-49A4-A557-6881F77DF7EC}" type="presOf" srcId="{BB2DE99A-462A-4AE4-AEA4-BCE45A307BAA}" destId="{291674FE-C2AE-4DEB-ADBD-917091163794}" srcOrd="0" destOrd="1" presId="urn:microsoft.com/office/officeart/2005/8/layout/arrow2"/>
    <dgm:cxn modelId="{306DCA2C-F028-43BE-8EBB-2BF40439E1B9}" srcId="{1765B459-962B-42F2-9C2C-5B66AA7B473B}" destId="{B1879914-4A87-4631-A481-CCDBFA2E75CC}" srcOrd="0" destOrd="0" parTransId="{59D178EE-4835-4B1B-921A-9795FCAD6766}" sibTransId="{307DE98A-EC03-4ED5-BDF7-69143FC5578D}"/>
    <dgm:cxn modelId="{14DCA130-7DD5-433F-9563-D3FFFF7B2440}" type="presOf" srcId="{F1169AE7-0113-4CED-A376-97086464061B}" destId="{7ED3BD1A-F59F-4584-BF0B-43F82662E4D6}" srcOrd="0" destOrd="0" presId="urn:microsoft.com/office/officeart/2005/8/layout/arrow2"/>
    <dgm:cxn modelId="{7A20CD5F-23B4-443D-B972-ACECC9ECF1BB}" type="presOf" srcId="{D7EF9906-3044-47AA-BF0D-E521935407DD}" destId="{E8416A0D-7636-47B0-9F4B-20AB0EF9C0E1}" srcOrd="0" destOrd="0" presId="urn:microsoft.com/office/officeart/2005/8/layout/arrow2"/>
    <dgm:cxn modelId="{DFFB7341-9345-4DC2-9206-2D0D9F3BC82E}" srcId="{1765B459-962B-42F2-9C2C-5B66AA7B473B}" destId="{D7EF9906-3044-47AA-BF0D-E521935407DD}" srcOrd="2" destOrd="0" parTransId="{9B15197D-2003-44B4-835A-7551AB930AB4}" sibTransId="{00646C41-C54B-4FF5-AB41-EFD73E923F7B}"/>
    <dgm:cxn modelId="{A9FE1B46-16C8-4925-A4E2-AA3255CC5470}" srcId="{F1169AE7-0113-4CED-A376-97086464061B}" destId="{1E44091F-25DB-494D-8012-E55B671866D8}" srcOrd="0" destOrd="0" parTransId="{D1A894BF-CA33-484C-8460-E036D80080C6}" sibTransId="{C05C89AD-481A-491A-8A0D-1AFDDE58CBBB}"/>
    <dgm:cxn modelId="{FA785E6D-3210-40A3-BDFE-57D7C9FAE680}" type="presOf" srcId="{B1879914-4A87-4631-A481-CCDBFA2E75CC}" destId="{291674FE-C2AE-4DEB-ADBD-917091163794}" srcOrd="0" destOrd="0" presId="urn:microsoft.com/office/officeart/2005/8/layout/arrow2"/>
    <dgm:cxn modelId="{BD950B57-B7F2-4047-B979-615710D8B892}" type="presOf" srcId="{1E44091F-25DB-494D-8012-E55B671866D8}" destId="{7ED3BD1A-F59F-4584-BF0B-43F82662E4D6}" srcOrd="0" destOrd="1" presId="urn:microsoft.com/office/officeart/2005/8/layout/arrow2"/>
    <dgm:cxn modelId="{4E382E9D-9EC0-4C9B-BE17-1E78BC33CAFE}" srcId="{1765B459-962B-42F2-9C2C-5B66AA7B473B}" destId="{F1169AE7-0113-4CED-A376-97086464061B}" srcOrd="1" destOrd="0" parTransId="{62780E97-27E2-4606-823A-67AC414AD584}" sibTransId="{8FD93216-92B6-4145-B7E8-450158B7B0AF}"/>
    <dgm:cxn modelId="{8B4792DB-7D6F-40EA-94D2-7205E8D599DE}" srcId="{B1879914-4A87-4631-A481-CCDBFA2E75CC}" destId="{BB2DE99A-462A-4AE4-AEA4-BCE45A307BAA}" srcOrd="0" destOrd="0" parTransId="{B365427C-05DC-4410-ADD3-5368AD92B020}" sibTransId="{9B85CF87-3FCA-4993-808A-BAA5FEDA904B}"/>
    <dgm:cxn modelId="{2D7C11EC-F959-4B22-9472-ABE8133A2806}" type="presOf" srcId="{1765B459-962B-42F2-9C2C-5B66AA7B473B}" destId="{70D1AF53-443F-42EE-83EE-7F1F7868F9A6}" srcOrd="0" destOrd="0" presId="urn:microsoft.com/office/officeart/2005/8/layout/arrow2"/>
    <dgm:cxn modelId="{891DE064-50BE-4AF2-A8A4-B7CA7B5077AF}" type="presParOf" srcId="{70D1AF53-443F-42EE-83EE-7F1F7868F9A6}" destId="{E43A1931-59C7-424C-B93D-D0A881FD1303}" srcOrd="0" destOrd="0" presId="urn:microsoft.com/office/officeart/2005/8/layout/arrow2"/>
    <dgm:cxn modelId="{EF4C101C-E24A-412B-8033-6EF73761E9D0}" type="presParOf" srcId="{70D1AF53-443F-42EE-83EE-7F1F7868F9A6}" destId="{2D600EB1-5C45-43CC-9050-818116F52E0C}" srcOrd="1" destOrd="0" presId="urn:microsoft.com/office/officeart/2005/8/layout/arrow2"/>
    <dgm:cxn modelId="{6F0448A3-5A11-46E9-9757-222CC97EDB7B}" type="presParOf" srcId="{2D600EB1-5C45-43CC-9050-818116F52E0C}" destId="{70EBC563-4060-476D-AFAF-94DE7FD4034A}" srcOrd="0" destOrd="0" presId="urn:microsoft.com/office/officeart/2005/8/layout/arrow2"/>
    <dgm:cxn modelId="{E48447B2-13CC-4E95-BCC8-17A93E5C4B8A}" type="presParOf" srcId="{2D600EB1-5C45-43CC-9050-818116F52E0C}" destId="{291674FE-C2AE-4DEB-ADBD-917091163794}" srcOrd="1" destOrd="0" presId="urn:microsoft.com/office/officeart/2005/8/layout/arrow2"/>
    <dgm:cxn modelId="{D8D6F658-6BB1-4734-860A-B0F65605FC57}" type="presParOf" srcId="{2D600EB1-5C45-43CC-9050-818116F52E0C}" destId="{DB7FCD12-CA6C-417D-AEA8-CCA26E581962}" srcOrd="2" destOrd="0" presId="urn:microsoft.com/office/officeart/2005/8/layout/arrow2"/>
    <dgm:cxn modelId="{29E59218-5C64-40C6-9794-1459FEABD0B6}" type="presParOf" srcId="{2D600EB1-5C45-43CC-9050-818116F52E0C}" destId="{7ED3BD1A-F59F-4584-BF0B-43F82662E4D6}" srcOrd="3" destOrd="0" presId="urn:microsoft.com/office/officeart/2005/8/layout/arrow2"/>
    <dgm:cxn modelId="{73810F19-E2BC-4DEC-8A86-D2F8859CA15A}" type="presParOf" srcId="{2D600EB1-5C45-43CC-9050-818116F52E0C}" destId="{0ADC0134-8F7F-4A52-9488-71DE1D1AE70E}" srcOrd="4" destOrd="0" presId="urn:microsoft.com/office/officeart/2005/8/layout/arrow2"/>
    <dgm:cxn modelId="{B6DC43BA-8EC1-4EFA-8FAC-3653309A9E0E}" type="presParOf" srcId="{2D600EB1-5C45-43CC-9050-818116F52E0C}" destId="{E8416A0D-7636-47B0-9F4B-20AB0EF9C0E1}"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A1931-59C7-424C-B93D-D0A881FD1303}">
      <dsp:nvSpPr>
        <dsp:cNvPr id="0" name=""/>
        <dsp:cNvSpPr/>
      </dsp:nvSpPr>
      <dsp:spPr>
        <a:xfrm>
          <a:off x="1591023" y="0"/>
          <a:ext cx="5588188" cy="3492617"/>
        </a:xfrm>
        <a:prstGeom prst="swooshArrow">
          <a:avLst>
            <a:gd name="adj1" fmla="val 25000"/>
            <a:gd name="adj2" fmla="val 25000"/>
          </a:avLst>
        </a:prstGeom>
        <a:solidFill>
          <a:srgbClr val="C00000">
            <a:alpha val="39000"/>
          </a:srgbClr>
        </a:solidFill>
        <a:ln w="25400">
          <a:solidFill>
            <a:srgbClr val="C00000"/>
          </a:solidFill>
        </a:ln>
        <a:effectLst/>
      </dsp:spPr>
      <dsp:style>
        <a:lnRef idx="0">
          <a:scrgbClr r="0" g="0" b="0"/>
        </a:lnRef>
        <a:fillRef idx="1">
          <a:scrgbClr r="0" g="0" b="0"/>
        </a:fillRef>
        <a:effectRef idx="0">
          <a:scrgbClr r="0" g="0" b="0"/>
        </a:effectRef>
        <a:fontRef idx="minor"/>
      </dsp:style>
    </dsp:sp>
    <dsp:sp modelId="{70EBC563-4060-476D-AFAF-94DE7FD4034A}">
      <dsp:nvSpPr>
        <dsp:cNvPr id="0" name=""/>
        <dsp:cNvSpPr/>
      </dsp:nvSpPr>
      <dsp:spPr>
        <a:xfrm>
          <a:off x="2339301" y="2426244"/>
          <a:ext cx="145292" cy="145292"/>
        </a:xfrm>
        <a:prstGeom prst="ellipse">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1674FE-C2AE-4DEB-ADBD-917091163794}">
      <dsp:nvSpPr>
        <dsp:cNvPr id="0" name=""/>
        <dsp:cNvSpPr/>
      </dsp:nvSpPr>
      <dsp:spPr>
        <a:xfrm>
          <a:off x="2378566" y="2483251"/>
          <a:ext cx="1302047" cy="1009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988" tIns="0" rIns="0" bIns="0" numCol="1" spcCol="1270" anchor="t" anchorCtr="0">
          <a:noAutofit/>
        </a:bodyPr>
        <a:lstStyle/>
        <a:p>
          <a:pPr marL="0" lvl="0" indent="0" algn="l" defTabSz="2667000">
            <a:lnSpc>
              <a:spcPct val="90000"/>
            </a:lnSpc>
            <a:spcBef>
              <a:spcPct val="0"/>
            </a:spcBef>
            <a:spcAft>
              <a:spcPct val="35000"/>
            </a:spcAft>
            <a:buNone/>
          </a:pPr>
          <a:r>
            <a:rPr lang="en-US" sz="6000" kern="1200" dirty="0">
              <a:solidFill>
                <a:srgbClr val="C00000"/>
              </a:solidFill>
            </a:rPr>
            <a:t>3</a:t>
          </a:r>
        </a:p>
        <a:p>
          <a:pPr marL="228600" lvl="1" indent="-228600" algn="l" defTabSz="889000">
            <a:lnSpc>
              <a:spcPct val="90000"/>
            </a:lnSpc>
            <a:spcBef>
              <a:spcPct val="0"/>
            </a:spcBef>
            <a:spcAft>
              <a:spcPct val="15000"/>
            </a:spcAft>
            <a:buChar char="•"/>
          </a:pPr>
          <a:r>
            <a:rPr lang="en-US" sz="2000" kern="1200" dirty="0"/>
            <a:t>Climate</a:t>
          </a:r>
        </a:p>
      </dsp:txBody>
      <dsp:txXfrm>
        <a:off x="2378566" y="2483251"/>
        <a:ext cx="1302047" cy="1009366"/>
      </dsp:txXfrm>
    </dsp:sp>
    <dsp:sp modelId="{DB7FCD12-CA6C-417D-AEA8-CCA26E581962}">
      <dsp:nvSpPr>
        <dsp:cNvPr id="0" name=""/>
        <dsp:cNvSpPr/>
      </dsp:nvSpPr>
      <dsp:spPr>
        <a:xfrm>
          <a:off x="3588409" y="1461311"/>
          <a:ext cx="262644" cy="262644"/>
        </a:xfrm>
        <a:prstGeom prst="ellipse">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D3BD1A-F59F-4584-BF0B-43F82662E4D6}">
      <dsp:nvSpPr>
        <dsp:cNvPr id="0" name=""/>
        <dsp:cNvSpPr/>
      </dsp:nvSpPr>
      <dsp:spPr>
        <a:xfrm>
          <a:off x="3719731" y="1592633"/>
          <a:ext cx="1341165" cy="1899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170" tIns="0" rIns="0" bIns="0" numCol="1" spcCol="1270" anchor="t" anchorCtr="0">
          <a:noAutofit/>
        </a:bodyPr>
        <a:lstStyle/>
        <a:p>
          <a:pPr marL="0" lvl="0" indent="0" algn="l" defTabSz="2667000">
            <a:lnSpc>
              <a:spcPct val="90000"/>
            </a:lnSpc>
            <a:spcBef>
              <a:spcPct val="0"/>
            </a:spcBef>
            <a:spcAft>
              <a:spcPct val="35000"/>
            </a:spcAft>
            <a:buNone/>
          </a:pPr>
          <a:r>
            <a:rPr lang="en-US" sz="6000" kern="1200" dirty="0">
              <a:solidFill>
                <a:srgbClr val="C00000"/>
              </a:solidFill>
            </a:rPr>
            <a:t>2</a:t>
          </a:r>
        </a:p>
        <a:p>
          <a:pPr marL="228600" lvl="1" indent="-228600" algn="l" defTabSz="889000">
            <a:lnSpc>
              <a:spcPct val="90000"/>
            </a:lnSpc>
            <a:spcBef>
              <a:spcPct val="0"/>
            </a:spcBef>
            <a:spcAft>
              <a:spcPct val="15000"/>
            </a:spcAft>
            <a:buChar char="•"/>
          </a:pPr>
          <a:r>
            <a:rPr lang="en-US" sz="2000" kern="1200" dirty="0"/>
            <a:t>Per Capita Income</a:t>
          </a:r>
        </a:p>
      </dsp:txBody>
      <dsp:txXfrm>
        <a:off x="3719731" y="1592633"/>
        <a:ext cx="1341165" cy="1899984"/>
      </dsp:txXfrm>
    </dsp:sp>
    <dsp:sp modelId="{0ADC0134-8F7F-4A52-9488-71DE1D1AE70E}">
      <dsp:nvSpPr>
        <dsp:cNvPr id="0" name=""/>
        <dsp:cNvSpPr/>
      </dsp:nvSpPr>
      <dsp:spPr>
        <a:xfrm>
          <a:off x="5130749" y="883632"/>
          <a:ext cx="363232" cy="363232"/>
        </a:xfrm>
        <a:prstGeom prst="ellipse">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416A0D-7636-47B0-9F4B-20AB0EF9C0E1}">
      <dsp:nvSpPr>
        <dsp:cNvPr id="0" name=""/>
        <dsp:cNvSpPr/>
      </dsp:nvSpPr>
      <dsp:spPr>
        <a:xfrm>
          <a:off x="5312365" y="1065248"/>
          <a:ext cx="1341165" cy="2427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469" tIns="0" rIns="0" bIns="0" numCol="1" spcCol="1270" anchor="t" anchorCtr="0">
          <a:noAutofit/>
        </a:bodyPr>
        <a:lstStyle/>
        <a:p>
          <a:pPr marL="0" lvl="0" indent="0" algn="l" defTabSz="2667000">
            <a:lnSpc>
              <a:spcPct val="90000"/>
            </a:lnSpc>
            <a:spcBef>
              <a:spcPct val="0"/>
            </a:spcBef>
            <a:spcAft>
              <a:spcPct val="35000"/>
            </a:spcAft>
            <a:buNone/>
          </a:pPr>
          <a:r>
            <a:rPr lang="en-US" sz="6000" kern="1200" dirty="0">
              <a:solidFill>
                <a:srgbClr val="C00000"/>
              </a:solidFill>
            </a:rPr>
            <a:t>1</a:t>
          </a:r>
        </a:p>
        <a:p>
          <a:pPr marL="228600" lvl="1" indent="-228600" algn="l" defTabSz="889000">
            <a:lnSpc>
              <a:spcPct val="90000"/>
            </a:lnSpc>
            <a:spcBef>
              <a:spcPct val="0"/>
            </a:spcBef>
            <a:spcAft>
              <a:spcPct val="15000"/>
            </a:spcAft>
            <a:buChar char="•"/>
          </a:pPr>
          <a:r>
            <a:rPr lang="en-US" sz="2000" kern="1200" dirty="0"/>
            <a:t>Charging Station Network</a:t>
          </a:r>
        </a:p>
      </dsp:txBody>
      <dsp:txXfrm>
        <a:off x="5312365" y="1065248"/>
        <a:ext cx="1341165" cy="2427369"/>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47226-2193-4659-A2EB-69C6A2FDC153}" type="datetimeFigureOut">
              <a:rPr lang="en-US" smtClean="0"/>
              <a:t>7/30/2023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9917E0-43C4-46EA-886E-D309D31F18E4}" type="slidenum">
              <a:rPr lang="en-US" smtClean="0"/>
              <a:t>‹#›</a:t>
            </a:fld>
            <a:endParaRPr lang="en-US"/>
          </a:p>
        </p:txBody>
      </p:sp>
    </p:spTree>
    <p:extLst>
      <p:ext uri="{BB962C8B-B14F-4D97-AF65-F5344CB8AC3E}">
        <p14:creationId xmlns:p14="http://schemas.microsoft.com/office/powerpoint/2010/main" val="3367014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9917E0-43C4-46EA-886E-D309D31F18E4}" type="slidenum">
              <a:rPr lang="en-US" smtClean="0"/>
              <a:t>1</a:t>
            </a:fld>
            <a:endParaRPr lang="en-US"/>
          </a:p>
        </p:txBody>
      </p:sp>
    </p:spTree>
    <p:extLst>
      <p:ext uri="{BB962C8B-B14F-4D97-AF65-F5344CB8AC3E}">
        <p14:creationId xmlns:p14="http://schemas.microsoft.com/office/powerpoint/2010/main" val="1196378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9917E0-43C4-46EA-886E-D309D31F18E4}" type="slidenum">
              <a:rPr lang="en-US" smtClean="0"/>
              <a:t>5</a:t>
            </a:fld>
            <a:endParaRPr lang="en-US"/>
          </a:p>
        </p:txBody>
      </p:sp>
    </p:spTree>
    <p:extLst>
      <p:ext uri="{BB962C8B-B14F-4D97-AF65-F5344CB8AC3E}">
        <p14:creationId xmlns:p14="http://schemas.microsoft.com/office/powerpoint/2010/main" val="3171747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84B13-0CA8-056D-1ECF-D18DEAD5C2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F8726F-766D-A873-C6CA-878590CEAC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A26FC7-2519-9CDF-C89A-B7CEE96AA7BD}"/>
              </a:ext>
            </a:extLst>
          </p:cNvPr>
          <p:cNvSpPr>
            <a:spLocks noGrp="1"/>
          </p:cNvSpPr>
          <p:nvPr>
            <p:ph type="dt" sz="half" idx="10"/>
          </p:nvPr>
        </p:nvSpPr>
        <p:spPr/>
        <p:txBody>
          <a:bodyPr/>
          <a:lstStyle/>
          <a:p>
            <a:fld id="{6D3E95FA-F78A-47DC-BE5B-F83BF01CBAAF}" type="datetimeFigureOut">
              <a:rPr lang="en-US" smtClean="0"/>
              <a:t>7/29/2023</a:t>
            </a:fld>
            <a:endParaRPr lang="en-US" dirty="0"/>
          </a:p>
        </p:txBody>
      </p:sp>
      <p:sp>
        <p:nvSpPr>
          <p:cNvPr id="5" name="Footer Placeholder 4">
            <a:extLst>
              <a:ext uri="{FF2B5EF4-FFF2-40B4-BE49-F238E27FC236}">
                <a16:creationId xmlns:a16="http://schemas.microsoft.com/office/drawing/2014/main" id="{7D055FC1-7E09-0F06-59DD-80250ABAC2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8A0AC5-3A6B-D28F-2348-EFAFDCE8C227}"/>
              </a:ext>
            </a:extLst>
          </p:cNvPr>
          <p:cNvSpPr>
            <a:spLocks noGrp="1"/>
          </p:cNvSpPr>
          <p:nvPr>
            <p:ph type="sldNum" sz="quarter" idx="12"/>
          </p:nvPr>
        </p:nvSpPr>
        <p:spPr/>
        <p:txBody>
          <a:bodyPr/>
          <a:lstStyle/>
          <a:p>
            <a:fld id="{6DECBCB1-9B7C-466C-9138-4C60371A8E4C}" type="slidenum">
              <a:rPr lang="en-US" smtClean="0"/>
              <a:t>‹#›</a:t>
            </a:fld>
            <a:endParaRPr lang="en-US" dirty="0"/>
          </a:p>
        </p:txBody>
      </p:sp>
    </p:spTree>
    <p:extLst>
      <p:ext uri="{BB962C8B-B14F-4D97-AF65-F5344CB8AC3E}">
        <p14:creationId xmlns:p14="http://schemas.microsoft.com/office/powerpoint/2010/main" val="3977250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8673-8900-D6C6-D375-17AB30174D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385CF4-2130-88C6-F199-2CF54F8D0F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F2914F-DD32-0F8F-1C76-C0B6A6F649E5}"/>
              </a:ext>
            </a:extLst>
          </p:cNvPr>
          <p:cNvSpPr>
            <a:spLocks noGrp="1"/>
          </p:cNvSpPr>
          <p:nvPr>
            <p:ph type="dt" sz="half" idx="10"/>
          </p:nvPr>
        </p:nvSpPr>
        <p:spPr/>
        <p:txBody>
          <a:bodyPr/>
          <a:lstStyle/>
          <a:p>
            <a:fld id="{6D3E95FA-F78A-47DC-BE5B-F83BF01CBAAF}" type="datetimeFigureOut">
              <a:rPr lang="en-US" smtClean="0"/>
              <a:t>7/29/2023</a:t>
            </a:fld>
            <a:endParaRPr lang="en-US" dirty="0"/>
          </a:p>
        </p:txBody>
      </p:sp>
      <p:sp>
        <p:nvSpPr>
          <p:cNvPr id="5" name="Footer Placeholder 4">
            <a:extLst>
              <a:ext uri="{FF2B5EF4-FFF2-40B4-BE49-F238E27FC236}">
                <a16:creationId xmlns:a16="http://schemas.microsoft.com/office/drawing/2014/main" id="{CC6D14D9-5696-9741-C408-17BA10E6C42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0C5EC47-A6A0-1760-A05D-F7DF758866A6}"/>
              </a:ext>
            </a:extLst>
          </p:cNvPr>
          <p:cNvSpPr>
            <a:spLocks noGrp="1"/>
          </p:cNvSpPr>
          <p:nvPr>
            <p:ph type="sldNum" sz="quarter" idx="12"/>
          </p:nvPr>
        </p:nvSpPr>
        <p:spPr/>
        <p:txBody>
          <a:bodyPr/>
          <a:lstStyle/>
          <a:p>
            <a:fld id="{6DECBCB1-9B7C-466C-9138-4C60371A8E4C}" type="slidenum">
              <a:rPr lang="en-US" smtClean="0"/>
              <a:t>‹#›</a:t>
            </a:fld>
            <a:endParaRPr lang="en-US" dirty="0"/>
          </a:p>
        </p:txBody>
      </p:sp>
    </p:spTree>
    <p:extLst>
      <p:ext uri="{BB962C8B-B14F-4D97-AF65-F5344CB8AC3E}">
        <p14:creationId xmlns:p14="http://schemas.microsoft.com/office/powerpoint/2010/main" val="604048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50C8CE-7FAD-8D62-B8BA-064D75AAFF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BC2925-D5DB-78D3-2657-A7636D87DD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363926-809E-8C36-7B43-DCCC69245634}"/>
              </a:ext>
            </a:extLst>
          </p:cNvPr>
          <p:cNvSpPr>
            <a:spLocks noGrp="1"/>
          </p:cNvSpPr>
          <p:nvPr>
            <p:ph type="dt" sz="half" idx="10"/>
          </p:nvPr>
        </p:nvSpPr>
        <p:spPr/>
        <p:txBody>
          <a:bodyPr/>
          <a:lstStyle/>
          <a:p>
            <a:fld id="{6D3E95FA-F78A-47DC-BE5B-F83BF01CBAAF}" type="datetimeFigureOut">
              <a:rPr lang="en-US" smtClean="0"/>
              <a:t>7/29/2023</a:t>
            </a:fld>
            <a:endParaRPr lang="en-US" dirty="0"/>
          </a:p>
        </p:txBody>
      </p:sp>
      <p:sp>
        <p:nvSpPr>
          <p:cNvPr id="5" name="Footer Placeholder 4">
            <a:extLst>
              <a:ext uri="{FF2B5EF4-FFF2-40B4-BE49-F238E27FC236}">
                <a16:creationId xmlns:a16="http://schemas.microsoft.com/office/drawing/2014/main" id="{3BC85366-BC8B-AF31-40F1-A1D4AA91372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93E18D6-9FAC-97AB-52FB-B7E3385627D5}"/>
              </a:ext>
            </a:extLst>
          </p:cNvPr>
          <p:cNvSpPr>
            <a:spLocks noGrp="1"/>
          </p:cNvSpPr>
          <p:nvPr>
            <p:ph type="sldNum" sz="quarter" idx="12"/>
          </p:nvPr>
        </p:nvSpPr>
        <p:spPr/>
        <p:txBody>
          <a:bodyPr/>
          <a:lstStyle/>
          <a:p>
            <a:fld id="{6DECBCB1-9B7C-466C-9138-4C60371A8E4C}" type="slidenum">
              <a:rPr lang="en-US" smtClean="0"/>
              <a:t>‹#›</a:t>
            </a:fld>
            <a:endParaRPr lang="en-US" dirty="0"/>
          </a:p>
        </p:txBody>
      </p:sp>
    </p:spTree>
    <p:extLst>
      <p:ext uri="{BB962C8B-B14F-4D97-AF65-F5344CB8AC3E}">
        <p14:creationId xmlns:p14="http://schemas.microsoft.com/office/powerpoint/2010/main" val="1173151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76B61-C6BC-F792-77C9-4F8C25BF16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33DAEC-22CC-8833-4BAE-0E5F94A48C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3DBC5F-10D6-E1EE-501E-138B0997383D}"/>
              </a:ext>
            </a:extLst>
          </p:cNvPr>
          <p:cNvSpPr>
            <a:spLocks noGrp="1"/>
          </p:cNvSpPr>
          <p:nvPr>
            <p:ph type="dt" sz="half" idx="10"/>
          </p:nvPr>
        </p:nvSpPr>
        <p:spPr/>
        <p:txBody>
          <a:bodyPr/>
          <a:lstStyle/>
          <a:p>
            <a:fld id="{6D3E95FA-F78A-47DC-BE5B-F83BF01CBAAF}" type="datetimeFigureOut">
              <a:rPr lang="en-US" smtClean="0"/>
              <a:t>7/29/2023</a:t>
            </a:fld>
            <a:endParaRPr lang="en-US" dirty="0"/>
          </a:p>
        </p:txBody>
      </p:sp>
      <p:sp>
        <p:nvSpPr>
          <p:cNvPr id="5" name="Footer Placeholder 4">
            <a:extLst>
              <a:ext uri="{FF2B5EF4-FFF2-40B4-BE49-F238E27FC236}">
                <a16:creationId xmlns:a16="http://schemas.microsoft.com/office/drawing/2014/main" id="{DB8D6895-6304-63F1-F0E4-22C7C2DBA6D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5383158-B856-F977-B094-187E03041EE3}"/>
              </a:ext>
            </a:extLst>
          </p:cNvPr>
          <p:cNvSpPr>
            <a:spLocks noGrp="1"/>
          </p:cNvSpPr>
          <p:nvPr>
            <p:ph type="sldNum" sz="quarter" idx="12"/>
          </p:nvPr>
        </p:nvSpPr>
        <p:spPr/>
        <p:txBody>
          <a:bodyPr/>
          <a:lstStyle/>
          <a:p>
            <a:fld id="{6DECBCB1-9B7C-466C-9138-4C60371A8E4C}" type="slidenum">
              <a:rPr lang="en-US" smtClean="0"/>
              <a:t>‹#›</a:t>
            </a:fld>
            <a:endParaRPr lang="en-US" dirty="0"/>
          </a:p>
        </p:txBody>
      </p:sp>
    </p:spTree>
    <p:extLst>
      <p:ext uri="{BB962C8B-B14F-4D97-AF65-F5344CB8AC3E}">
        <p14:creationId xmlns:p14="http://schemas.microsoft.com/office/powerpoint/2010/main" val="929421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00D77-4CCC-7231-22D3-20CECA9184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137706-3BF0-1DD0-71D1-13AE56A070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2456CB-1271-39A4-C56F-8B92CCF8D562}"/>
              </a:ext>
            </a:extLst>
          </p:cNvPr>
          <p:cNvSpPr>
            <a:spLocks noGrp="1"/>
          </p:cNvSpPr>
          <p:nvPr>
            <p:ph type="dt" sz="half" idx="10"/>
          </p:nvPr>
        </p:nvSpPr>
        <p:spPr/>
        <p:txBody>
          <a:bodyPr/>
          <a:lstStyle/>
          <a:p>
            <a:fld id="{6D3E95FA-F78A-47DC-BE5B-F83BF01CBAAF}" type="datetimeFigureOut">
              <a:rPr lang="en-US" smtClean="0"/>
              <a:t>7/29/2023</a:t>
            </a:fld>
            <a:endParaRPr lang="en-US" dirty="0"/>
          </a:p>
        </p:txBody>
      </p:sp>
      <p:sp>
        <p:nvSpPr>
          <p:cNvPr id="5" name="Footer Placeholder 4">
            <a:extLst>
              <a:ext uri="{FF2B5EF4-FFF2-40B4-BE49-F238E27FC236}">
                <a16:creationId xmlns:a16="http://schemas.microsoft.com/office/drawing/2014/main" id="{256554B7-6543-648B-2792-7B629EB2F2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877950-F65F-D05D-246B-4D02F9CDBB69}"/>
              </a:ext>
            </a:extLst>
          </p:cNvPr>
          <p:cNvSpPr>
            <a:spLocks noGrp="1"/>
          </p:cNvSpPr>
          <p:nvPr>
            <p:ph type="sldNum" sz="quarter" idx="12"/>
          </p:nvPr>
        </p:nvSpPr>
        <p:spPr/>
        <p:txBody>
          <a:bodyPr/>
          <a:lstStyle/>
          <a:p>
            <a:fld id="{6DECBCB1-9B7C-466C-9138-4C60371A8E4C}" type="slidenum">
              <a:rPr lang="en-US" smtClean="0"/>
              <a:t>‹#›</a:t>
            </a:fld>
            <a:endParaRPr lang="en-US" dirty="0"/>
          </a:p>
        </p:txBody>
      </p:sp>
    </p:spTree>
    <p:extLst>
      <p:ext uri="{BB962C8B-B14F-4D97-AF65-F5344CB8AC3E}">
        <p14:creationId xmlns:p14="http://schemas.microsoft.com/office/powerpoint/2010/main" val="99669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5B4DB-BFA0-F1E0-9EB7-D96918F484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E08D8D-0FFA-4BEF-AB8B-37E9143488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DC47A3-5E36-E254-0BC8-DB13C6526F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C99C49-7C38-8575-F3A4-E81C7C705205}"/>
              </a:ext>
            </a:extLst>
          </p:cNvPr>
          <p:cNvSpPr>
            <a:spLocks noGrp="1"/>
          </p:cNvSpPr>
          <p:nvPr>
            <p:ph type="dt" sz="half" idx="10"/>
          </p:nvPr>
        </p:nvSpPr>
        <p:spPr/>
        <p:txBody>
          <a:bodyPr/>
          <a:lstStyle/>
          <a:p>
            <a:fld id="{6D3E95FA-F78A-47DC-BE5B-F83BF01CBAAF}" type="datetimeFigureOut">
              <a:rPr lang="en-US" smtClean="0"/>
              <a:t>7/29/2023</a:t>
            </a:fld>
            <a:endParaRPr lang="en-US" dirty="0"/>
          </a:p>
        </p:txBody>
      </p:sp>
      <p:sp>
        <p:nvSpPr>
          <p:cNvPr id="6" name="Footer Placeholder 5">
            <a:extLst>
              <a:ext uri="{FF2B5EF4-FFF2-40B4-BE49-F238E27FC236}">
                <a16:creationId xmlns:a16="http://schemas.microsoft.com/office/drawing/2014/main" id="{94FAB2F1-D1C6-AD2A-041B-E78B0A43922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7C211D5-19BE-288C-6789-F404E5E56A7B}"/>
              </a:ext>
            </a:extLst>
          </p:cNvPr>
          <p:cNvSpPr>
            <a:spLocks noGrp="1"/>
          </p:cNvSpPr>
          <p:nvPr>
            <p:ph type="sldNum" sz="quarter" idx="12"/>
          </p:nvPr>
        </p:nvSpPr>
        <p:spPr/>
        <p:txBody>
          <a:bodyPr/>
          <a:lstStyle/>
          <a:p>
            <a:fld id="{6DECBCB1-9B7C-466C-9138-4C60371A8E4C}" type="slidenum">
              <a:rPr lang="en-US" smtClean="0"/>
              <a:t>‹#›</a:t>
            </a:fld>
            <a:endParaRPr lang="en-US" dirty="0"/>
          </a:p>
        </p:txBody>
      </p:sp>
    </p:spTree>
    <p:extLst>
      <p:ext uri="{BB962C8B-B14F-4D97-AF65-F5344CB8AC3E}">
        <p14:creationId xmlns:p14="http://schemas.microsoft.com/office/powerpoint/2010/main" val="24179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FF76B-998C-E9D4-2142-C8A07BED68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B4C073-4066-D5B9-5E2D-3223F95676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228946-70A5-3ECC-655E-D64509861D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149381-AA73-5C35-DB38-F8EEDC0480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A5A136-B80F-628D-0818-D2739CA9E7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AECD11-B137-61B4-18DD-9BB0FE834EF9}"/>
              </a:ext>
            </a:extLst>
          </p:cNvPr>
          <p:cNvSpPr>
            <a:spLocks noGrp="1"/>
          </p:cNvSpPr>
          <p:nvPr>
            <p:ph type="dt" sz="half" idx="10"/>
          </p:nvPr>
        </p:nvSpPr>
        <p:spPr/>
        <p:txBody>
          <a:bodyPr/>
          <a:lstStyle/>
          <a:p>
            <a:fld id="{6D3E95FA-F78A-47DC-BE5B-F83BF01CBAAF}" type="datetimeFigureOut">
              <a:rPr lang="en-US" smtClean="0"/>
              <a:t>7/29/2023</a:t>
            </a:fld>
            <a:endParaRPr lang="en-US" dirty="0"/>
          </a:p>
        </p:txBody>
      </p:sp>
      <p:sp>
        <p:nvSpPr>
          <p:cNvPr id="8" name="Footer Placeholder 7">
            <a:extLst>
              <a:ext uri="{FF2B5EF4-FFF2-40B4-BE49-F238E27FC236}">
                <a16:creationId xmlns:a16="http://schemas.microsoft.com/office/drawing/2014/main" id="{30B18D7D-6D25-143E-BB35-ABFE46EDA57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07290D4-0970-490B-D9C8-ACEACEF984D7}"/>
              </a:ext>
            </a:extLst>
          </p:cNvPr>
          <p:cNvSpPr>
            <a:spLocks noGrp="1"/>
          </p:cNvSpPr>
          <p:nvPr>
            <p:ph type="sldNum" sz="quarter" idx="12"/>
          </p:nvPr>
        </p:nvSpPr>
        <p:spPr/>
        <p:txBody>
          <a:bodyPr/>
          <a:lstStyle/>
          <a:p>
            <a:fld id="{6DECBCB1-9B7C-466C-9138-4C60371A8E4C}" type="slidenum">
              <a:rPr lang="en-US" smtClean="0"/>
              <a:t>‹#›</a:t>
            </a:fld>
            <a:endParaRPr lang="en-US" dirty="0"/>
          </a:p>
        </p:txBody>
      </p:sp>
    </p:spTree>
    <p:extLst>
      <p:ext uri="{BB962C8B-B14F-4D97-AF65-F5344CB8AC3E}">
        <p14:creationId xmlns:p14="http://schemas.microsoft.com/office/powerpoint/2010/main" val="2694486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3720-D8A9-6B15-0F21-6220EDE1D9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C4FA27-5827-9F3A-F47E-F194EC0CEE5C}"/>
              </a:ext>
            </a:extLst>
          </p:cNvPr>
          <p:cNvSpPr>
            <a:spLocks noGrp="1"/>
          </p:cNvSpPr>
          <p:nvPr>
            <p:ph type="dt" sz="half" idx="10"/>
          </p:nvPr>
        </p:nvSpPr>
        <p:spPr/>
        <p:txBody>
          <a:bodyPr/>
          <a:lstStyle/>
          <a:p>
            <a:fld id="{6D3E95FA-F78A-47DC-BE5B-F83BF01CBAAF}" type="datetimeFigureOut">
              <a:rPr lang="en-US" smtClean="0"/>
              <a:t>7/29/2023</a:t>
            </a:fld>
            <a:endParaRPr lang="en-US" dirty="0"/>
          </a:p>
        </p:txBody>
      </p:sp>
      <p:sp>
        <p:nvSpPr>
          <p:cNvPr id="4" name="Footer Placeholder 3">
            <a:extLst>
              <a:ext uri="{FF2B5EF4-FFF2-40B4-BE49-F238E27FC236}">
                <a16:creationId xmlns:a16="http://schemas.microsoft.com/office/drawing/2014/main" id="{AE88793D-C8BB-9819-F072-18AF243353A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24417FF-1335-D7A3-AC3F-A6B6DA230CB4}"/>
              </a:ext>
            </a:extLst>
          </p:cNvPr>
          <p:cNvSpPr>
            <a:spLocks noGrp="1"/>
          </p:cNvSpPr>
          <p:nvPr>
            <p:ph type="sldNum" sz="quarter" idx="12"/>
          </p:nvPr>
        </p:nvSpPr>
        <p:spPr/>
        <p:txBody>
          <a:bodyPr/>
          <a:lstStyle/>
          <a:p>
            <a:fld id="{6DECBCB1-9B7C-466C-9138-4C60371A8E4C}" type="slidenum">
              <a:rPr lang="en-US" smtClean="0"/>
              <a:t>‹#›</a:t>
            </a:fld>
            <a:endParaRPr lang="en-US" dirty="0"/>
          </a:p>
        </p:txBody>
      </p:sp>
    </p:spTree>
    <p:extLst>
      <p:ext uri="{BB962C8B-B14F-4D97-AF65-F5344CB8AC3E}">
        <p14:creationId xmlns:p14="http://schemas.microsoft.com/office/powerpoint/2010/main" val="200205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A74EBB-1991-59EB-346A-3FE03DF21B33}"/>
              </a:ext>
            </a:extLst>
          </p:cNvPr>
          <p:cNvSpPr>
            <a:spLocks noGrp="1"/>
          </p:cNvSpPr>
          <p:nvPr>
            <p:ph type="dt" sz="half" idx="10"/>
          </p:nvPr>
        </p:nvSpPr>
        <p:spPr/>
        <p:txBody>
          <a:bodyPr/>
          <a:lstStyle/>
          <a:p>
            <a:fld id="{6D3E95FA-F78A-47DC-BE5B-F83BF01CBAAF}" type="datetimeFigureOut">
              <a:rPr lang="en-US" smtClean="0"/>
              <a:t>7/29/2023</a:t>
            </a:fld>
            <a:endParaRPr lang="en-US" dirty="0"/>
          </a:p>
        </p:txBody>
      </p:sp>
      <p:sp>
        <p:nvSpPr>
          <p:cNvPr id="3" name="Footer Placeholder 2">
            <a:extLst>
              <a:ext uri="{FF2B5EF4-FFF2-40B4-BE49-F238E27FC236}">
                <a16:creationId xmlns:a16="http://schemas.microsoft.com/office/drawing/2014/main" id="{151C39B9-BE20-C00F-DC9B-17BBAC0B200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D59640C-4812-E4FD-073A-129EB8A8619F}"/>
              </a:ext>
            </a:extLst>
          </p:cNvPr>
          <p:cNvSpPr>
            <a:spLocks noGrp="1"/>
          </p:cNvSpPr>
          <p:nvPr>
            <p:ph type="sldNum" sz="quarter" idx="12"/>
          </p:nvPr>
        </p:nvSpPr>
        <p:spPr/>
        <p:txBody>
          <a:bodyPr/>
          <a:lstStyle/>
          <a:p>
            <a:fld id="{6DECBCB1-9B7C-466C-9138-4C60371A8E4C}" type="slidenum">
              <a:rPr lang="en-US" smtClean="0"/>
              <a:t>‹#›</a:t>
            </a:fld>
            <a:endParaRPr lang="en-US" dirty="0"/>
          </a:p>
        </p:txBody>
      </p:sp>
    </p:spTree>
    <p:extLst>
      <p:ext uri="{BB962C8B-B14F-4D97-AF65-F5344CB8AC3E}">
        <p14:creationId xmlns:p14="http://schemas.microsoft.com/office/powerpoint/2010/main" val="45061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4C208-0A5E-7932-BF25-F4BC4FF05C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29C02E-7356-515B-84B2-4B81F02402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E35623-B4B1-A27D-6764-2BCE0134AA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D0B3C6-0782-1305-44A7-4127C418DF44}"/>
              </a:ext>
            </a:extLst>
          </p:cNvPr>
          <p:cNvSpPr>
            <a:spLocks noGrp="1"/>
          </p:cNvSpPr>
          <p:nvPr>
            <p:ph type="dt" sz="half" idx="10"/>
          </p:nvPr>
        </p:nvSpPr>
        <p:spPr/>
        <p:txBody>
          <a:bodyPr/>
          <a:lstStyle/>
          <a:p>
            <a:fld id="{6D3E95FA-F78A-47DC-BE5B-F83BF01CBAAF}" type="datetimeFigureOut">
              <a:rPr lang="en-US" smtClean="0"/>
              <a:t>7/29/2023</a:t>
            </a:fld>
            <a:endParaRPr lang="en-US" dirty="0"/>
          </a:p>
        </p:txBody>
      </p:sp>
      <p:sp>
        <p:nvSpPr>
          <p:cNvPr id="6" name="Footer Placeholder 5">
            <a:extLst>
              <a:ext uri="{FF2B5EF4-FFF2-40B4-BE49-F238E27FC236}">
                <a16:creationId xmlns:a16="http://schemas.microsoft.com/office/drawing/2014/main" id="{A702BAB9-A35F-E729-5D77-C6A153BA196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941C032-D779-C242-BEDF-706672A29C8E}"/>
              </a:ext>
            </a:extLst>
          </p:cNvPr>
          <p:cNvSpPr>
            <a:spLocks noGrp="1"/>
          </p:cNvSpPr>
          <p:nvPr>
            <p:ph type="sldNum" sz="quarter" idx="12"/>
          </p:nvPr>
        </p:nvSpPr>
        <p:spPr/>
        <p:txBody>
          <a:bodyPr/>
          <a:lstStyle/>
          <a:p>
            <a:fld id="{6DECBCB1-9B7C-466C-9138-4C60371A8E4C}" type="slidenum">
              <a:rPr lang="en-US" smtClean="0"/>
              <a:t>‹#›</a:t>
            </a:fld>
            <a:endParaRPr lang="en-US" dirty="0"/>
          </a:p>
        </p:txBody>
      </p:sp>
    </p:spTree>
    <p:extLst>
      <p:ext uri="{BB962C8B-B14F-4D97-AF65-F5344CB8AC3E}">
        <p14:creationId xmlns:p14="http://schemas.microsoft.com/office/powerpoint/2010/main" val="759989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A70E7-2B46-1AE4-3DAA-B98E417B1D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AB73FD-EA6D-7B9C-01C5-4B19127507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3FEBC9F-844D-6F56-F30C-B71DEBA7CA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CCFD24-B4F2-C9E0-FAB9-953F44A5A9F1}"/>
              </a:ext>
            </a:extLst>
          </p:cNvPr>
          <p:cNvSpPr>
            <a:spLocks noGrp="1"/>
          </p:cNvSpPr>
          <p:nvPr>
            <p:ph type="dt" sz="half" idx="10"/>
          </p:nvPr>
        </p:nvSpPr>
        <p:spPr/>
        <p:txBody>
          <a:bodyPr/>
          <a:lstStyle/>
          <a:p>
            <a:fld id="{6D3E95FA-F78A-47DC-BE5B-F83BF01CBAAF}" type="datetimeFigureOut">
              <a:rPr lang="en-US" smtClean="0"/>
              <a:t>7/29/2023</a:t>
            </a:fld>
            <a:endParaRPr lang="en-US" dirty="0"/>
          </a:p>
        </p:txBody>
      </p:sp>
      <p:sp>
        <p:nvSpPr>
          <p:cNvPr id="6" name="Footer Placeholder 5">
            <a:extLst>
              <a:ext uri="{FF2B5EF4-FFF2-40B4-BE49-F238E27FC236}">
                <a16:creationId xmlns:a16="http://schemas.microsoft.com/office/drawing/2014/main" id="{560815DD-FDF5-7705-2F7C-75F80B960F4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18ACD0E-DFB1-EC36-2EA4-4E62A029562B}"/>
              </a:ext>
            </a:extLst>
          </p:cNvPr>
          <p:cNvSpPr>
            <a:spLocks noGrp="1"/>
          </p:cNvSpPr>
          <p:nvPr>
            <p:ph type="sldNum" sz="quarter" idx="12"/>
          </p:nvPr>
        </p:nvSpPr>
        <p:spPr/>
        <p:txBody>
          <a:bodyPr/>
          <a:lstStyle/>
          <a:p>
            <a:fld id="{6DECBCB1-9B7C-466C-9138-4C60371A8E4C}" type="slidenum">
              <a:rPr lang="en-US" smtClean="0"/>
              <a:t>‹#›</a:t>
            </a:fld>
            <a:endParaRPr lang="en-US" dirty="0"/>
          </a:p>
        </p:txBody>
      </p:sp>
    </p:spTree>
    <p:extLst>
      <p:ext uri="{BB962C8B-B14F-4D97-AF65-F5344CB8AC3E}">
        <p14:creationId xmlns:p14="http://schemas.microsoft.com/office/powerpoint/2010/main" val="3599507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7D55B8-D5E2-FEA2-0BEA-A4E9F55432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1DCC08-0959-7E4D-4E1F-1FCA393347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505F2-27F0-893C-2339-A451D39D90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E95FA-F78A-47DC-BE5B-F83BF01CBAAF}" type="datetimeFigureOut">
              <a:rPr lang="en-US" smtClean="0"/>
              <a:t>7/29/2023</a:t>
            </a:fld>
            <a:endParaRPr lang="en-US" dirty="0"/>
          </a:p>
        </p:txBody>
      </p:sp>
      <p:sp>
        <p:nvSpPr>
          <p:cNvPr id="5" name="Footer Placeholder 4">
            <a:extLst>
              <a:ext uri="{FF2B5EF4-FFF2-40B4-BE49-F238E27FC236}">
                <a16:creationId xmlns:a16="http://schemas.microsoft.com/office/drawing/2014/main" id="{02182DEB-13EF-6A81-8CAE-592E9ADD2A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93B23A-67C7-4927-E312-BB7DBAB93C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ECBCB1-9B7C-466C-9138-4C60371A8E4C}" type="slidenum">
              <a:rPr lang="en-US" smtClean="0"/>
              <a:t>‹#›</a:t>
            </a:fld>
            <a:endParaRPr lang="en-US" dirty="0"/>
          </a:p>
        </p:txBody>
      </p:sp>
    </p:spTree>
    <p:extLst>
      <p:ext uri="{BB962C8B-B14F-4D97-AF65-F5344CB8AC3E}">
        <p14:creationId xmlns:p14="http://schemas.microsoft.com/office/powerpoint/2010/main" val="1317842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atalog.data.gov/dataset/electric-vehicle-population-size-history-by-count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insideevs.com/reviews/344001/compare-ev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ofm.wa.gov/washington-data-research/statewide-data/washington-trends/economic-trends/washington-and-us-capita-personal-income/capita-personal-income-county" TargetMode="External"/><Relationship Id="rId2" Type="http://schemas.openxmlformats.org/officeDocument/2006/relationships/hyperlink" Target="https://afdc.energy.gov/fuels/electricity_locations.html#/find/nearest?fuel=ELEC" TargetMode="External"/><Relationship Id="rId1" Type="http://schemas.openxmlformats.org/officeDocument/2006/relationships/slideLayout" Target="../slideLayouts/slideLayout2.xml"/><Relationship Id="rId4" Type="http://schemas.openxmlformats.org/officeDocument/2006/relationships/hyperlink" Target="https://commons.wikimedia.org/wiki/File:Washington_K%C3%B6ppen.sv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duotone>
              <a:prstClr val="black"/>
              <a:schemeClr val="tx2">
                <a:tint val="45000"/>
                <a:satMod val="400000"/>
              </a:schemeClr>
            </a:duotone>
            <a:extLst>
              <a:ext uri="{BEBA8EAE-BF5A-486C-A8C5-ECC9F3942E4B}">
                <a14:imgProps xmlns:a14="http://schemas.microsoft.com/office/drawing/2010/main">
                  <a14:imgLayer r:embed="rId4">
                    <a14:imgEffect>
                      <a14:colorTemperature colorTemp="5251"/>
                    </a14:imgEffect>
                    <a14:imgEffect>
                      <a14:saturation sat="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9171200-AD3A-7C82-6650-CEA37AA335E0}"/>
              </a:ext>
            </a:extLst>
          </p:cNvPr>
          <p:cNvSpPr/>
          <p:nvPr/>
        </p:nvSpPr>
        <p:spPr>
          <a:xfrm>
            <a:off x="0" y="0"/>
            <a:ext cx="12192000" cy="6858000"/>
          </a:xfrm>
          <a:prstGeom prst="rect">
            <a:avLst/>
          </a:prstGeom>
          <a:solidFill>
            <a:schemeClr val="bg1">
              <a:lumMod val="50000"/>
              <a:alpha val="2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8EEE3A5-9983-9DA3-3D35-3D6DA490C602}"/>
              </a:ext>
            </a:extLst>
          </p:cNvPr>
          <p:cNvSpPr/>
          <p:nvPr/>
        </p:nvSpPr>
        <p:spPr>
          <a:xfrm>
            <a:off x="2539878" y="4340959"/>
            <a:ext cx="6676586" cy="925982"/>
          </a:xfrm>
          <a:prstGeom prst="rect">
            <a:avLst/>
          </a:prstGeom>
          <a:solidFill>
            <a:srgbClr val="C00000">
              <a:alpha val="9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a:extLst>
              <a:ext uri="{FF2B5EF4-FFF2-40B4-BE49-F238E27FC236}">
                <a16:creationId xmlns:a16="http://schemas.microsoft.com/office/drawing/2014/main" id="{29337D11-AAC0-F28F-A824-C4A0D963E863}"/>
              </a:ext>
            </a:extLst>
          </p:cNvPr>
          <p:cNvSpPr>
            <a:spLocks noGrp="1"/>
          </p:cNvSpPr>
          <p:nvPr>
            <p:ph type="ctrTitle"/>
          </p:nvPr>
        </p:nvSpPr>
        <p:spPr>
          <a:xfrm>
            <a:off x="2438400" y="2004680"/>
            <a:ext cx="9144000" cy="2387600"/>
          </a:xfrm>
        </p:spPr>
        <p:txBody>
          <a:bodyPr>
            <a:normAutofit/>
          </a:bodyPr>
          <a:lstStyle/>
          <a:p>
            <a:pPr algn="l"/>
            <a:r>
              <a:rPr lang="en-US" sz="3200" b="1" dirty="0">
                <a:solidFill>
                  <a:schemeClr val="bg1"/>
                </a:solidFill>
                <a:latin typeface="Arial Black" panose="020B0A04020102020204" pitchFamily="34" charset="0"/>
              </a:rPr>
              <a:t>Washington State Electric Vehicle Adoption Trend Analysis</a:t>
            </a:r>
          </a:p>
        </p:txBody>
      </p:sp>
      <p:sp>
        <p:nvSpPr>
          <p:cNvPr id="13" name="Subtitle 12">
            <a:extLst>
              <a:ext uri="{FF2B5EF4-FFF2-40B4-BE49-F238E27FC236}">
                <a16:creationId xmlns:a16="http://schemas.microsoft.com/office/drawing/2014/main" id="{AD2D0B25-6CFB-36EE-A0D6-9D6BD5E350F7}"/>
              </a:ext>
            </a:extLst>
          </p:cNvPr>
          <p:cNvSpPr>
            <a:spLocks noGrp="1"/>
          </p:cNvSpPr>
          <p:nvPr>
            <p:ph type="subTitle" idx="1"/>
          </p:nvPr>
        </p:nvSpPr>
        <p:spPr>
          <a:xfrm>
            <a:off x="1035783" y="2945429"/>
            <a:ext cx="6694022" cy="1041738"/>
          </a:xfrm>
        </p:spPr>
        <p:txBody>
          <a:bodyPr>
            <a:normAutofit/>
          </a:bodyPr>
          <a:lstStyle/>
          <a:p>
            <a:r>
              <a:rPr lang="en-US" sz="3600" dirty="0">
                <a:solidFill>
                  <a:schemeClr val="accent5">
                    <a:lumMod val="60000"/>
                    <a:lumOff val="40000"/>
                  </a:schemeClr>
                </a:solidFill>
                <a:latin typeface="Arial Black" panose="020B0A04020102020204" pitchFamily="34" charset="0"/>
              </a:rPr>
              <a:t>Case Study on:</a:t>
            </a:r>
          </a:p>
        </p:txBody>
      </p:sp>
      <p:sp>
        <p:nvSpPr>
          <p:cNvPr id="11" name="Rectangle 10">
            <a:extLst>
              <a:ext uri="{FF2B5EF4-FFF2-40B4-BE49-F238E27FC236}">
                <a16:creationId xmlns:a16="http://schemas.microsoft.com/office/drawing/2014/main" id="{623FF95D-37CC-8158-A6E2-C59595A6AA96}"/>
              </a:ext>
            </a:extLst>
          </p:cNvPr>
          <p:cNvSpPr/>
          <p:nvPr/>
        </p:nvSpPr>
        <p:spPr>
          <a:xfrm>
            <a:off x="3484539" y="5090739"/>
            <a:ext cx="4936130" cy="8050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1D18AD02-0AE3-9BDB-FF98-1775DA13CC25}"/>
              </a:ext>
            </a:extLst>
          </p:cNvPr>
          <p:cNvSpPr txBox="1"/>
          <p:nvPr/>
        </p:nvSpPr>
        <p:spPr>
          <a:xfrm>
            <a:off x="2657475" y="4425792"/>
            <a:ext cx="4622850" cy="584775"/>
          </a:xfrm>
          <a:prstGeom prst="rect">
            <a:avLst/>
          </a:prstGeom>
          <a:noFill/>
        </p:spPr>
        <p:txBody>
          <a:bodyPr wrap="square" rtlCol="0">
            <a:spAutoFit/>
          </a:bodyPr>
          <a:lstStyle/>
          <a:p>
            <a:r>
              <a:rPr lang="en-US" sz="1600" dirty="0">
                <a:solidFill>
                  <a:schemeClr val="bg1"/>
                </a:solidFill>
                <a:latin typeface="Abadi" panose="020F0502020204030204" pitchFamily="34" charset="0"/>
              </a:rPr>
              <a:t>A Portfolio Project By Kaustav Mandal</a:t>
            </a:r>
          </a:p>
          <a:p>
            <a:r>
              <a:rPr lang="en-US" sz="1600" dirty="0">
                <a:solidFill>
                  <a:schemeClr val="bg1"/>
                </a:solidFill>
                <a:latin typeface="Abadi" panose="020F0502020204030204" pitchFamily="34" charset="0"/>
              </a:rPr>
              <a:t>Using tools like</a:t>
            </a:r>
          </a:p>
        </p:txBody>
      </p:sp>
      <p:pic>
        <p:nvPicPr>
          <p:cNvPr id="26" name="Picture 25" descr="A dolphin and text on a black background">
            <a:extLst>
              <a:ext uri="{FF2B5EF4-FFF2-40B4-BE49-F238E27FC236}">
                <a16:creationId xmlns:a16="http://schemas.microsoft.com/office/drawing/2014/main" id="{60CB04D4-E657-62B8-97C4-05368B3918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1690" y="5221467"/>
            <a:ext cx="654846" cy="436564"/>
          </a:xfrm>
          <a:prstGeom prst="rect">
            <a:avLst/>
          </a:prstGeom>
        </p:spPr>
      </p:pic>
      <p:pic>
        <p:nvPicPr>
          <p:cNvPr id="28" name="Picture 27" descr="A green square with a white x on it&#10;&#10;Description automatically generated">
            <a:extLst>
              <a:ext uri="{FF2B5EF4-FFF2-40B4-BE49-F238E27FC236}">
                <a16:creationId xmlns:a16="http://schemas.microsoft.com/office/drawing/2014/main" id="{395ECE84-95DC-87B5-A51B-63824DFA4D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1779" y="5221328"/>
            <a:ext cx="870261" cy="543913"/>
          </a:xfrm>
          <a:prstGeom prst="rect">
            <a:avLst/>
          </a:prstGeom>
        </p:spPr>
      </p:pic>
      <p:pic>
        <p:nvPicPr>
          <p:cNvPr id="30" name="Picture 29" descr="A logo with a flag">
            <a:extLst>
              <a:ext uri="{FF2B5EF4-FFF2-40B4-BE49-F238E27FC236}">
                <a16:creationId xmlns:a16="http://schemas.microsoft.com/office/drawing/2014/main" id="{A50FCC8F-A288-6597-8A91-F9A3B09E7C5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17005" y="5110519"/>
            <a:ext cx="765532" cy="765532"/>
          </a:xfrm>
          <a:prstGeom prst="rect">
            <a:avLst/>
          </a:prstGeom>
        </p:spPr>
      </p:pic>
      <p:pic>
        <p:nvPicPr>
          <p:cNvPr id="34" name="Picture 33" descr="A green and black sign&#10;&#10;Description automatically generated">
            <a:extLst>
              <a:ext uri="{FF2B5EF4-FFF2-40B4-BE49-F238E27FC236}">
                <a16:creationId xmlns:a16="http://schemas.microsoft.com/office/drawing/2014/main" id="{6F1E1033-D2BB-2711-37C0-38F38D6773F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50092" y="5325619"/>
            <a:ext cx="1245650" cy="312658"/>
          </a:xfrm>
          <a:prstGeom prst="rect">
            <a:avLst/>
          </a:prstGeom>
        </p:spPr>
      </p:pic>
    </p:spTree>
    <p:extLst>
      <p:ext uri="{BB962C8B-B14F-4D97-AF65-F5344CB8AC3E}">
        <p14:creationId xmlns:p14="http://schemas.microsoft.com/office/powerpoint/2010/main" val="336849346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33913CB-B268-4989-D5A6-8085634A20C2}"/>
              </a:ext>
            </a:extLst>
          </p:cNvPr>
          <p:cNvSpPr/>
          <p:nvPr/>
        </p:nvSpPr>
        <p:spPr>
          <a:xfrm>
            <a:off x="421105" y="1567282"/>
            <a:ext cx="11349790" cy="5081168"/>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6FD9AD-2295-5CEC-0114-7699DC50571E}"/>
              </a:ext>
            </a:extLst>
          </p:cNvPr>
          <p:cNvSpPr>
            <a:spLocks noGrp="1"/>
          </p:cNvSpPr>
          <p:nvPr>
            <p:ph type="title"/>
          </p:nvPr>
        </p:nvSpPr>
        <p:spPr>
          <a:xfrm>
            <a:off x="5302252" y="449971"/>
            <a:ext cx="6626556" cy="959603"/>
          </a:xfrm>
        </p:spPr>
        <p:txBody>
          <a:bodyPr>
            <a:normAutofit/>
          </a:bodyPr>
          <a:lstStyle/>
          <a:p>
            <a:r>
              <a:rPr lang="en-US" sz="5400" dirty="0">
                <a:solidFill>
                  <a:srgbClr val="C00000"/>
                </a:solidFill>
                <a:latin typeface="Abadi" panose="020B0604020104020204" pitchFamily="34" charset="0"/>
              </a:rPr>
              <a:t>Overall Yearly Growth</a:t>
            </a:r>
          </a:p>
        </p:txBody>
      </p:sp>
      <p:sp>
        <p:nvSpPr>
          <p:cNvPr id="9" name="Parallelogram 8">
            <a:extLst>
              <a:ext uri="{FF2B5EF4-FFF2-40B4-BE49-F238E27FC236}">
                <a16:creationId xmlns:a16="http://schemas.microsoft.com/office/drawing/2014/main" id="{80A0F05A-CE82-9B68-7AA2-C91059CDE9BC}"/>
              </a:ext>
            </a:extLst>
          </p:cNvPr>
          <p:cNvSpPr/>
          <p:nvPr/>
        </p:nvSpPr>
        <p:spPr>
          <a:xfrm>
            <a:off x="-1813924" y="856913"/>
            <a:ext cx="6626556" cy="145717"/>
          </a:xfrm>
          <a:prstGeom prst="parallelogram">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F21D6839-67AB-DDB6-A705-BEE6D98BA898}"/>
              </a:ext>
            </a:extLst>
          </p:cNvPr>
          <p:cNvSpPr>
            <a:spLocks noGrp="1"/>
          </p:cNvSpPr>
          <p:nvPr>
            <p:ph idx="1"/>
          </p:nvPr>
        </p:nvSpPr>
        <p:spPr>
          <a:xfrm>
            <a:off x="838200" y="1932197"/>
            <a:ext cx="10515600" cy="4351338"/>
          </a:xfrm>
        </p:spPr>
        <p:txBody>
          <a:bodyPr>
            <a:normAutofit/>
          </a:bodyPr>
          <a:lstStyle/>
          <a:p>
            <a:pPr algn="just">
              <a:buFont typeface="Wingdings" panose="05000000000000000000" pitchFamily="2" charset="2"/>
              <a:buChar char="q"/>
            </a:pPr>
            <a:r>
              <a:rPr lang="en-US" sz="1800" dirty="0"/>
              <a:t> From Both the graphs it is observed that after 2020 the Growth Rate for BEV are significantly high.</a:t>
            </a:r>
          </a:p>
          <a:p>
            <a:pPr algn="just">
              <a:buFont typeface="Wingdings" panose="05000000000000000000" pitchFamily="2" charset="2"/>
              <a:buChar char="q"/>
            </a:pPr>
            <a:endParaRPr lang="en-US" sz="1800" dirty="0"/>
          </a:p>
          <a:p>
            <a:pPr algn="just">
              <a:buFont typeface="Wingdings" panose="05000000000000000000" pitchFamily="2" charset="2"/>
              <a:buChar char="q"/>
            </a:pPr>
            <a:r>
              <a:rPr lang="en-US" sz="1800" u="sng" dirty="0"/>
              <a:t>Reasons:</a:t>
            </a:r>
          </a:p>
          <a:p>
            <a:pPr lvl="1" algn="just"/>
            <a:r>
              <a:rPr lang="en-US" sz="1800" dirty="0"/>
              <a:t>Year 2019 and 2020 have seen </a:t>
            </a:r>
            <a:r>
              <a:rPr lang="en-US" sz="1800" dirty="0">
                <a:solidFill>
                  <a:srgbClr val="C00000"/>
                </a:solidFill>
              </a:rPr>
              <a:t>implementation of ambitious EV Policies</a:t>
            </a:r>
            <a:r>
              <a:rPr lang="en-US" sz="1800" dirty="0"/>
              <a:t> (Both federal and state) supplementing sustainable energy developments.</a:t>
            </a:r>
          </a:p>
          <a:p>
            <a:pPr lvl="1" algn="just"/>
            <a:endParaRPr lang="en-US" sz="1800" dirty="0"/>
          </a:p>
          <a:p>
            <a:pPr lvl="1" algn="just"/>
            <a:r>
              <a:rPr lang="en-US" sz="1800" dirty="0"/>
              <a:t>With the advent of Covid-19 epidemic and fossil fuel prices soring high, </a:t>
            </a:r>
            <a:r>
              <a:rPr lang="en-US" sz="1800" dirty="0">
                <a:solidFill>
                  <a:srgbClr val="C00000"/>
                </a:solidFill>
              </a:rPr>
              <a:t>consumer consciousness towards Electric Vehicles as personal mobility solution</a:t>
            </a:r>
            <a:r>
              <a:rPr lang="en-US" sz="1800" dirty="0"/>
              <a:t> grew significantly.</a:t>
            </a:r>
          </a:p>
        </p:txBody>
      </p:sp>
    </p:spTree>
    <p:extLst>
      <p:ext uri="{BB962C8B-B14F-4D97-AF65-F5344CB8AC3E}">
        <p14:creationId xmlns:p14="http://schemas.microsoft.com/office/powerpoint/2010/main" val="25299085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33913CB-B268-4989-D5A6-8085634A20C2}"/>
              </a:ext>
            </a:extLst>
          </p:cNvPr>
          <p:cNvSpPr/>
          <p:nvPr/>
        </p:nvSpPr>
        <p:spPr>
          <a:xfrm>
            <a:off x="263190" y="1648074"/>
            <a:ext cx="11665618" cy="456264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6FD9AD-2295-5CEC-0114-7699DC50571E}"/>
              </a:ext>
            </a:extLst>
          </p:cNvPr>
          <p:cNvSpPr>
            <a:spLocks noGrp="1"/>
          </p:cNvSpPr>
          <p:nvPr>
            <p:ph type="title"/>
          </p:nvPr>
        </p:nvSpPr>
        <p:spPr>
          <a:xfrm>
            <a:off x="1236828" y="346864"/>
            <a:ext cx="11665617" cy="959603"/>
          </a:xfrm>
        </p:spPr>
        <p:txBody>
          <a:bodyPr>
            <a:normAutofit fontScale="90000"/>
          </a:bodyPr>
          <a:lstStyle/>
          <a:p>
            <a:r>
              <a:rPr lang="en-US" sz="5400" dirty="0">
                <a:solidFill>
                  <a:srgbClr val="C00000"/>
                </a:solidFill>
                <a:latin typeface="Abadi" panose="020B0604020104020204" pitchFamily="34" charset="0"/>
              </a:rPr>
              <a:t>County-wise Electric Vehicle Population </a:t>
            </a:r>
          </a:p>
        </p:txBody>
      </p:sp>
      <p:sp>
        <p:nvSpPr>
          <p:cNvPr id="4" name="Parallelogram 3">
            <a:extLst>
              <a:ext uri="{FF2B5EF4-FFF2-40B4-BE49-F238E27FC236}">
                <a16:creationId xmlns:a16="http://schemas.microsoft.com/office/drawing/2014/main" id="{4B534801-33CC-6E89-0C49-793415280C79}"/>
              </a:ext>
            </a:extLst>
          </p:cNvPr>
          <p:cNvSpPr/>
          <p:nvPr/>
        </p:nvSpPr>
        <p:spPr>
          <a:xfrm>
            <a:off x="-742950" y="753806"/>
            <a:ext cx="1789278" cy="160594"/>
          </a:xfrm>
          <a:prstGeom prst="parallelogram">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Content Placeholder 5">
            <a:extLst>
              <a:ext uri="{FF2B5EF4-FFF2-40B4-BE49-F238E27FC236}">
                <a16:creationId xmlns:a16="http://schemas.microsoft.com/office/drawing/2014/main" id="{00000000-0008-0000-0000-000003000000}"/>
              </a:ext>
            </a:extLst>
          </p:cNvPr>
          <p:cNvGraphicFramePr>
            <a:graphicFrameLocks noGrp="1"/>
          </p:cNvGraphicFramePr>
          <p:nvPr>
            <p:ph idx="1"/>
            <p:extLst>
              <p:ext uri="{D42A27DB-BD31-4B8C-83A1-F6EECF244321}">
                <p14:modId xmlns:p14="http://schemas.microsoft.com/office/powerpoint/2010/main" val="1031260598"/>
              </p:ext>
            </p:extLst>
          </p:nvPr>
        </p:nvGraphicFramePr>
        <p:xfrm>
          <a:off x="533399" y="1859379"/>
          <a:ext cx="111252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7796932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33913CB-B268-4989-D5A6-8085634A20C2}"/>
              </a:ext>
            </a:extLst>
          </p:cNvPr>
          <p:cNvSpPr/>
          <p:nvPr/>
        </p:nvSpPr>
        <p:spPr>
          <a:xfrm>
            <a:off x="263190" y="1648074"/>
            <a:ext cx="11665618" cy="456264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6FD9AD-2295-5CEC-0114-7699DC50571E}"/>
              </a:ext>
            </a:extLst>
          </p:cNvPr>
          <p:cNvSpPr>
            <a:spLocks noGrp="1"/>
          </p:cNvSpPr>
          <p:nvPr>
            <p:ph type="title"/>
          </p:nvPr>
        </p:nvSpPr>
        <p:spPr>
          <a:xfrm>
            <a:off x="1236828" y="346864"/>
            <a:ext cx="11665617" cy="959603"/>
          </a:xfrm>
        </p:spPr>
        <p:txBody>
          <a:bodyPr>
            <a:normAutofit fontScale="90000"/>
          </a:bodyPr>
          <a:lstStyle/>
          <a:p>
            <a:r>
              <a:rPr lang="en-US" sz="5400" dirty="0">
                <a:solidFill>
                  <a:srgbClr val="C00000"/>
                </a:solidFill>
                <a:latin typeface="Abadi" panose="020B0604020104020204" pitchFamily="34" charset="0"/>
              </a:rPr>
              <a:t>County-wise Electric Vehicle Population </a:t>
            </a:r>
          </a:p>
        </p:txBody>
      </p:sp>
      <p:sp>
        <p:nvSpPr>
          <p:cNvPr id="4" name="Parallelogram 3">
            <a:extLst>
              <a:ext uri="{FF2B5EF4-FFF2-40B4-BE49-F238E27FC236}">
                <a16:creationId xmlns:a16="http://schemas.microsoft.com/office/drawing/2014/main" id="{4B534801-33CC-6E89-0C49-793415280C79}"/>
              </a:ext>
            </a:extLst>
          </p:cNvPr>
          <p:cNvSpPr/>
          <p:nvPr/>
        </p:nvSpPr>
        <p:spPr>
          <a:xfrm>
            <a:off x="-742950" y="753806"/>
            <a:ext cx="1789278" cy="160594"/>
          </a:xfrm>
          <a:prstGeom prst="parallelogram">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1F419C70-7D12-7B7F-CC20-09344AEBBA10}"/>
              </a:ext>
            </a:extLst>
          </p:cNvPr>
          <p:cNvSpPr>
            <a:spLocks noGrp="1"/>
          </p:cNvSpPr>
          <p:nvPr>
            <p:ph idx="1"/>
          </p:nvPr>
        </p:nvSpPr>
        <p:spPr>
          <a:xfrm>
            <a:off x="532647" y="2104941"/>
            <a:ext cx="11126704" cy="4351338"/>
          </a:xfrm>
        </p:spPr>
        <p:txBody>
          <a:bodyPr>
            <a:noAutofit/>
          </a:bodyPr>
          <a:lstStyle/>
          <a:p>
            <a:pPr algn="just">
              <a:buFont typeface="Wingdings" panose="05000000000000000000" pitchFamily="2" charset="2"/>
              <a:buChar char="q"/>
            </a:pPr>
            <a:r>
              <a:rPr lang="en-US" sz="1800" dirty="0">
                <a:cs typeface="Calibri Light" panose="020F0302020204030204" pitchFamily="34" charset="0"/>
              </a:rPr>
              <a:t>Only counties exhibiting increase in the number of EV population by at least One Thousand are selected</a:t>
            </a:r>
          </a:p>
          <a:p>
            <a:pPr algn="just">
              <a:buFont typeface="Wingdings" panose="05000000000000000000" pitchFamily="2" charset="2"/>
              <a:buChar char="q"/>
            </a:pPr>
            <a:endParaRPr lang="en-US" sz="1800" dirty="0">
              <a:cs typeface="Calibri Light" panose="020F0302020204030204" pitchFamily="34" charset="0"/>
            </a:endParaRPr>
          </a:p>
          <a:p>
            <a:pPr algn="just">
              <a:buFont typeface="Wingdings" panose="05000000000000000000" pitchFamily="2" charset="2"/>
              <a:buChar char="q"/>
            </a:pPr>
            <a:r>
              <a:rPr lang="en-US" sz="1800" dirty="0">
                <a:cs typeface="Calibri Light" panose="020F0302020204030204" pitchFamily="34" charset="0"/>
              </a:rPr>
              <a:t>King county of Washington state showed the maximum number of increase in EV population </a:t>
            </a:r>
            <a:r>
              <a:rPr lang="en-US" sz="1800" dirty="0" err="1">
                <a:cs typeface="Calibri Light" panose="020F0302020204030204" pitchFamily="34" charset="0"/>
              </a:rPr>
              <a:t>i.e</a:t>
            </a:r>
            <a:r>
              <a:rPr lang="en-US" sz="1800" dirty="0">
                <a:cs typeface="Calibri Light" panose="020F0302020204030204" pitchFamily="34" charset="0"/>
              </a:rPr>
              <a:t> by 44832 EVs</a:t>
            </a:r>
          </a:p>
          <a:p>
            <a:pPr algn="just">
              <a:buFont typeface="Wingdings" panose="05000000000000000000" pitchFamily="2" charset="2"/>
              <a:buChar char="q"/>
            </a:pPr>
            <a:endParaRPr lang="en-US" sz="1800" dirty="0">
              <a:cs typeface="Calibri Light" panose="020F0302020204030204" pitchFamily="34" charset="0"/>
            </a:endParaRPr>
          </a:p>
          <a:p>
            <a:pPr algn="just">
              <a:buFont typeface="Wingdings" panose="05000000000000000000" pitchFamily="2" charset="2"/>
              <a:buChar char="q"/>
            </a:pPr>
            <a:r>
              <a:rPr lang="en-US" sz="1800" dirty="0">
                <a:cs typeface="Calibri Light" panose="020F0302020204030204" pitchFamily="34" charset="0"/>
              </a:rPr>
              <a:t>Island county showed the min growth by 1025 EVs</a:t>
            </a:r>
          </a:p>
          <a:p>
            <a:pPr algn="just">
              <a:buFont typeface="Wingdings" panose="05000000000000000000" pitchFamily="2" charset="2"/>
              <a:buChar char="q"/>
            </a:pPr>
            <a:endParaRPr lang="en-US" sz="1800" dirty="0">
              <a:cs typeface="Calibri Light" panose="020F0302020204030204" pitchFamily="34" charset="0"/>
            </a:endParaRPr>
          </a:p>
          <a:p>
            <a:pPr algn="just">
              <a:buFont typeface="Wingdings" panose="05000000000000000000" pitchFamily="2" charset="2"/>
              <a:buChar char="q"/>
            </a:pPr>
            <a:r>
              <a:rPr lang="en-US" sz="1800" dirty="0">
                <a:cs typeface="Calibri Light" panose="020F0302020204030204" pitchFamily="34" charset="0"/>
              </a:rPr>
              <a:t>There are counties which showed even less growth </a:t>
            </a:r>
            <a:r>
              <a:rPr lang="en-US" sz="1800" dirty="0" err="1">
                <a:cs typeface="Calibri Light" panose="020F0302020204030204" pitchFamily="34" charset="0"/>
              </a:rPr>
              <a:t>i.e</a:t>
            </a:r>
            <a:r>
              <a:rPr lang="en-US" sz="1800" dirty="0">
                <a:cs typeface="Calibri Light" panose="020F0302020204030204" pitchFamily="34" charset="0"/>
              </a:rPr>
              <a:t> by not even 200 EVs a year, so not considered in the evaluation in this graph</a:t>
            </a:r>
          </a:p>
        </p:txBody>
      </p:sp>
    </p:spTree>
    <p:extLst>
      <p:ext uri="{BB962C8B-B14F-4D97-AF65-F5344CB8AC3E}">
        <p14:creationId xmlns:p14="http://schemas.microsoft.com/office/powerpoint/2010/main" val="214447479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33913CB-B268-4989-D5A6-8085634A20C2}"/>
              </a:ext>
            </a:extLst>
          </p:cNvPr>
          <p:cNvSpPr/>
          <p:nvPr/>
        </p:nvSpPr>
        <p:spPr>
          <a:xfrm>
            <a:off x="6927472" y="1571874"/>
            <a:ext cx="5001335" cy="4638844"/>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6FD9AD-2295-5CEC-0114-7699DC50571E}"/>
              </a:ext>
            </a:extLst>
          </p:cNvPr>
          <p:cNvSpPr>
            <a:spLocks noGrp="1"/>
          </p:cNvSpPr>
          <p:nvPr>
            <p:ph type="title"/>
          </p:nvPr>
        </p:nvSpPr>
        <p:spPr>
          <a:xfrm>
            <a:off x="1236828" y="346864"/>
            <a:ext cx="11665617" cy="959603"/>
          </a:xfrm>
        </p:spPr>
        <p:txBody>
          <a:bodyPr>
            <a:normAutofit fontScale="90000"/>
          </a:bodyPr>
          <a:lstStyle/>
          <a:p>
            <a:r>
              <a:rPr lang="en-US" sz="5400" dirty="0">
                <a:solidFill>
                  <a:srgbClr val="C00000"/>
                </a:solidFill>
                <a:latin typeface="Abadi" panose="020B0604020104020204" pitchFamily="34" charset="0"/>
              </a:rPr>
              <a:t>County-wise Electric Vehicle Population </a:t>
            </a:r>
          </a:p>
        </p:txBody>
      </p:sp>
      <p:sp>
        <p:nvSpPr>
          <p:cNvPr id="4" name="Parallelogram 3">
            <a:extLst>
              <a:ext uri="{FF2B5EF4-FFF2-40B4-BE49-F238E27FC236}">
                <a16:creationId xmlns:a16="http://schemas.microsoft.com/office/drawing/2014/main" id="{4B534801-33CC-6E89-0C49-793415280C79}"/>
              </a:ext>
            </a:extLst>
          </p:cNvPr>
          <p:cNvSpPr/>
          <p:nvPr/>
        </p:nvSpPr>
        <p:spPr>
          <a:xfrm>
            <a:off x="-742950" y="753806"/>
            <a:ext cx="1789278" cy="160594"/>
          </a:xfrm>
          <a:prstGeom prst="parallelogram">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Content Placeholder 5">
            <a:extLst>
              <a:ext uri="{FF2B5EF4-FFF2-40B4-BE49-F238E27FC236}">
                <a16:creationId xmlns:a16="http://schemas.microsoft.com/office/drawing/2014/main" id="{DC5FC23A-A389-7D8B-98FF-8B4037ED66D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3192" y="1571873"/>
            <a:ext cx="6488273" cy="4638844"/>
          </a:xfrm>
          <a:prstGeom prst="rect">
            <a:avLst/>
          </a:prstGeom>
          <a:ln>
            <a:solidFill>
              <a:schemeClr val="bg1">
                <a:lumMod val="50000"/>
              </a:schemeClr>
            </a:solidFill>
          </a:ln>
        </p:spPr>
      </p:pic>
      <p:sp>
        <p:nvSpPr>
          <p:cNvPr id="7" name="TextBox 6">
            <a:extLst>
              <a:ext uri="{FF2B5EF4-FFF2-40B4-BE49-F238E27FC236}">
                <a16:creationId xmlns:a16="http://schemas.microsoft.com/office/drawing/2014/main" id="{BBC4EF67-855E-7801-D1F1-B18281EAD921}"/>
              </a:ext>
            </a:extLst>
          </p:cNvPr>
          <p:cNvSpPr txBox="1"/>
          <p:nvPr/>
        </p:nvSpPr>
        <p:spPr>
          <a:xfrm>
            <a:off x="6927472" y="2369315"/>
            <a:ext cx="5001335" cy="3600986"/>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dirty="0"/>
              <a:t>This chart shows the increase in number of EVs in specific time frame in the form of Map Chart of Washington, county wise. </a:t>
            </a:r>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dirty="0"/>
              <a:t> This Chart is derived from the data </a:t>
            </a:r>
            <a:r>
              <a:rPr lang="en-US" sz="1600" dirty="0">
                <a:solidFill>
                  <a:srgbClr val="C00000"/>
                </a:solidFill>
              </a:rPr>
              <a:t>queried out from the main dataset</a:t>
            </a:r>
            <a:r>
              <a:rPr lang="en-US" sz="1600" dirty="0"/>
              <a:t> and plays a very </a:t>
            </a:r>
            <a:r>
              <a:rPr lang="en-US" sz="1600" dirty="0">
                <a:solidFill>
                  <a:srgbClr val="C00000"/>
                </a:solidFill>
              </a:rPr>
              <a:t>important role in the further analysis</a:t>
            </a:r>
            <a:r>
              <a:rPr lang="en-US" sz="1600" dirty="0"/>
              <a:t>.</a:t>
            </a:r>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dirty="0"/>
              <a:t>Counties like King, followed by Snohomish, Pierce, Clark, </a:t>
            </a:r>
            <a:r>
              <a:rPr lang="en-US" sz="1600" dirty="0" err="1"/>
              <a:t>Thruston</a:t>
            </a:r>
            <a:r>
              <a:rPr lang="en-US" sz="1600" dirty="0"/>
              <a:t>, Kitsap, Spokane and Whatcom are the key contributors of EV population increase (</a:t>
            </a:r>
            <a:r>
              <a:rPr lang="en-US" sz="1600" dirty="0">
                <a:solidFill>
                  <a:srgbClr val="C00000"/>
                </a:solidFill>
              </a:rPr>
              <a:t>almost 89%)</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59978436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33913CB-B268-4989-D5A6-8085634A20C2}"/>
              </a:ext>
            </a:extLst>
          </p:cNvPr>
          <p:cNvSpPr/>
          <p:nvPr/>
        </p:nvSpPr>
        <p:spPr>
          <a:xfrm>
            <a:off x="6810232" y="1774209"/>
            <a:ext cx="5118575" cy="4436508"/>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6FD9AD-2295-5CEC-0114-7699DC50571E}"/>
              </a:ext>
            </a:extLst>
          </p:cNvPr>
          <p:cNvSpPr>
            <a:spLocks noGrp="1"/>
          </p:cNvSpPr>
          <p:nvPr>
            <p:ph type="title"/>
          </p:nvPr>
        </p:nvSpPr>
        <p:spPr>
          <a:xfrm>
            <a:off x="595619" y="356805"/>
            <a:ext cx="12893249" cy="959603"/>
          </a:xfrm>
        </p:spPr>
        <p:txBody>
          <a:bodyPr>
            <a:normAutofit/>
          </a:bodyPr>
          <a:lstStyle/>
          <a:p>
            <a:r>
              <a:rPr lang="en-US" dirty="0">
                <a:solidFill>
                  <a:srgbClr val="C00000"/>
                </a:solidFill>
                <a:latin typeface="Abadi" panose="020B0604020104020204" pitchFamily="34" charset="0"/>
              </a:rPr>
              <a:t>Charging Station Availability cluster Map Chart </a:t>
            </a:r>
          </a:p>
        </p:txBody>
      </p:sp>
      <p:sp>
        <p:nvSpPr>
          <p:cNvPr id="4" name="Parallelogram 3">
            <a:extLst>
              <a:ext uri="{FF2B5EF4-FFF2-40B4-BE49-F238E27FC236}">
                <a16:creationId xmlns:a16="http://schemas.microsoft.com/office/drawing/2014/main" id="{4B534801-33CC-6E89-0C49-793415280C79}"/>
              </a:ext>
            </a:extLst>
          </p:cNvPr>
          <p:cNvSpPr/>
          <p:nvPr/>
        </p:nvSpPr>
        <p:spPr>
          <a:xfrm>
            <a:off x="-1193659" y="756309"/>
            <a:ext cx="1789278" cy="160594"/>
          </a:xfrm>
          <a:prstGeom prst="parallelogram">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Content Placeholder 5">
            <a:extLst>
              <a:ext uri="{FF2B5EF4-FFF2-40B4-BE49-F238E27FC236}">
                <a16:creationId xmlns:a16="http://schemas.microsoft.com/office/drawing/2014/main" id="{DF890A70-3B18-2A78-8C71-BF5F20926156}"/>
              </a:ext>
            </a:extLst>
          </p:cNvPr>
          <p:cNvPicPr>
            <a:picLocks noGrp="1" noChangeAspect="1"/>
          </p:cNvPicPr>
          <p:nvPr>
            <p:ph idx="1"/>
          </p:nvPr>
        </p:nvPicPr>
        <p:blipFill>
          <a:blip r:embed="rId2">
            <a:alphaModFix/>
            <a:extLst>
              <a:ext uri="{28A0092B-C50C-407E-A947-70E740481C1C}">
                <a14:useLocalDpi xmlns:a14="http://schemas.microsoft.com/office/drawing/2010/main" val="0"/>
              </a:ext>
            </a:extLst>
          </a:blip>
          <a:stretch>
            <a:fillRect/>
          </a:stretch>
        </p:blipFill>
        <p:spPr>
          <a:xfrm>
            <a:off x="263192" y="1774209"/>
            <a:ext cx="6355972" cy="4436508"/>
          </a:xfrm>
          <a:prstGeom prst="rect">
            <a:avLst/>
          </a:prstGeom>
          <a:ln>
            <a:solidFill>
              <a:schemeClr val="bg1">
                <a:lumMod val="50000"/>
              </a:schemeClr>
            </a:solidFill>
          </a:ln>
        </p:spPr>
      </p:pic>
      <p:sp>
        <p:nvSpPr>
          <p:cNvPr id="7" name="TextBox 6">
            <a:extLst>
              <a:ext uri="{FF2B5EF4-FFF2-40B4-BE49-F238E27FC236}">
                <a16:creationId xmlns:a16="http://schemas.microsoft.com/office/drawing/2014/main" id="{BD449123-AC7F-6D31-8458-66A7756733E2}"/>
              </a:ext>
            </a:extLst>
          </p:cNvPr>
          <p:cNvSpPr txBox="1"/>
          <p:nvPr/>
        </p:nvSpPr>
        <p:spPr>
          <a:xfrm>
            <a:off x="6810232" y="2047164"/>
            <a:ext cx="5118575" cy="4339650"/>
          </a:xfrm>
          <a:prstGeom prst="rect">
            <a:avLst/>
          </a:prstGeom>
          <a:noFill/>
        </p:spPr>
        <p:txBody>
          <a:bodyPr wrap="square" rtlCol="0">
            <a:spAutoFit/>
          </a:bodyPr>
          <a:lstStyle/>
          <a:p>
            <a:pPr marL="285750" indent="-285750">
              <a:buFont typeface="Wingdings" panose="05000000000000000000" pitchFamily="2" charset="2"/>
              <a:buChar char="q"/>
            </a:pPr>
            <a:r>
              <a:rPr lang="en-US" sz="1600" dirty="0"/>
              <a:t>A total </a:t>
            </a:r>
            <a:r>
              <a:rPr lang="en-US" sz="1600" dirty="0">
                <a:solidFill>
                  <a:srgbClr val="C00000"/>
                </a:solidFill>
              </a:rPr>
              <a:t>Six EV charging Station Cluster</a:t>
            </a:r>
            <a:r>
              <a:rPr lang="en-US" sz="1600" dirty="0"/>
              <a:t> can be seen the cluster map chart and they are named as </a:t>
            </a:r>
          </a:p>
          <a:p>
            <a:r>
              <a:rPr lang="en-US" sz="1600" dirty="0"/>
              <a:t>         </a:t>
            </a:r>
          </a:p>
          <a:p>
            <a:r>
              <a:rPr lang="en-US" sz="1600" dirty="0"/>
              <a:t>         </a:t>
            </a:r>
            <a:r>
              <a:rPr lang="en-US" sz="1600" u="sng" dirty="0"/>
              <a:t>Three large size clusters</a:t>
            </a:r>
          </a:p>
          <a:p>
            <a:pPr marL="742950" lvl="1" indent="-285750">
              <a:buFont typeface="Wingdings" panose="05000000000000000000" pitchFamily="2" charset="2"/>
              <a:buChar char="§"/>
            </a:pPr>
            <a:r>
              <a:rPr lang="en-US" sz="1600" dirty="0"/>
              <a:t>Surrey Bellingham Cluster</a:t>
            </a:r>
          </a:p>
          <a:p>
            <a:pPr marL="742950" lvl="1" indent="-285750">
              <a:buFont typeface="Wingdings" panose="05000000000000000000" pitchFamily="2" charset="2"/>
              <a:buChar char="§"/>
            </a:pPr>
            <a:r>
              <a:rPr lang="en-US" sz="1600" dirty="0"/>
              <a:t>Seattle Bellevue Cluster</a:t>
            </a:r>
          </a:p>
          <a:p>
            <a:pPr marL="742950" lvl="1" indent="-285750">
              <a:buFont typeface="Wingdings" panose="05000000000000000000" pitchFamily="2" charset="2"/>
              <a:buChar char="§"/>
            </a:pPr>
            <a:r>
              <a:rPr lang="en-US" sz="1600" dirty="0"/>
              <a:t>Portland Cluster</a:t>
            </a:r>
          </a:p>
          <a:p>
            <a:pPr marL="742950" lvl="1" indent="-285750">
              <a:buFont typeface="Wingdings" panose="05000000000000000000" pitchFamily="2" charset="2"/>
              <a:buChar char="§"/>
            </a:pPr>
            <a:endParaRPr lang="en-US" sz="1600" dirty="0"/>
          </a:p>
          <a:p>
            <a:pPr lvl="1"/>
            <a:r>
              <a:rPr lang="en-US" sz="1600" u="sng" dirty="0"/>
              <a:t>Three small size clusters</a:t>
            </a:r>
          </a:p>
          <a:p>
            <a:pPr marL="742950" lvl="1" indent="-285750">
              <a:buFont typeface="Wingdings" panose="05000000000000000000" pitchFamily="2" charset="2"/>
              <a:buChar char="§"/>
            </a:pPr>
            <a:r>
              <a:rPr lang="en-US" sz="1600" dirty="0"/>
              <a:t>Victoria Cluster</a:t>
            </a:r>
          </a:p>
          <a:p>
            <a:pPr marL="742950" lvl="1" indent="-285750">
              <a:buFont typeface="Wingdings" panose="05000000000000000000" pitchFamily="2" charset="2"/>
              <a:buChar char="§"/>
            </a:pPr>
            <a:r>
              <a:rPr lang="en-US" sz="1600" dirty="0"/>
              <a:t>Spokane Cluster</a:t>
            </a:r>
          </a:p>
          <a:p>
            <a:pPr marL="742950" lvl="1" indent="-285750">
              <a:buFont typeface="Wingdings" panose="05000000000000000000" pitchFamily="2" charset="2"/>
              <a:buChar char="§"/>
            </a:pPr>
            <a:r>
              <a:rPr lang="en-US" sz="1600" dirty="0"/>
              <a:t>Yakima Richland Cluster</a:t>
            </a:r>
          </a:p>
          <a:p>
            <a:pPr marL="742950" lvl="1" indent="-285750">
              <a:buFont typeface="Wingdings" panose="05000000000000000000" pitchFamily="2" charset="2"/>
              <a:buChar char="§"/>
            </a:pPr>
            <a:endParaRPr lang="en-US" sz="1600" dirty="0"/>
          </a:p>
          <a:p>
            <a:pPr marL="285750" indent="-285750">
              <a:buFont typeface="Wingdings" panose="05000000000000000000" pitchFamily="2" charset="2"/>
              <a:buChar char="q"/>
            </a:pPr>
            <a:r>
              <a:rPr lang="en-US" sz="1600" dirty="0"/>
              <a:t>It is observed that all the key contributing counties are in vicinity of these charging station clusters.</a:t>
            </a:r>
          </a:p>
          <a:p>
            <a:pPr lvl="1"/>
            <a:r>
              <a:rPr lang="en-US" dirty="0"/>
              <a:t> </a:t>
            </a:r>
          </a:p>
          <a:p>
            <a:pPr marL="742950" lvl="1" indent="-285750">
              <a:buFont typeface="Wingdings" panose="05000000000000000000" pitchFamily="2" charset="2"/>
              <a:buChar char="§"/>
            </a:pPr>
            <a:endParaRPr lang="en-US" dirty="0"/>
          </a:p>
        </p:txBody>
      </p:sp>
      <p:pic>
        <p:nvPicPr>
          <p:cNvPr id="9" name="Picture 8">
            <a:extLst>
              <a:ext uri="{FF2B5EF4-FFF2-40B4-BE49-F238E27FC236}">
                <a16:creationId xmlns:a16="http://schemas.microsoft.com/office/drawing/2014/main" id="{0C5FC0E5-D952-BA93-E331-4453A5A01C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1278" y="6386814"/>
            <a:ext cx="1419799" cy="266808"/>
          </a:xfrm>
          <a:prstGeom prst="rect">
            <a:avLst/>
          </a:prstGeom>
          <a:ln>
            <a:solidFill>
              <a:schemeClr val="bg1">
                <a:lumMod val="75000"/>
              </a:schemeClr>
            </a:solidFill>
          </a:ln>
        </p:spPr>
      </p:pic>
    </p:spTree>
    <p:extLst>
      <p:ext uri="{BB962C8B-B14F-4D97-AF65-F5344CB8AC3E}">
        <p14:creationId xmlns:p14="http://schemas.microsoft.com/office/powerpoint/2010/main" val="328303932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33913CB-B268-4989-D5A6-8085634A20C2}"/>
              </a:ext>
            </a:extLst>
          </p:cNvPr>
          <p:cNvSpPr/>
          <p:nvPr/>
        </p:nvSpPr>
        <p:spPr>
          <a:xfrm>
            <a:off x="6810232" y="1774209"/>
            <a:ext cx="5118575" cy="4436508"/>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6FD9AD-2295-5CEC-0114-7699DC50571E}"/>
              </a:ext>
            </a:extLst>
          </p:cNvPr>
          <p:cNvSpPr>
            <a:spLocks noGrp="1"/>
          </p:cNvSpPr>
          <p:nvPr>
            <p:ph type="title"/>
          </p:nvPr>
        </p:nvSpPr>
        <p:spPr>
          <a:xfrm>
            <a:off x="595619" y="647283"/>
            <a:ext cx="12893249" cy="959603"/>
          </a:xfrm>
        </p:spPr>
        <p:txBody>
          <a:bodyPr>
            <a:normAutofit fontScale="90000"/>
          </a:bodyPr>
          <a:lstStyle/>
          <a:p>
            <a:r>
              <a:rPr lang="en-US" dirty="0">
                <a:solidFill>
                  <a:srgbClr val="C00000"/>
                </a:solidFill>
                <a:latin typeface="Abadi" panose="020B0604020104020204" pitchFamily="34" charset="0"/>
              </a:rPr>
              <a:t>Per Capita Income Map Chart of Washington 2020</a:t>
            </a:r>
            <a:br>
              <a:rPr lang="en-US" dirty="0">
                <a:solidFill>
                  <a:srgbClr val="C00000"/>
                </a:solidFill>
                <a:latin typeface="Abadi" panose="020B0604020104020204" pitchFamily="34" charset="0"/>
              </a:rPr>
            </a:br>
            <a:endParaRPr lang="en-US" dirty="0">
              <a:solidFill>
                <a:srgbClr val="C00000"/>
              </a:solidFill>
              <a:latin typeface="Abadi" panose="020B0604020104020204" pitchFamily="34" charset="0"/>
            </a:endParaRPr>
          </a:p>
        </p:txBody>
      </p:sp>
      <p:sp>
        <p:nvSpPr>
          <p:cNvPr id="4" name="Parallelogram 3">
            <a:extLst>
              <a:ext uri="{FF2B5EF4-FFF2-40B4-BE49-F238E27FC236}">
                <a16:creationId xmlns:a16="http://schemas.microsoft.com/office/drawing/2014/main" id="{4B534801-33CC-6E89-0C49-793415280C79}"/>
              </a:ext>
            </a:extLst>
          </p:cNvPr>
          <p:cNvSpPr/>
          <p:nvPr/>
        </p:nvSpPr>
        <p:spPr>
          <a:xfrm>
            <a:off x="-1193659" y="756309"/>
            <a:ext cx="1789278" cy="160594"/>
          </a:xfrm>
          <a:prstGeom prst="parallelogram">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7">
            <a:extLst>
              <a:ext uri="{FF2B5EF4-FFF2-40B4-BE49-F238E27FC236}">
                <a16:creationId xmlns:a16="http://schemas.microsoft.com/office/drawing/2014/main" id="{CCB7FA6F-A62E-DDD7-1303-3CC3690EC0A9}"/>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263193" y="1774209"/>
            <a:ext cx="6383267" cy="4436508"/>
          </a:xfrm>
          <a:prstGeom prst="rect">
            <a:avLst/>
          </a:prstGeom>
          <a:ln>
            <a:solidFill>
              <a:schemeClr val="bg1">
                <a:lumMod val="50000"/>
              </a:schemeClr>
            </a:solidFill>
          </a:ln>
        </p:spPr>
      </p:pic>
      <p:sp>
        <p:nvSpPr>
          <p:cNvPr id="9" name="TextBox 8">
            <a:extLst>
              <a:ext uri="{FF2B5EF4-FFF2-40B4-BE49-F238E27FC236}">
                <a16:creationId xmlns:a16="http://schemas.microsoft.com/office/drawing/2014/main" id="{5631228C-6A87-2CC9-6603-6CBFE78694C6}"/>
              </a:ext>
            </a:extLst>
          </p:cNvPr>
          <p:cNvSpPr txBox="1"/>
          <p:nvPr/>
        </p:nvSpPr>
        <p:spPr>
          <a:xfrm>
            <a:off x="6810232" y="2148066"/>
            <a:ext cx="5118575" cy="4062651"/>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dirty="0"/>
              <a:t>This map chart contains per capita income of each county of Washington </a:t>
            </a:r>
            <a:r>
              <a:rPr lang="en-US" sz="1600" dirty="0">
                <a:solidFill>
                  <a:srgbClr val="C00000"/>
                </a:solidFill>
              </a:rPr>
              <a:t>collected from Washington State Financial Department’s Website</a:t>
            </a:r>
            <a:r>
              <a:rPr lang="en-US" sz="1600" dirty="0"/>
              <a:t>.</a:t>
            </a:r>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dirty="0"/>
              <a:t>Electric vehicles have </a:t>
            </a:r>
            <a:r>
              <a:rPr lang="en-US" sz="1600" dirty="0">
                <a:solidFill>
                  <a:srgbClr val="C00000"/>
                </a:solidFill>
              </a:rPr>
              <a:t>high procurement cost</a:t>
            </a:r>
            <a:r>
              <a:rPr lang="en-US" sz="1600" dirty="0"/>
              <a:t> at the initial stage.</a:t>
            </a:r>
          </a:p>
          <a:p>
            <a:pPr algn="just"/>
            <a:endParaRPr lang="en-US" sz="1600" dirty="0"/>
          </a:p>
          <a:p>
            <a:pPr marL="285750" indent="-285750" algn="just">
              <a:buFont typeface="Wingdings" panose="05000000000000000000" pitchFamily="2" charset="2"/>
              <a:buChar char="q"/>
            </a:pPr>
            <a:r>
              <a:rPr lang="en-US" sz="1600" dirty="0"/>
              <a:t>It is observed  that </a:t>
            </a:r>
            <a:r>
              <a:rPr lang="en-US" sz="1600" dirty="0">
                <a:solidFill>
                  <a:srgbClr val="C00000"/>
                </a:solidFill>
              </a:rPr>
              <a:t>all key contributing counties are wealthy by their per capita income.</a:t>
            </a:r>
          </a:p>
          <a:p>
            <a:pPr algn="just"/>
            <a:endParaRPr lang="en-US" sz="1600" dirty="0"/>
          </a:p>
          <a:p>
            <a:pPr marL="285750" indent="-285750" algn="just">
              <a:buFont typeface="Wingdings" panose="05000000000000000000" pitchFamily="2" charset="2"/>
              <a:buChar char="q"/>
            </a:pPr>
            <a:r>
              <a:rPr lang="en-US" sz="1600" dirty="0"/>
              <a:t>Some of the wealthy counties in descending order </a:t>
            </a:r>
            <a:r>
              <a:rPr lang="en-US" sz="1600" dirty="0">
                <a:solidFill>
                  <a:srgbClr val="C00000"/>
                </a:solidFill>
              </a:rPr>
              <a:t>significant EV population</a:t>
            </a:r>
            <a:r>
              <a:rPr lang="en-US" sz="1600" dirty="0"/>
              <a:t> are</a:t>
            </a:r>
          </a:p>
          <a:p>
            <a:pPr marL="742950" lvl="1" indent="-285750" algn="just">
              <a:buFont typeface="Wingdings" panose="05000000000000000000" pitchFamily="2" charset="2"/>
              <a:buChar char="§"/>
            </a:pPr>
            <a:r>
              <a:rPr lang="en-US" sz="1600" dirty="0"/>
              <a:t>King, Snohomish, Kitsap, Island</a:t>
            </a:r>
          </a:p>
          <a:p>
            <a:pPr marL="742950" lvl="1" indent="-285750" algn="just">
              <a:buFont typeface="Wingdings" panose="05000000000000000000" pitchFamily="2" charset="2"/>
              <a:buChar char="§"/>
            </a:pPr>
            <a:r>
              <a:rPr lang="en-US" sz="1600" dirty="0"/>
              <a:t>Clark, Pierce, Thurston, Spokane, Benton</a:t>
            </a:r>
          </a:p>
          <a:p>
            <a:pPr marL="742950" lvl="1" indent="-285750" algn="just">
              <a:buFont typeface="Wingdings" panose="05000000000000000000" pitchFamily="2" charset="2"/>
              <a:buChar char="§"/>
            </a:pPr>
            <a:r>
              <a:rPr lang="en-US" sz="1600" dirty="0"/>
              <a:t>Yakima</a:t>
            </a:r>
          </a:p>
          <a:p>
            <a:pPr marL="742950" lvl="1"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228453146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33913CB-B268-4989-D5A6-8085634A20C2}"/>
              </a:ext>
            </a:extLst>
          </p:cNvPr>
          <p:cNvSpPr/>
          <p:nvPr/>
        </p:nvSpPr>
        <p:spPr>
          <a:xfrm>
            <a:off x="268074" y="1523523"/>
            <a:ext cx="11655852" cy="4804998"/>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6FD9AD-2295-5CEC-0114-7699DC50571E}"/>
              </a:ext>
            </a:extLst>
          </p:cNvPr>
          <p:cNvSpPr>
            <a:spLocks noGrp="1"/>
          </p:cNvSpPr>
          <p:nvPr>
            <p:ph type="title"/>
          </p:nvPr>
        </p:nvSpPr>
        <p:spPr>
          <a:xfrm>
            <a:off x="1979676" y="921619"/>
            <a:ext cx="10514376" cy="959603"/>
          </a:xfrm>
        </p:spPr>
        <p:txBody>
          <a:bodyPr>
            <a:normAutofit fontScale="90000"/>
          </a:bodyPr>
          <a:lstStyle/>
          <a:p>
            <a:r>
              <a:rPr lang="en-US" sz="4000" dirty="0">
                <a:solidFill>
                  <a:srgbClr val="C00000"/>
                </a:solidFill>
                <a:latin typeface="Abadi" panose="020B0604020104020204" pitchFamily="34" charset="0"/>
              </a:rPr>
              <a:t>Average Price of EVs offered by Brands in The US Market 2022</a:t>
            </a:r>
            <a:br>
              <a:rPr lang="en-US" dirty="0">
                <a:solidFill>
                  <a:srgbClr val="C00000"/>
                </a:solidFill>
                <a:latin typeface="Abadi" panose="020B0604020104020204" pitchFamily="34" charset="0"/>
              </a:rPr>
            </a:br>
            <a:br>
              <a:rPr lang="en-US" dirty="0">
                <a:solidFill>
                  <a:srgbClr val="C00000"/>
                </a:solidFill>
                <a:latin typeface="Abadi" panose="020B0604020104020204" pitchFamily="34" charset="0"/>
              </a:rPr>
            </a:br>
            <a:endParaRPr lang="en-US" dirty="0">
              <a:solidFill>
                <a:srgbClr val="C00000"/>
              </a:solidFill>
              <a:latin typeface="Abadi" panose="020B0604020104020204" pitchFamily="34" charset="0"/>
            </a:endParaRPr>
          </a:p>
        </p:txBody>
      </p:sp>
      <p:sp>
        <p:nvSpPr>
          <p:cNvPr id="4" name="Parallelogram 3">
            <a:extLst>
              <a:ext uri="{FF2B5EF4-FFF2-40B4-BE49-F238E27FC236}">
                <a16:creationId xmlns:a16="http://schemas.microsoft.com/office/drawing/2014/main" id="{4B534801-33CC-6E89-0C49-793415280C79}"/>
              </a:ext>
            </a:extLst>
          </p:cNvPr>
          <p:cNvSpPr/>
          <p:nvPr/>
        </p:nvSpPr>
        <p:spPr>
          <a:xfrm>
            <a:off x="-96253" y="676012"/>
            <a:ext cx="1789278" cy="160594"/>
          </a:xfrm>
          <a:prstGeom prst="parallelogram">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Content Placeholder 6">
            <a:extLst>
              <a:ext uri="{FF2B5EF4-FFF2-40B4-BE49-F238E27FC236}">
                <a16:creationId xmlns:a16="http://schemas.microsoft.com/office/drawing/2014/main" id="{06F3EBB3-8A36-5EA1-DE0F-3E0EA9B5F42E}"/>
              </a:ext>
            </a:extLst>
          </p:cNvPr>
          <p:cNvGraphicFramePr>
            <a:graphicFrameLocks noGrp="1"/>
          </p:cNvGraphicFramePr>
          <p:nvPr>
            <p:ph idx="1"/>
            <p:extLst>
              <p:ext uri="{D42A27DB-BD31-4B8C-83A1-F6EECF244321}">
                <p14:modId xmlns:p14="http://schemas.microsoft.com/office/powerpoint/2010/main" val="1310450333"/>
              </p:ext>
            </p:extLst>
          </p:nvPr>
        </p:nvGraphicFramePr>
        <p:xfrm>
          <a:off x="838200" y="1750353"/>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2764568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33913CB-B268-4989-D5A6-8085634A20C2}"/>
              </a:ext>
            </a:extLst>
          </p:cNvPr>
          <p:cNvSpPr/>
          <p:nvPr/>
        </p:nvSpPr>
        <p:spPr>
          <a:xfrm>
            <a:off x="6096000" y="1316408"/>
            <a:ext cx="5500381" cy="527877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6FD9AD-2295-5CEC-0114-7699DC50571E}"/>
              </a:ext>
            </a:extLst>
          </p:cNvPr>
          <p:cNvSpPr>
            <a:spLocks noGrp="1"/>
          </p:cNvSpPr>
          <p:nvPr>
            <p:ph type="title"/>
          </p:nvPr>
        </p:nvSpPr>
        <p:spPr>
          <a:xfrm>
            <a:off x="595619" y="284998"/>
            <a:ext cx="12893249" cy="959603"/>
          </a:xfrm>
        </p:spPr>
        <p:txBody>
          <a:bodyPr>
            <a:normAutofit/>
          </a:bodyPr>
          <a:lstStyle/>
          <a:p>
            <a:r>
              <a:rPr lang="en-US" sz="3600" dirty="0" err="1">
                <a:solidFill>
                  <a:srgbClr val="C00000"/>
                </a:solidFill>
                <a:latin typeface="Abadi" panose="020B0604020104020204" pitchFamily="34" charset="0"/>
              </a:rPr>
              <a:t>Köppen</a:t>
            </a:r>
            <a:r>
              <a:rPr lang="en-US" sz="3600" dirty="0">
                <a:solidFill>
                  <a:srgbClr val="C00000"/>
                </a:solidFill>
                <a:latin typeface="Abadi" panose="020B0604020104020204" pitchFamily="34" charset="0"/>
              </a:rPr>
              <a:t> Climate Classification Map Chart of Washington </a:t>
            </a:r>
          </a:p>
        </p:txBody>
      </p:sp>
      <p:pic>
        <p:nvPicPr>
          <p:cNvPr id="5" name="Content Placeholder 4">
            <a:extLst>
              <a:ext uri="{FF2B5EF4-FFF2-40B4-BE49-F238E27FC236}">
                <a16:creationId xmlns:a16="http://schemas.microsoft.com/office/drawing/2014/main" id="{6B16FA6A-D330-E2CE-7DE6-0D0C54EECC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619" y="1316409"/>
            <a:ext cx="5283655" cy="5278776"/>
          </a:xfrm>
          <a:prstGeom prst="rect">
            <a:avLst/>
          </a:prstGeom>
          <a:ln>
            <a:solidFill>
              <a:schemeClr val="bg1">
                <a:lumMod val="50000"/>
              </a:schemeClr>
            </a:solidFill>
          </a:ln>
        </p:spPr>
      </p:pic>
      <p:sp>
        <p:nvSpPr>
          <p:cNvPr id="6" name="TextBox 5">
            <a:extLst>
              <a:ext uri="{FF2B5EF4-FFF2-40B4-BE49-F238E27FC236}">
                <a16:creationId xmlns:a16="http://schemas.microsoft.com/office/drawing/2014/main" id="{50F20EE3-2495-CA09-2380-DFD7AD151901}"/>
              </a:ext>
            </a:extLst>
          </p:cNvPr>
          <p:cNvSpPr txBox="1"/>
          <p:nvPr/>
        </p:nvSpPr>
        <p:spPr>
          <a:xfrm>
            <a:off x="6096000" y="1555139"/>
            <a:ext cx="5500381" cy="4801314"/>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EV batteries have specific cell chemistries which are temperature sensitive.</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General optimal  temperature conditions for generic EV batteries are neither too hot nor too cold.</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Washington has </a:t>
            </a:r>
            <a:r>
              <a:rPr lang="en-US" dirty="0" err="1"/>
              <a:t>Köppen</a:t>
            </a:r>
            <a:r>
              <a:rPr lang="en-US" dirty="0"/>
              <a:t> climate – Mainland climate is divided into several major categories, which are further subdivided into more specific climate types.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Counties with EV population has either Oceanic </a:t>
            </a:r>
            <a:r>
              <a:rPr lang="en-US" dirty="0" err="1"/>
              <a:t>Cfb</a:t>
            </a:r>
            <a:r>
              <a:rPr lang="en-US" dirty="0"/>
              <a:t> climate </a:t>
            </a:r>
            <a:r>
              <a:rPr lang="en-US" dirty="0" err="1"/>
              <a:t>i.e</a:t>
            </a:r>
            <a:r>
              <a:rPr lang="en-US" dirty="0"/>
              <a:t> neither too hot, nor too cold (</a:t>
            </a:r>
            <a:r>
              <a:rPr lang="en-US" dirty="0">
                <a:solidFill>
                  <a:srgbClr val="63FD32"/>
                </a:solidFill>
              </a:rPr>
              <a:t>green</a:t>
            </a:r>
            <a:r>
              <a:rPr lang="en-US" dirty="0"/>
              <a:t>) or cold Mediterranean climate (</a:t>
            </a:r>
            <a:r>
              <a:rPr lang="en-US" dirty="0">
                <a:solidFill>
                  <a:srgbClr val="CECC08"/>
                </a:solidFill>
              </a:rPr>
              <a:t>golden</a:t>
            </a:r>
            <a:r>
              <a:rPr lang="en-US" dirty="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Counties with less EV population have either Extreme continental (</a:t>
            </a:r>
            <a:r>
              <a:rPr lang="en-US" dirty="0">
                <a:solidFill>
                  <a:srgbClr val="C900C4"/>
                </a:solidFill>
              </a:rPr>
              <a:t>pink</a:t>
            </a:r>
            <a:r>
              <a:rPr lang="en-US" dirty="0"/>
              <a:t>) or cold semi-arid (</a:t>
            </a:r>
            <a:r>
              <a:rPr lang="en-US" dirty="0">
                <a:solidFill>
                  <a:srgbClr val="FDDA62"/>
                </a:solidFill>
              </a:rPr>
              <a:t>Cream</a:t>
            </a:r>
            <a:r>
              <a:rPr lang="en-US" dirty="0"/>
              <a:t>) type of climate.</a:t>
            </a:r>
          </a:p>
        </p:txBody>
      </p:sp>
      <p:sp>
        <p:nvSpPr>
          <p:cNvPr id="8" name="Parallelogram 7">
            <a:extLst>
              <a:ext uri="{FF2B5EF4-FFF2-40B4-BE49-F238E27FC236}">
                <a16:creationId xmlns:a16="http://schemas.microsoft.com/office/drawing/2014/main" id="{E84512FA-F679-E5D0-BBFA-01B643FDD37B}"/>
              </a:ext>
            </a:extLst>
          </p:cNvPr>
          <p:cNvSpPr/>
          <p:nvPr/>
        </p:nvSpPr>
        <p:spPr>
          <a:xfrm>
            <a:off x="-1347537" y="684502"/>
            <a:ext cx="1789278" cy="160594"/>
          </a:xfrm>
          <a:prstGeom prst="parallelogram">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7520121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33913CB-B268-4989-D5A6-8085634A20C2}"/>
              </a:ext>
            </a:extLst>
          </p:cNvPr>
          <p:cNvSpPr/>
          <p:nvPr/>
        </p:nvSpPr>
        <p:spPr>
          <a:xfrm>
            <a:off x="6318913" y="1722609"/>
            <a:ext cx="5462517" cy="4351338"/>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229C6317-D0AE-B008-BC75-8A8A9B5B1D03}"/>
              </a:ext>
            </a:extLst>
          </p:cNvPr>
          <p:cNvSpPr>
            <a:spLocks noGrp="1"/>
          </p:cNvSpPr>
          <p:nvPr>
            <p:ph type="title"/>
          </p:nvPr>
        </p:nvSpPr>
        <p:spPr>
          <a:xfrm>
            <a:off x="811414" y="232541"/>
            <a:ext cx="12182691" cy="1325563"/>
          </a:xfrm>
        </p:spPr>
        <p:txBody>
          <a:bodyPr/>
          <a:lstStyle/>
          <a:p>
            <a:r>
              <a:rPr lang="en-US" dirty="0">
                <a:solidFill>
                  <a:srgbClr val="C00000"/>
                </a:solidFill>
                <a:latin typeface="Abadi" panose="020B0604020104020204" pitchFamily="34" charset="0"/>
              </a:rPr>
              <a:t>(BEVs, PHEVs) vs Cold Mediterranean Climate</a:t>
            </a:r>
            <a:endParaRPr lang="en-US" dirty="0"/>
          </a:p>
        </p:txBody>
      </p:sp>
      <p:graphicFrame>
        <p:nvGraphicFramePr>
          <p:cNvPr id="11" name="Content Placeholder 10">
            <a:extLst>
              <a:ext uri="{FF2B5EF4-FFF2-40B4-BE49-F238E27FC236}">
                <a16:creationId xmlns:a16="http://schemas.microsoft.com/office/drawing/2014/main" id="{EB098C7D-94BE-5587-4A61-1601D052D3A3}"/>
              </a:ext>
            </a:extLst>
          </p:cNvPr>
          <p:cNvGraphicFramePr>
            <a:graphicFrameLocks noGrp="1"/>
          </p:cNvGraphicFramePr>
          <p:nvPr>
            <p:ph idx="1"/>
            <p:extLst>
              <p:ext uri="{D42A27DB-BD31-4B8C-83A1-F6EECF244321}">
                <p14:modId xmlns:p14="http://schemas.microsoft.com/office/powerpoint/2010/main" val="3491210080"/>
              </p:ext>
            </p:extLst>
          </p:nvPr>
        </p:nvGraphicFramePr>
        <p:xfrm>
          <a:off x="410570" y="1722609"/>
          <a:ext cx="568543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12" name="Parallelogram 11">
            <a:extLst>
              <a:ext uri="{FF2B5EF4-FFF2-40B4-BE49-F238E27FC236}">
                <a16:creationId xmlns:a16="http://schemas.microsoft.com/office/drawing/2014/main" id="{3804EDF7-EB6B-03FB-64E6-2A0BA2AED0FB}"/>
              </a:ext>
            </a:extLst>
          </p:cNvPr>
          <p:cNvSpPr/>
          <p:nvPr/>
        </p:nvSpPr>
        <p:spPr>
          <a:xfrm>
            <a:off x="-320842" y="822463"/>
            <a:ext cx="998920" cy="156105"/>
          </a:xfrm>
          <a:prstGeom prst="parallelogram">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1282EADB-B261-D750-71AB-C70ED0EBC838}"/>
              </a:ext>
            </a:extLst>
          </p:cNvPr>
          <p:cNvSpPr txBox="1"/>
          <p:nvPr/>
        </p:nvSpPr>
        <p:spPr>
          <a:xfrm>
            <a:off x="6455390" y="2051618"/>
            <a:ext cx="5199798" cy="3693319"/>
          </a:xfrm>
          <a:prstGeom prst="rect">
            <a:avLst/>
          </a:prstGeom>
          <a:noFill/>
        </p:spPr>
        <p:txBody>
          <a:bodyPr wrap="square" rtlCol="0">
            <a:spAutoFit/>
          </a:bodyPr>
          <a:lstStyle/>
          <a:p>
            <a:pPr algn="ctr"/>
            <a:r>
              <a:rPr lang="en-US" u="sng" dirty="0"/>
              <a:t>In Cold Mediterranean regions of Washington</a:t>
            </a:r>
          </a:p>
          <a:p>
            <a:endParaRPr lang="en-US" dirty="0"/>
          </a:p>
          <a:p>
            <a:pPr marL="285750" indent="-285750" algn="just">
              <a:buFont typeface="Wingdings" panose="05000000000000000000" pitchFamily="2" charset="2"/>
              <a:buChar char="q"/>
            </a:pPr>
            <a:r>
              <a:rPr lang="en-US" dirty="0"/>
              <a:t>The number of PHEVs are almost 50% of the number of BEVs.</a:t>
            </a:r>
          </a:p>
          <a:p>
            <a:pPr algn="just"/>
            <a:endParaRPr lang="en-US" dirty="0"/>
          </a:p>
          <a:p>
            <a:pPr marL="285750" indent="-285750" algn="just">
              <a:buFont typeface="Wingdings" panose="05000000000000000000" pitchFamily="2" charset="2"/>
              <a:buChar char="q"/>
            </a:pPr>
            <a:r>
              <a:rPr lang="en-US" dirty="0"/>
              <a:t>Due to less optimal climate rich customers chose PHEV over BEVs because they have the convenience of running on gasoline also.</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Still the number of BEVs are more because PHEVS having both drivetrain options are generally expensive.</a:t>
            </a:r>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296774705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33913CB-B268-4989-D5A6-8085634A20C2}"/>
              </a:ext>
            </a:extLst>
          </p:cNvPr>
          <p:cNvSpPr/>
          <p:nvPr/>
        </p:nvSpPr>
        <p:spPr>
          <a:xfrm>
            <a:off x="6318913" y="1722609"/>
            <a:ext cx="5462517" cy="4351338"/>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229C6317-D0AE-B008-BC75-8A8A9B5B1D03}"/>
              </a:ext>
            </a:extLst>
          </p:cNvPr>
          <p:cNvSpPr>
            <a:spLocks noGrp="1"/>
          </p:cNvSpPr>
          <p:nvPr>
            <p:ph type="title"/>
          </p:nvPr>
        </p:nvSpPr>
        <p:spPr>
          <a:xfrm>
            <a:off x="3444203" y="194129"/>
            <a:ext cx="10515600" cy="1325563"/>
          </a:xfrm>
        </p:spPr>
        <p:txBody>
          <a:bodyPr/>
          <a:lstStyle/>
          <a:p>
            <a:r>
              <a:rPr lang="en-US" dirty="0">
                <a:solidFill>
                  <a:srgbClr val="C00000"/>
                </a:solidFill>
                <a:latin typeface="Abadi" panose="020B0604020104020204" pitchFamily="34" charset="0"/>
              </a:rPr>
              <a:t>(BEVs, PHEVs) vs Oceanic Climate</a:t>
            </a:r>
            <a:endParaRPr lang="en-US" dirty="0"/>
          </a:p>
        </p:txBody>
      </p:sp>
      <p:sp>
        <p:nvSpPr>
          <p:cNvPr id="12" name="Parallelogram 11">
            <a:extLst>
              <a:ext uri="{FF2B5EF4-FFF2-40B4-BE49-F238E27FC236}">
                <a16:creationId xmlns:a16="http://schemas.microsoft.com/office/drawing/2014/main" id="{3804EDF7-EB6B-03FB-64E6-2A0BA2AED0FB}"/>
              </a:ext>
            </a:extLst>
          </p:cNvPr>
          <p:cNvSpPr/>
          <p:nvPr/>
        </p:nvSpPr>
        <p:spPr>
          <a:xfrm>
            <a:off x="-417095" y="784053"/>
            <a:ext cx="3670380" cy="162431"/>
          </a:xfrm>
          <a:prstGeom prst="parallelogram">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1282EADB-B261-D750-71AB-C70ED0EBC838}"/>
              </a:ext>
            </a:extLst>
          </p:cNvPr>
          <p:cNvSpPr txBox="1"/>
          <p:nvPr/>
        </p:nvSpPr>
        <p:spPr>
          <a:xfrm>
            <a:off x="6450272" y="2744116"/>
            <a:ext cx="5199798" cy="2862322"/>
          </a:xfrm>
          <a:prstGeom prst="rect">
            <a:avLst/>
          </a:prstGeom>
          <a:noFill/>
        </p:spPr>
        <p:txBody>
          <a:bodyPr wrap="square" rtlCol="0">
            <a:spAutoFit/>
          </a:bodyPr>
          <a:lstStyle/>
          <a:p>
            <a:pPr algn="ctr"/>
            <a:r>
              <a:rPr lang="en-US" u="sng" dirty="0"/>
              <a:t>In Oceanic regions of Washington</a:t>
            </a:r>
          </a:p>
          <a:p>
            <a:endParaRPr lang="en-US" dirty="0"/>
          </a:p>
          <a:p>
            <a:pPr marL="285750" indent="-285750" algn="just">
              <a:buFont typeface="Wingdings" panose="05000000000000000000" pitchFamily="2" charset="2"/>
              <a:buChar char="q"/>
            </a:pPr>
            <a:r>
              <a:rPr lang="en-US" dirty="0"/>
              <a:t>The number of PHEVs are less than 50% of the number of BEVs.</a:t>
            </a:r>
          </a:p>
          <a:p>
            <a:pPr algn="just"/>
            <a:endParaRPr lang="en-US" dirty="0"/>
          </a:p>
          <a:p>
            <a:pPr marL="285750" indent="-285750" algn="just">
              <a:buFont typeface="Wingdings" panose="05000000000000000000" pitchFamily="2" charset="2"/>
              <a:buChar char="q"/>
            </a:pPr>
            <a:r>
              <a:rPr lang="en-US" dirty="0"/>
              <a:t>Due to optimal climate customers willing to invest on sustainable technologies, irrespective of their income chose BEVs for their good battery range and less expenses.</a:t>
            </a:r>
          </a:p>
          <a:p>
            <a:pPr marL="285750" indent="-285750">
              <a:buFont typeface="Wingdings" panose="05000000000000000000" pitchFamily="2" charset="2"/>
              <a:buChar char="q"/>
            </a:pPr>
            <a:endParaRPr lang="en-US" dirty="0"/>
          </a:p>
        </p:txBody>
      </p:sp>
      <p:graphicFrame>
        <p:nvGraphicFramePr>
          <p:cNvPr id="5" name="Content Placeholder 4">
            <a:extLst>
              <a:ext uri="{FF2B5EF4-FFF2-40B4-BE49-F238E27FC236}">
                <a16:creationId xmlns:a16="http://schemas.microsoft.com/office/drawing/2014/main" id="{1E2F0F2E-AAE3-AEF5-BDAD-2836F4F439D7}"/>
              </a:ext>
            </a:extLst>
          </p:cNvPr>
          <p:cNvGraphicFramePr>
            <a:graphicFrameLocks noGrp="1"/>
          </p:cNvGraphicFramePr>
          <p:nvPr>
            <p:ph idx="1"/>
            <p:extLst>
              <p:ext uri="{D42A27DB-BD31-4B8C-83A1-F6EECF244321}">
                <p14:modId xmlns:p14="http://schemas.microsoft.com/office/powerpoint/2010/main" val="3680837"/>
              </p:ext>
            </p:extLst>
          </p:nvPr>
        </p:nvGraphicFramePr>
        <p:xfrm>
          <a:off x="410570" y="1722609"/>
          <a:ext cx="568543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2710382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A blue map with black text">
            <a:extLst>
              <a:ext uri="{FF2B5EF4-FFF2-40B4-BE49-F238E27FC236}">
                <a16:creationId xmlns:a16="http://schemas.microsoft.com/office/drawing/2014/main" id="{AB265CD6-E166-A714-4A5C-B0A52DC28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498" y="2115595"/>
            <a:ext cx="4742405" cy="4742405"/>
          </a:xfrm>
          <a:prstGeom prst="rect">
            <a:avLst/>
          </a:prstGeom>
        </p:spPr>
      </p:pic>
      <p:sp>
        <p:nvSpPr>
          <p:cNvPr id="2" name="Title 1">
            <a:extLst>
              <a:ext uri="{FF2B5EF4-FFF2-40B4-BE49-F238E27FC236}">
                <a16:creationId xmlns:a16="http://schemas.microsoft.com/office/drawing/2014/main" id="{BD6FD9AD-2295-5CEC-0114-7699DC50571E}"/>
              </a:ext>
            </a:extLst>
          </p:cNvPr>
          <p:cNvSpPr>
            <a:spLocks noGrp="1"/>
          </p:cNvSpPr>
          <p:nvPr>
            <p:ph type="title"/>
          </p:nvPr>
        </p:nvSpPr>
        <p:spPr>
          <a:xfrm>
            <a:off x="6369883" y="442911"/>
            <a:ext cx="4742406" cy="959603"/>
          </a:xfrm>
        </p:spPr>
        <p:txBody>
          <a:bodyPr>
            <a:normAutofit/>
          </a:bodyPr>
          <a:lstStyle/>
          <a:p>
            <a:r>
              <a:rPr lang="en-US" sz="5400" dirty="0">
                <a:solidFill>
                  <a:srgbClr val="C00000"/>
                </a:solidFill>
                <a:latin typeface="Abadi" panose="020B0604020104020204" pitchFamily="34" charset="0"/>
              </a:rPr>
              <a:t>Contents</a:t>
            </a:r>
          </a:p>
        </p:txBody>
      </p:sp>
      <p:sp>
        <p:nvSpPr>
          <p:cNvPr id="4" name="Parallelogram 3">
            <a:extLst>
              <a:ext uri="{FF2B5EF4-FFF2-40B4-BE49-F238E27FC236}">
                <a16:creationId xmlns:a16="http://schemas.microsoft.com/office/drawing/2014/main" id="{4B534801-33CC-6E89-0C49-793415280C79}"/>
              </a:ext>
            </a:extLst>
          </p:cNvPr>
          <p:cNvSpPr/>
          <p:nvPr/>
        </p:nvSpPr>
        <p:spPr>
          <a:xfrm>
            <a:off x="-546598" y="848896"/>
            <a:ext cx="6642598" cy="147631"/>
          </a:xfrm>
          <a:prstGeom prst="parallelogram">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Content Placeholder 21" descr="A car charging at a charging station">
            <a:extLst>
              <a:ext uri="{FF2B5EF4-FFF2-40B4-BE49-F238E27FC236}">
                <a16:creationId xmlns:a16="http://schemas.microsoft.com/office/drawing/2014/main" id="{E672308A-D8E3-3FD3-635E-31B3A173DA75}"/>
              </a:ext>
            </a:extLst>
          </p:cNvPr>
          <p:cNvPicPr>
            <a:picLocks noGrp="1" noChangeAspect="1"/>
          </p:cNvPicPr>
          <p:nvPr>
            <p:ph idx="1"/>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2246760" y="1850027"/>
            <a:ext cx="3575358" cy="2005553"/>
          </a:xfrm>
          <a:effectLst>
            <a:glow rad="228600">
              <a:schemeClr val="bg1">
                <a:lumMod val="65000"/>
                <a:alpha val="40000"/>
              </a:schemeClr>
            </a:glow>
            <a:reflection blurRad="6350" stA="28000" endPos="35000" dir="5400000" sy="-100000" algn="bl" rotWithShape="0"/>
            <a:softEdge rad="63500"/>
          </a:effectLst>
          <a:scene3d>
            <a:camera prst="orthographicFront">
              <a:rot lat="0" lon="21594000" rev="0"/>
            </a:camera>
            <a:lightRig rig="threePt" dir="t"/>
          </a:scene3d>
        </p:spPr>
      </p:pic>
      <p:sp>
        <p:nvSpPr>
          <p:cNvPr id="23" name="TextBox 22">
            <a:extLst>
              <a:ext uri="{FF2B5EF4-FFF2-40B4-BE49-F238E27FC236}">
                <a16:creationId xmlns:a16="http://schemas.microsoft.com/office/drawing/2014/main" id="{0161397A-A0BD-F0F0-6DC1-9B861DB6817B}"/>
              </a:ext>
            </a:extLst>
          </p:cNvPr>
          <p:cNvSpPr txBox="1"/>
          <p:nvPr/>
        </p:nvSpPr>
        <p:spPr>
          <a:xfrm>
            <a:off x="6369883" y="1290219"/>
            <a:ext cx="5109407" cy="5355312"/>
          </a:xfrm>
          <a:prstGeom prst="rect">
            <a:avLst/>
          </a:prstGeom>
          <a:noFill/>
        </p:spPr>
        <p:txBody>
          <a:bodyPr wrap="square" rtlCol="0">
            <a:spAutoFit/>
          </a:bodyPr>
          <a:lstStyle/>
          <a:p>
            <a:pPr marL="342900" indent="-342900">
              <a:buFont typeface="+mj-lt"/>
              <a:buAutoNum type="arabicPeriod"/>
            </a:pPr>
            <a:r>
              <a:rPr lang="en-US" dirty="0">
                <a:cs typeface="Calibri Light" panose="020F0302020204030204" pitchFamily="34" charset="0"/>
              </a:rPr>
              <a:t>Introduction</a:t>
            </a:r>
          </a:p>
          <a:p>
            <a:pPr marL="342900" indent="-342900">
              <a:buFont typeface="+mj-lt"/>
              <a:buAutoNum type="arabicPeriod"/>
            </a:pPr>
            <a:endParaRPr lang="en-US" dirty="0">
              <a:cs typeface="Calibri Light" panose="020F0302020204030204" pitchFamily="34" charset="0"/>
            </a:endParaRPr>
          </a:p>
          <a:p>
            <a:pPr marL="342900" indent="-342900">
              <a:buFont typeface="+mj-lt"/>
              <a:buAutoNum type="arabicPeriod"/>
            </a:pPr>
            <a:r>
              <a:rPr lang="en-US" dirty="0">
                <a:cs typeface="Calibri Light" panose="020F0302020204030204" pitchFamily="34" charset="0"/>
              </a:rPr>
              <a:t>Objective</a:t>
            </a:r>
          </a:p>
          <a:p>
            <a:pPr marL="342900" indent="-342900">
              <a:buFont typeface="+mj-lt"/>
              <a:buAutoNum type="arabicPeriod"/>
            </a:pPr>
            <a:endParaRPr lang="en-US" dirty="0">
              <a:cs typeface="Calibri Light" panose="020F0302020204030204" pitchFamily="34" charset="0"/>
            </a:endParaRPr>
          </a:p>
          <a:p>
            <a:pPr marL="342900" indent="-342900">
              <a:buFont typeface="+mj-lt"/>
              <a:buAutoNum type="arabicPeriod"/>
            </a:pPr>
            <a:r>
              <a:rPr lang="en-US" dirty="0">
                <a:cs typeface="Calibri Light" panose="020F0302020204030204" pitchFamily="34" charset="0"/>
              </a:rPr>
              <a:t>Data Gathering</a:t>
            </a:r>
          </a:p>
          <a:p>
            <a:pPr marL="342900" indent="-342900">
              <a:buFont typeface="+mj-lt"/>
              <a:buAutoNum type="arabicPeriod"/>
            </a:pPr>
            <a:endParaRPr lang="en-US" dirty="0">
              <a:cs typeface="Calibri Light" panose="020F0302020204030204" pitchFamily="34" charset="0"/>
            </a:endParaRPr>
          </a:p>
          <a:p>
            <a:pPr marL="342900" indent="-342900">
              <a:buFont typeface="+mj-lt"/>
              <a:buAutoNum type="arabicPeriod"/>
            </a:pPr>
            <a:r>
              <a:rPr lang="en-US" dirty="0">
                <a:cs typeface="Calibri Light" panose="020F0302020204030204" pitchFamily="34" charset="0"/>
              </a:rPr>
              <a:t>Methodology</a:t>
            </a:r>
          </a:p>
          <a:p>
            <a:pPr marL="342900" indent="-342900">
              <a:buFont typeface="+mj-lt"/>
              <a:buAutoNum type="arabicPeriod"/>
            </a:pPr>
            <a:endParaRPr lang="en-US" dirty="0">
              <a:cs typeface="Calibri Light" panose="020F0302020204030204" pitchFamily="34" charset="0"/>
            </a:endParaRPr>
          </a:p>
          <a:p>
            <a:pPr marL="342900" indent="-342900">
              <a:buFont typeface="+mj-lt"/>
              <a:buAutoNum type="arabicPeriod"/>
            </a:pPr>
            <a:r>
              <a:rPr lang="en-US" dirty="0">
                <a:cs typeface="Calibri Light" panose="020F0302020204030204" pitchFamily="34" charset="0"/>
              </a:rPr>
              <a:t>Electric Vehicle Population Growth (2017-2022)</a:t>
            </a:r>
          </a:p>
          <a:p>
            <a:pPr marL="342900" indent="-342900">
              <a:buFont typeface="+mj-lt"/>
              <a:buAutoNum type="arabicPeriod"/>
            </a:pPr>
            <a:endParaRPr lang="en-US" dirty="0">
              <a:cs typeface="Calibri Light" panose="020F0302020204030204" pitchFamily="34" charset="0"/>
            </a:endParaRPr>
          </a:p>
          <a:p>
            <a:pPr marL="342900" indent="-342900">
              <a:buFont typeface="+mj-lt"/>
              <a:buAutoNum type="arabicPeriod"/>
            </a:pPr>
            <a:r>
              <a:rPr lang="en-US" dirty="0">
                <a:cs typeface="Calibri Light" panose="020F0302020204030204" pitchFamily="34" charset="0"/>
              </a:rPr>
              <a:t>County-wise Electric Vehicle Population Map</a:t>
            </a:r>
          </a:p>
          <a:p>
            <a:pPr marL="342900" indent="-342900">
              <a:buFont typeface="+mj-lt"/>
              <a:buAutoNum type="arabicPeriod"/>
            </a:pPr>
            <a:endParaRPr lang="en-US" dirty="0">
              <a:cs typeface="Calibri Light" panose="020F0302020204030204" pitchFamily="34" charset="0"/>
            </a:endParaRPr>
          </a:p>
          <a:p>
            <a:pPr marL="342900" indent="-342900">
              <a:buFont typeface="+mj-lt"/>
              <a:buAutoNum type="arabicPeriod"/>
            </a:pPr>
            <a:r>
              <a:rPr lang="en-US" dirty="0">
                <a:cs typeface="Calibri Light" panose="020F0302020204030204" pitchFamily="34" charset="0"/>
              </a:rPr>
              <a:t>Factors Affecting EV Growth</a:t>
            </a:r>
          </a:p>
          <a:p>
            <a:pPr marL="342900" indent="-342900">
              <a:buFont typeface="+mj-lt"/>
              <a:buAutoNum type="arabicPeriod"/>
            </a:pPr>
            <a:endParaRPr lang="en-US" dirty="0">
              <a:cs typeface="Calibri Light" panose="020F0302020204030204" pitchFamily="34" charset="0"/>
            </a:endParaRPr>
          </a:p>
          <a:p>
            <a:pPr marL="342900" indent="-342900">
              <a:buFont typeface="+mj-lt"/>
              <a:buAutoNum type="arabicPeriod"/>
            </a:pPr>
            <a:r>
              <a:rPr lang="en-US" dirty="0">
                <a:cs typeface="Calibri Light" panose="020F0302020204030204" pitchFamily="34" charset="0"/>
              </a:rPr>
              <a:t>Comparison of BEVs and PHEVs based Climate</a:t>
            </a:r>
          </a:p>
          <a:p>
            <a:pPr marL="342900" indent="-342900">
              <a:buFont typeface="+mj-lt"/>
              <a:buAutoNum type="arabicPeriod"/>
            </a:pPr>
            <a:endParaRPr lang="en-US" dirty="0">
              <a:cs typeface="Calibri Light" panose="020F0302020204030204" pitchFamily="34" charset="0"/>
            </a:endParaRPr>
          </a:p>
          <a:p>
            <a:pPr marL="342900" indent="-342900">
              <a:buFont typeface="+mj-lt"/>
              <a:buAutoNum type="arabicPeriod"/>
            </a:pPr>
            <a:r>
              <a:rPr lang="en-US" dirty="0">
                <a:cs typeface="Calibri Light" panose="020F0302020204030204" pitchFamily="34" charset="0"/>
              </a:rPr>
              <a:t>Observation</a:t>
            </a:r>
          </a:p>
          <a:p>
            <a:pPr marL="342900" indent="-342900">
              <a:buFont typeface="+mj-lt"/>
              <a:buAutoNum type="arabicPeriod"/>
            </a:pPr>
            <a:endParaRPr lang="en-US" dirty="0">
              <a:cs typeface="Calibri Light" panose="020F0302020204030204" pitchFamily="34" charset="0"/>
            </a:endParaRPr>
          </a:p>
          <a:p>
            <a:pPr marL="342900" indent="-342900">
              <a:buFont typeface="+mj-lt"/>
              <a:buAutoNum type="arabicPeriod"/>
            </a:pPr>
            <a:r>
              <a:rPr lang="en-US" dirty="0">
                <a:cs typeface="Calibri Light" panose="020F0302020204030204" pitchFamily="34" charset="0"/>
              </a:rPr>
              <a:t>Conclusion</a:t>
            </a:r>
          </a:p>
        </p:txBody>
      </p:sp>
    </p:spTree>
    <p:extLst>
      <p:ext uri="{BB962C8B-B14F-4D97-AF65-F5344CB8AC3E}">
        <p14:creationId xmlns:p14="http://schemas.microsoft.com/office/powerpoint/2010/main" val="245235574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33913CB-B268-4989-D5A6-8085634A20C2}"/>
              </a:ext>
            </a:extLst>
          </p:cNvPr>
          <p:cNvSpPr/>
          <p:nvPr/>
        </p:nvSpPr>
        <p:spPr>
          <a:xfrm>
            <a:off x="351340" y="1353403"/>
            <a:ext cx="11582399" cy="4908884"/>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229C6317-D0AE-B008-BC75-8A8A9B5B1D03}"/>
              </a:ext>
            </a:extLst>
          </p:cNvPr>
          <p:cNvSpPr>
            <a:spLocks noGrp="1"/>
          </p:cNvSpPr>
          <p:nvPr>
            <p:ph type="title"/>
          </p:nvPr>
        </p:nvSpPr>
        <p:spPr>
          <a:xfrm>
            <a:off x="8529550" y="121271"/>
            <a:ext cx="10515600" cy="1325563"/>
          </a:xfrm>
        </p:spPr>
        <p:txBody>
          <a:bodyPr/>
          <a:lstStyle/>
          <a:p>
            <a:r>
              <a:rPr lang="en-US" dirty="0">
                <a:solidFill>
                  <a:srgbClr val="C00000"/>
                </a:solidFill>
                <a:latin typeface="Abadi" panose="020B0604020104020204" pitchFamily="34" charset="0"/>
              </a:rPr>
              <a:t>Observation</a:t>
            </a:r>
            <a:endParaRPr lang="en-US" dirty="0"/>
          </a:p>
        </p:txBody>
      </p:sp>
      <p:graphicFrame>
        <p:nvGraphicFramePr>
          <p:cNvPr id="6" name="Content Placeholder 5">
            <a:extLst>
              <a:ext uri="{FF2B5EF4-FFF2-40B4-BE49-F238E27FC236}">
                <a16:creationId xmlns:a16="http://schemas.microsoft.com/office/drawing/2014/main" id="{CA6B36DC-249C-71B1-8D1C-E74EB8B97EFC}"/>
              </a:ext>
            </a:extLst>
          </p:cNvPr>
          <p:cNvGraphicFramePr>
            <a:graphicFrameLocks noGrp="1"/>
          </p:cNvGraphicFramePr>
          <p:nvPr>
            <p:ph idx="1"/>
            <p:extLst>
              <p:ext uri="{D42A27DB-BD31-4B8C-83A1-F6EECF244321}">
                <p14:modId xmlns:p14="http://schemas.microsoft.com/office/powerpoint/2010/main" val="3239426006"/>
              </p:ext>
            </p:extLst>
          </p:nvPr>
        </p:nvGraphicFramePr>
        <p:xfrm>
          <a:off x="-763599" y="1682691"/>
          <a:ext cx="8780629" cy="34926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0D45CE9C-58CE-1CD4-7F74-D3322ADD2504}"/>
              </a:ext>
            </a:extLst>
          </p:cNvPr>
          <p:cNvSpPr/>
          <p:nvPr/>
        </p:nvSpPr>
        <p:spPr>
          <a:xfrm>
            <a:off x="6988739" y="1214891"/>
            <a:ext cx="4519070" cy="5185907"/>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D056312-1DD7-D7FF-049B-3805CFB18399}"/>
              </a:ext>
            </a:extLst>
          </p:cNvPr>
          <p:cNvSpPr txBox="1"/>
          <p:nvPr/>
        </p:nvSpPr>
        <p:spPr>
          <a:xfrm>
            <a:off x="7315200" y="1235251"/>
            <a:ext cx="3866147" cy="6186309"/>
          </a:xfrm>
          <a:prstGeom prst="rect">
            <a:avLst/>
          </a:prstGeom>
          <a:noFill/>
        </p:spPr>
        <p:txBody>
          <a:bodyPr wrap="square" rtlCol="0">
            <a:spAutoFit/>
          </a:bodyPr>
          <a:lstStyle/>
          <a:p>
            <a:pPr algn="ctr"/>
            <a:r>
              <a:rPr lang="en-US" u="sng" dirty="0"/>
              <a:t>According to the analysis done.</a:t>
            </a:r>
          </a:p>
          <a:p>
            <a:endParaRPr lang="en-US" dirty="0"/>
          </a:p>
          <a:p>
            <a:pPr marL="285750" indent="-285750">
              <a:buFont typeface="Wingdings" panose="05000000000000000000" pitchFamily="2" charset="2"/>
              <a:buChar char="q"/>
            </a:pPr>
            <a:r>
              <a:rPr lang="en-US" dirty="0"/>
              <a:t>Charging Station Availability is the most crucial factor followed by per capita income and climate type.</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Most of the EV buyers have range anxiety issues.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People will buy EVs freely if they know that they have grid supply chargers capable of fast charging wherever  they might be.</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Must Emphasis on development of cell chemistries with better performance in extreme weathers to hasten EV adoption in such areas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p:txBody>
      </p:sp>
      <p:sp>
        <p:nvSpPr>
          <p:cNvPr id="10" name="Parallelogram 9">
            <a:extLst>
              <a:ext uri="{FF2B5EF4-FFF2-40B4-BE49-F238E27FC236}">
                <a16:creationId xmlns:a16="http://schemas.microsoft.com/office/drawing/2014/main" id="{6AE33B59-9C7A-A838-ECFD-288A781D6ED2}"/>
              </a:ext>
            </a:extLst>
          </p:cNvPr>
          <p:cNvSpPr/>
          <p:nvPr/>
        </p:nvSpPr>
        <p:spPr>
          <a:xfrm>
            <a:off x="-156246" y="664479"/>
            <a:ext cx="8353761" cy="185753"/>
          </a:xfrm>
          <a:prstGeom prst="parallelogram">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7741134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33913CB-B268-4989-D5A6-8085634A20C2}"/>
              </a:ext>
            </a:extLst>
          </p:cNvPr>
          <p:cNvSpPr/>
          <p:nvPr/>
        </p:nvSpPr>
        <p:spPr>
          <a:xfrm>
            <a:off x="351341" y="1353403"/>
            <a:ext cx="11535860" cy="4908884"/>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229C6317-D0AE-B008-BC75-8A8A9B5B1D03}"/>
              </a:ext>
            </a:extLst>
          </p:cNvPr>
          <p:cNvSpPr>
            <a:spLocks noGrp="1"/>
          </p:cNvSpPr>
          <p:nvPr>
            <p:ph type="title"/>
          </p:nvPr>
        </p:nvSpPr>
        <p:spPr>
          <a:xfrm>
            <a:off x="8898518" y="94573"/>
            <a:ext cx="10515600" cy="1325563"/>
          </a:xfrm>
        </p:spPr>
        <p:txBody>
          <a:bodyPr/>
          <a:lstStyle/>
          <a:p>
            <a:r>
              <a:rPr lang="en-US" dirty="0">
                <a:solidFill>
                  <a:srgbClr val="C00000"/>
                </a:solidFill>
                <a:latin typeface="Abadi" panose="020B0604020104020204" pitchFamily="34" charset="0"/>
              </a:rPr>
              <a:t>Conclusion</a:t>
            </a:r>
            <a:endParaRPr lang="en-US" dirty="0"/>
          </a:p>
        </p:txBody>
      </p:sp>
      <p:sp>
        <p:nvSpPr>
          <p:cNvPr id="10" name="Parallelogram 9">
            <a:extLst>
              <a:ext uri="{FF2B5EF4-FFF2-40B4-BE49-F238E27FC236}">
                <a16:creationId xmlns:a16="http://schemas.microsoft.com/office/drawing/2014/main" id="{6AE33B59-9C7A-A838-ECFD-288A781D6ED2}"/>
              </a:ext>
            </a:extLst>
          </p:cNvPr>
          <p:cNvSpPr/>
          <p:nvPr/>
        </p:nvSpPr>
        <p:spPr>
          <a:xfrm>
            <a:off x="-156246" y="664479"/>
            <a:ext cx="8353761" cy="185753"/>
          </a:xfrm>
          <a:prstGeom prst="parallelogram">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8E5DF229-16F5-B5A0-0BC4-32BAE62D150D}"/>
              </a:ext>
            </a:extLst>
          </p:cNvPr>
          <p:cNvSpPr>
            <a:spLocks noGrp="1"/>
          </p:cNvSpPr>
          <p:nvPr>
            <p:ph idx="1"/>
          </p:nvPr>
        </p:nvSpPr>
        <p:spPr>
          <a:xfrm>
            <a:off x="838200" y="1632176"/>
            <a:ext cx="10515600" cy="4351338"/>
          </a:xfrm>
        </p:spPr>
        <p:txBody>
          <a:bodyPr>
            <a:normAutofit fontScale="70000" lnSpcReduction="20000"/>
          </a:bodyPr>
          <a:lstStyle/>
          <a:p>
            <a:endParaRPr lang="en-US" dirty="0"/>
          </a:p>
          <a:p>
            <a:pPr algn="just"/>
            <a:r>
              <a:rPr lang="en-US" sz="2600" dirty="0"/>
              <a:t>The data analysis on EV vehicle population in Washington county-wise reveals several significant findings.</a:t>
            </a:r>
          </a:p>
          <a:p>
            <a:pPr algn="just"/>
            <a:r>
              <a:rPr lang="en-US" sz="2600" dirty="0"/>
              <a:t>The EV population in each county is influenced by three key factors that play a crucial role in adoption rates.</a:t>
            </a:r>
          </a:p>
          <a:p>
            <a:pPr algn="just"/>
            <a:r>
              <a:rPr lang="en-US" sz="2600" dirty="0"/>
              <a:t>The presence of charging infrastructure is a critical determinant. Counties with well-established charging stations exhibit higher EV adoption rates, as they provide convenience and reassurance to potential EV owners.</a:t>
            </a:r>
          </a:p>
          <a:p>
            <a:pPr algn="just"/>
            <a:r>
              <a:rPr lang="en-US" sz="2600" dirty="0"/>
              <a:t>The per capita income of residents in each county significantly impacts EV adoption. Higher income regions tend to have a higher proportion of EVs due to increased affordability and willingness to invest in sustainable transportation options.</a:t>
            </a:r>
          </a:p>
          <a:p>
            <a:pPr algn="just"/>
            <a:r>
              <a:rPr lang="en-US" sz="2600" dirty="0"/>
              <a:t>Lastly, the local climate also plays a role in EV adoption. Counties with milder climates, favorable for optimal battery performance, experience relatively higher EV penetration. Developmental works on new cell technologies for better power management at lower prices should be the primary list.</a:t>
            </a:r>
          </a:p>
          <a:p>
            <a:pPr algn="just"/>
            <a:r>
              <a:rPr lang="en-US" sz="2600" dirty="0"/>
              <a:t>These three factors - charging infrastructure availability, per capita income, and climate conditions - interact to shape the EV landscape in Washington's counties.</a:t>
            </a:r>
          </a:p>
          <a:p>
            <a:pPr algn="just"/>
            <a:r>
              <a:rPr lang="en-US" sz="2600" dirty="0"/>
              <a:t>Policymakers and stakeholders can utilize these insights to promote EV adoption by strategically focusing on improving charging infrastructure, providing financial incentives, developing inexpensive technologies to replace costlier parts, and raising awareness about the environmental benefits of electric vehicles.</a:t>
            </a:r>
          </a:p>
        </p:txBody>
      </p:sp>
    </p:spTree>
    <p:extLst>
      <p:ext uri="{BB962C8B-B14F-4D97-AF65-F5344CB8AC3E}">
        <p14:creationId xmlns:p14="http://schemas.microsoft.com/office/powerpoint/2010/main" val="3927186242"/>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33913CB-B268-4989-D5A6-8085634A20C2}"/>
              </a:ext>
            </a:extLst>
          </p:cNvPr>
          <p:cNvSpPr/>
          <p:nvPr/>
        </p:nvSpPr>
        <p:spPr>
          <a:xfrm>
            <a:off x="351341" y="1353403"/>
            <a:ext cx="11535860" cy="4908884"/>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229C6317-D0AE-B008-BC75-8A8A9B5B1D03}"/>
              </a:ext>
            </a:extLst>
          </p:cNvPr>
          <p:cNvSpPr>
            <a:spLocks noGrp="1"/>
          </p:cNvSpPr>
          <p:nvPr>
            <p:ph type="title"/>
          </p:nvPr>
        </p:nvSpPr>
        <p:spPr>
          <a:xfrm>
            <a:off x="8898518" y="94573"/>
            <a:ext cx="10515600" cy="1325563"/>
          </a:xfrm>
        </p:spPr>
        <p:txBody>
          <a:bodyPr/>
          <a:lstStyle/>
          <a:p>
            <a:endParaRPr lang="en-US" dirty="0"/>
          </a:p>
        </p:txBody>
      </p:sp>
      <p:sp>
        <p:nvSpPr>
          <p:cNvPr id="10" name="Parallelogram 9">
            <a:extLst>
              <a:ext uri="{FF2B5EF4-FFF2-40B4-BE49-F238E27FC236}">
                <a16:creationId xmlns:a16="http://schemas.microsoft.com/office/drawing/2014/main" id="{6AE33B59-9C7A-A838-ECFD-288A781D6ED2}"/>
              </a:ext>
            </a:extLst>
          </p:cNvPr>
          <p:cNvSpPr/>
          <p:nvPr/>
        </p:nvSpPr>
        <p:spPr>
          <a:xfrm>
            <a:off x="-156246" y="664479"/>
            <a:ext cx="8353761" cy="185753"/>
          </a:xfrm>
          <a:prstGeom prst="parallelogram">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DA44B566-470D-E4ED-149D-EE2E7511760F}"/>
              </a:ext>
            </a:extLst>
          </p:cNvPr>
          <p:cNvSpPr>
            <a:spLocks noGrp="1"/>
          </p:cNvSpPr>
          <p:nvPr>
            <p:ph idx="1"/>
          </p:nvPr>
        </p:nvSpPr>
        <p:spPr>
          <a:xfrm>
            <a:off x="838200" y="3169779"/>
            <a:ext cx="10515600" cy="4351338"/>
          </a:xfrm>
        </p:spPr>
        <p:txBody>
          <a:bodyPr>
            <a:normAutofit/>
          </a:bodyPr>
          <a:lstStyle/>
          <a:p>
            <a:pPr marL="0" indent="0" algn="ctr">
              <a:buNone/>
            </a:pPr>
            <a:r>
              <a:rPr lang="en-US" sz="7200" dirty="0"/>
              <a:t>Thank You </a:t>
            </a:r>
          </a:p>
        </p:txBody>
      </p:sp>
    </p:spTree>
    <p:extLst>
      <p:ext uri="{BB962C8B-B14F-4D97-AF65-F5344CB8AC3E}">
        <p14:creationId xmlns:p14="http://schemas.microsoft.com/office/powerpoint/2010/main" val="338347630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E610253-B1EF-E1BC-F2A4-BB5E312CEB70}"/>
              </a:ext>
            </a:extLst>
          </p:cNvPr>
          <p:cNvSpPr/>
          <p:nvPr/>
        </p:nvSpPr>
        <p:spPr>
          <a:xfrm>
            <a:off x="263190" y="1648074"/>
            <a:ext cx="11665618" cy="456264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6FD9AD-2295-5CEC-0114-7699DC50571E}"/>
              </a:ext>
            </a:extLst>
          </p:cNvPr>
          <p:cNvSpPr>
            <a:spLocks noGrp="1"/>
          </p:cNvSpPr>
          <p:nvPr>
            <p:ph type="title"/>
          </p:nvPr>
        </p:nvSpPr>
        <p:spPr>
          <a:xfrm>
            <a:off x="7797631" y="442909"/>
            <a:ext cx="4742406" cy="959603"/>
          </a:xfrm>
        </p:spPr>
        <p:txBody>
          <a:bodyPr>
            <a:normAutofit/>
          </a:bodyPr>
          <a:lstStyle/>
          <a:p>
            <a:r>
              <a:rPr lang="en-US" sz="5400" dirty="0">
                <a:solidFill>
                  <a:srgbClr val="C00000"/>
                </a:solidFill>
                <a:latin typeface="Abadi" panose="020B0604020104020204" pitchFamily="34" charset="0"/>
              </a:rPr>
              <a:t>Introduction</a:t>
            </a:r>
          </a:p>
        </p:txBody>
      </p:sp>
      <p:sp>
        <p:nvSpPr>
          <p:cNvPr id="5" name="Content Placeholder 4">
            <a:extLst>
              <a:ext uri="{FF2B5EF4-FFF2-40B4-BE49-F238E27FC236}">
                <a16:creationId xmlns:a16="http://schemas.microsoft.com/office/drawing/2014/main" id="{1F419C70-7D12-7B7F-CC20-09344AEBBA10}"/>
              </a:ext>
            </a:extLst>
          </p:cNvPr>
          <p:cNvSpPr>
            <a:spLocks noGrp="1"/>
          </p:cNvSpPr>
          <p:nvPr>
            <p:ph idx="1"/>
          </p:nvPr>
        </p:nvSpPr>
        <p:spPr>
          <a:xfrm>
            <a:off x="263191" y="1824623"/>
            <a:ext cx="11665619" cy="4351338"/>
          </a:xfrm>
        </p:spPr>
        <p:txBody>
          <a:bodyPr>
            <a:noAutofit/>
          </a:bodyPr>
          <a:lstStyle/>
          <a:p>
            <a:pPr marL="0" indent="0" algn="ctr">
              <a:buNone/>
            </a:pPr>
            <a:r>
              <a:rPr lang="en-US" sz="1800" dirty="0">
                <a:solidFill>
                  <a:srgbClr val="C00000"/>
                </a:solidFill>
                <a:cs typeface="Calibri Light" panose="020F0302020204030204" pitchFamily="34" charset="0"/>
              </a:rPr>
              <a:t>Welcome to the presentation on Washington State Electric Vehicle Adoption Trend Analysis from 2017 to 2022.</a:t>
            </a:r>
          </a:p>
          <a:p>
            <a:pPr marL="0" indent="0" algn="ctr">
              <a:buNone/>
            </a:pPr>
            <a:endParaRPr lang="en-US" sz="1800" u="sng" dirty="0">
              <a:cs typeface="Calibri Light" panose="020F0302020204030204" pitchFamily="34" charset="0"/>
            </a:endParaRPr>
          </a:p>
          <a:p>
            <a:pPr marL="0" indent="0" algn="ctr">
              <a:buNone/>
            </a:pPr>
            <a:r>
              <a:rPr lang="en-US" sz="1800" u="sng" dirty="0">
                <a:cs typeface="Calibri Light" panose="020F0302020204030204" pitchFamily="34" charset="0"/>
              </a:rPr>
              <a:t>In this presentation, we will analyze and discuss </a:t>
            </a:r>
          </a:p>
          <a:p>
            <a:pPr marL="0" indent="0" algn="just">
              <a:buNone/>
            </a:pPr>
            <a:endParaRPr lang="en-US" sz="1800" dirty="0">
              <a:cs typeface="Calibri Light" panose="020F0302020204030204" pitchFamily="34" charset="0"/>
            </a:endParaRPr>
          </a:p>
          <a:p>
            <a:pPr algn="just">
              <a:buFont typeface="Wingdings" panose="05000000000000000000" pitchFamily="2" charset="2"/>
              <a:buChar char="q"/>
            </a:pPr>
            <a:r>
              <a:rPr lang="en-US" sz="1800" dirty="0">
                <a:cs typeface="Calibri Light" panose="020F0302020204030204" pitchFamily="34" charset="0"/>
              </a:rPr>
              <a:t>Past five years (2017-2022) Washington EV population growth trend.</a:t>
            </a:r>
          </a:p>
          <a:p>
            <a:pPr algn="just">
              <a:buFont typeface="Wingdings" panose="05000000000000000000" pitchFamily="2" charset="2"/>
              <a:buChar char="q"/>
            </a:pPr>
            <a:endParaRPr lang="en-US" sz="1800" dirty="0">
              <a:cs typeface="Calibri Light" panose="020F0302020204030204" pitchFamily="34" charset="0"/>
            </a:endParaRPr>
          </a:p>
          <a:p>
            <a:pPr algn="just">
              <a:buFont typeface="Wingdings" panose="05000000000000000000" pitchFamily="2" charset="2"/>
              <a:buChar char="q"/>
            </a:pPr>
            <a:r>
              <a:rPr lang="en-US" sz="1800" dirty="0">
                <a:cs typeface="Calibri Light" panose="020F0302020204030204" pitchFamily="34" charset="0"/>
              </a:rPr>
              <a:t>Factors effecting the adoption rate in counties having significant EV population.</a:t>
            </a:r>
          </a:p>
          <a:p>
            <a:pPr algn="just">
              <a:buFont typeface="Wingdings" panose="05000000000000000000" pitchFamily="2" charset="2"/>
              <a:buChar char="q"/>
            </a:pPr>
            <a:endParaRPr lang="en-US" sz="1800" dirty="0">
              <a:cs typeface="Calibri Light" panose="020F0302020204030204" pitchFamily="34" charset="0"/>
            </a:endParaRPr>
          </a:p>
          <a:p>
            <a:pPr algn="just">
              <a:buFont typeface="Wingdings" panose="05000000000000000000" pitchFamily="2" charset="2"/>
              <a:buChar char="q"/>
            </a:pPr>
            <a:r>
              <a:rPr lang="en-US" sz="1800" dirty="0">
                <a:cs typeface="Calibri Light" panose="020F0302020204030204" pitchFamily="34" charset="0"/>
              </a:rPr>
              <a:t>(BEVs) vs (PHEVs) population comparison based on climates effecting EV battery health.</a:t>
            </a:r>
          </a:p>
          <a:p>
            <a:pPr algn="just">
              <a:buFont typeface="Wingdings" panose="05000000000000000000" pitchFamily="2" charset="2"/>
              <a:buChar char="q"/>
            </a:pPr>
            <a:endParaRPr lang="en-US" sz="1800" dirty="0">
              <a:cs typeface="Calibri Light" panose="020F0302020204030204" pitchFamily="34" charset="0"/>
            </a:endParaRPr>
          </a:p>
          <a:p>
            <a:pPr marL="0" indent="0" algn="just">
              <a:buNone/>
            </a:pPr>
            <a:r>
              <a:rPr lang="en-US" sz="1800" dirty="0">
                <a:solidFill>
                  <a:srgbClr val="C00000"/>
                </a:solidFill>
              </a:rPr>
              <a:t>Understanding these trends can help policymakers, businesses, and individuals to promote sustainable transportation in the state.</a:t>
            </a:r>
            <a:endParaRPr lang="en-US" sz="1800" dirty="0">
              <a:solidFill>
                <a:srgbClr val="C00000"/>
              </a:solidFill>
              <a:cs typeface="Calibri Light" panose="020F0302020204030204" pitchFamily="34" charset="0"/>
            </a:endParaRPr>
          </a:p>
        </p:txBody>
      </p:sp>
      <p:sp>
        <p:nvSpPr>
          <p:cNvPr id="8" name="Parallelogram 7">
            <a:extLst>
              <a:ext uri="{FF2B5EF4-FFF2-40B4-BE49-F238E27FC236}">
                <a16:creationId xmlns:a16="http://schemas.microsoft.com/office/drawing/2014/main" id="{3B65811F-FACF-8AF3-8D86-43FB4045D59A}"/>
              </a:ext>
            </a:extLst>
          </p:cNvPr>
          <p:cNvSpPr/>
          <p:nvPr/>
        </p:nvSpPr>
        <p:spPr>
          <a:xfrm>
            <a:off x="-113461" y="848894"/>
            <a:ext cx="6626556" cy="145717"/>
          </a:xfrm>
          <a:prstGeom prst="parallelogram">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6241054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33913CB-B268-4989-D5A6-8085634A20C2}"/>
              </a:ext>
            </a:extLst>
          </p:cNvPr>
          <p:cNvSpPr/>
          <p:nvPr/>
        </p:nvSpPr>
        <p:spPr>
          <a:xfrm>
            <a:off x="263190" y="1648074"/>
            <a:ext cx="11665618" cy="456264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6FD9AD-2295-5CEC-0114-7699DC50571E}"/>
              </a:ext>
            </a:extLst>
          </p:cNvPr>
          <p:cNvSpPr>
            <a:spLocks noGrp="1"/>
          </p:cNvSpPr>
          <p:nvPr>
            <p:ph type="title"/>
          </p:nvPr>
        </p:nvSpPr>
        <p:spPr>
          <a:xfrm>
            <a:off x="7797631" y="442909"/>
            <a:ext cx="4742406" cy="959603"/>
          </a:xfrm>
        </p:spPr>
        <p:txBody>
          <a:bodyPr>
            <a:normAutofit/>
          </a:bodyPr>
          <a:lstStyle/>
          <a:p>
            <a:r>
              <a:rPr lang="en-US" sz="5400" dirty="0">
                <a:solidFill>
                  <a:srgbClr val="C00000"/>
                </a:solidFill>
                <a:latin typeface="Abadi" panose="020B0604020104020204" pitchFamily="34" charset="0"/>
              </a:rPr>
              <a:t>Objectives</a:t>
            </a:r>
          </a:p>
        </p:txBody>
      </p:sp>
      <p:sp>
        <p:nvSpPr>
          <p:cNvPr id="4" name="Parallelogram 3">
            <a:extLst>
              <a:ext uri="{FF2B5EF4-FFF2-40B4-BE49-F238E27FC236}">
                <a16:creationId xmlns:a16="http://schemas.microsoft.com/office/drawing/2014/main" id="{4B534801-33CC-6E89-0C49-793415280C79}"/>
              </a:ext>
            </a:extLst>
          </p:cNvPr>
          <p:cNvSpPr/>
          <p:nvPr/>
        </p:nvSpPr>
        <p:spPr>
          <a:xfrm>
            <a:off x="-113461" y="848894"/>
            <a:ext cx="6626556" cy="145717"/>
          </a:xfrm>
          <a:prstGeom prst="parallelogram">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1F419C70-7D12-7B7F-CC20-09344AEBBA10}"/>
              </a:ext>
            </a:extLst>
          </p:cNvPr>
          <p:cNvSpPr>
            <a:spLocks noGrp="1"/>
          </p:cNvSpPr>
          <p:nvPr>
            <p:ph idx="1"/>
          </p:nvPr>
        </p:nvSpPr>
        <p:spPr>
          <a:xfrm>
            <a:off x="532647" y="2104941"/>
            <a:ext cx="11126704" cy="4351338"/>
          </a:xfrm>
        </p:spPr>
        <p:txBody>
          <a:bodyPr>
            <a:noAutofit/>
          </a:bodyPr>
          <a:lstStyle/>
          <a:p>
            <a:pPr algn="just">
              <a:buFont typeface="Wingdings" panose="05000000000000000000" pitchFamily="2" charset="2"/>
              <a:buChar char="q"/>
            </a:pPr>
            <a:r>
              <a:rPr lang="en-US" sz="1800" dirty="0"/>
              <a:t>We will be analyzing the growth of electric vehicles in Washington from 2017 to 2022 </a:t>
            </a:r>
          </a:p>
          <a:p>
            <a:pPr algn="just">
              <a:buFont typeface="Wingdings" panose="05000000000000000000" pitchFamily="2" charset="2"/>
              <a:buChar char="q"/>
            </a:pPr>
            <a:endParaRPr lang="en-US" sz="1800" dirty="0"/>
          </a:p>
          <a:p>
            <a:pPr algn="just">
              <a:buFont typeface="Wingdings" panose="05000000000000000000" pitchFamily="2" charset="2"/>
              <a:buChar char="q"/>
            </a:pPr>
            <a:r>
              <a:rPr lang="en-US" sz="1800" dirty="0"/>
              <a:t>comparing adoption rates of BEVs and PHEVs in different counties</a:t>
            </a:r>
          </a:p>
          <a:p>
            <a:pPr algn="just">
              <a:buFont typeface="Wingdings" panose="05000000000000000000" pitchFamily="2" charset="2"/>
              <a:buChar char="q"/>
            </a:pPr>
            <a:endParaRPr lang="en-US" sz="1800" dirty="0"/>
          </a:p>
          <a:p>
            <a:pPr algn="just">
              <a:buFont typeface="Wingdings" panose="05000000000000000000" pitchFamily="2" charset="2"/>
              <a:buChar char="q"/>
            </a:pPr>
            <a:r>
              <a:rPr lang="en-US" sz="1800" dirty="0"/>
              <a:t>visualizing the county-wise EV population on map charts, and </a:t>
            </a:r>
          </a:p>
          <a:p>
            <a:pPr algn="just">
              <a:buFont typeface="Wingdings" panose="05000000000000000000" pitchFamily="2" charset="2"/>
              <a:buChar char="q"/>
            </a:pPr>
            <a:endParaRPr lang="en-US" sz="1800" dirty="0"/>
          </a:p>
          <a:p>
            <a:pPr algn="just">
              <a:buFont typeface="Wingdings" panose="05000000000000000000" pitchFamily="2" charset="2"/>
              <a:buChar char="q"/>
            </a:pPr>
            <a:r>
              <a:rPr lang="en-US" sz="1800" dirty="0"/>
              <a:t>examining factors influencing EV growth such as per capita income, charging station availability, and climate conditions from sources outside the dataset to establish proof of concepts.</a:t>
            </a:r>
          </a:p>
          <a:p>
            <a:pPr algn="just">
              <a:buFont typeface="Wingdings" panose="05000000000000000000" pitchFamily="2" charset="2"/>
              <a:buChar char="q"/>
            </a:pPr>
            <a:endParaRPr lang="en-US" sz="1800" dirty="0">
              <a:cs typeface="Calibri Light" panose="020F0302020204030204" pitchFamily="34" charset="0"/>
            </a:endParaRPr>
          </a:p>
          <a:p>
            <a:pPr algn="just">
              <a:buFont typeface="Wingdings" panose="05000000000000000000" pitchFamily="2" charset="2"/>
              <a:buChar char="q"/>
            </a:pPr>
            <a:r>
              <a:rPr lang="en-US" sz="1800" dirty="0">
                <a:cs typeface="Calibri Light" panose="020F0302020204030204" pitchFamily="34" charset="0"/>
              </a:rPr>
              <a:t>Visualize climatic impact on EV battery health, Thus influencing consumer decision while buying  the type of EVs.</a:t>
            </a:r>
          </a:p>
        </p:txBody>
      </p:sp>
    </p:spTree>
    <p:extLst>
      <p:ext uri="{BB962C8B-B14F-4D97-AF65-F5344CB8AC3E}">
        <p14:creationId xmlns:p14="http://schemas.microsoft.com/office/powerpoint/2010/main" val="319851302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33913CB-B268-4989-D5A6-8085634A20C2}"/>
              </a:ext>
            </a:extLst>
          </p:cNvPr>
          <p:cNvSpPr/>
          <p:nvPr/>
        </p:nvSpPr>
        <p:spPr>
          <a:xfrm>
            <a:off x="263190" y="1648074"/>
            <a:ext cx="11665618" cy="456264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6FD9AD-2295-5CEC-0114-7699DC50571E}"/>
              </a:ext>
            </a:extLst>
          </p:cNvPr>
          <p:cNvSpPr>
            <a:spLocks noGrp="1"/>
          </p:cNvSpPr>
          <p:nvPr>
            <p:ph type="title"/>
          </p:nvPr>
        </p:nvSpPr>
        <p:spPr>
          <a:xfrm>
            <a:off x="7300326" y="467870"/>
            <a:ext cx="4742406" cy="959603"/>
          </a:xfrm>
        </p:spPr>
        <p:txBody>
          <a:bodyPr>
            <a:normAutofit/>
          </a:bodyPr>
          <a:lstStyle/>
          <a:p>
            <a:r>
              <a:rPr lang="en-US" sz="5400" dirty="0">
                <a:solidFill>
                  <a:srgbClr val="C00000"/>
                </a:solidFill>
                <a:latin typeface="Abadi" panose="020B0604020104020204" pitchFamily="34" charset="0"/>
              </a:rPr>
              <a:t>Data Gathering</a:t>
            </a:r>
          </a:p>
        </p:txBody>
      </p:sp>
      <p:sp>
        <p:nvSpPr>
          <p:cNvPr id="4" name="Parallelogram 3">
            <a:extLst>
              <a:ext uri="{FF2B5EF4-FFF2-40B4-BE49-F238E27FC236}">
                <a16:creationId xmlns:a16="http://schemas.microsoft.com/office/drawing/2014/main" id="{4B534801-33CC-6E89-0C49-793415280C79}"/>
              </a:ext>
            </a:extLst>
          </p:cNvPr>
          <p:cNvSpPr/>
          <p:nvPr/>
        </p:nvSpPr>
        <p:spPr>
          <a:xfrm>
            <a:off x="-113461" y="848894"/>
            <a:ext cx="6626556" cy="145717"/>
          </a:xfrm>
          <a:prstGeom prst="parallelogram">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1F419C70-7D12-7B7F-CC20-09344AEBBA10}"/>
              </a:ext>
            </a:extLst>
          </p:cNvPr>
          <p:cNvSpPr>
            <a:spLocks noGrp="1"/>
          </p:cNvSpPr>
          <p:nvPr>
            <p:ph idx="1"/>
          </p:nvPr>
        </p:nvSpPr>
        <p:spPr>
          <a:xfrm>
            <a:off x="532647" y="2166475"/>
            <a:ext cx="11126704" cy="3525839"/>
          </a:xfrm>
        </p:spPr>
        <p:txBody>
          <a:bodyPr>
            <a:noAutofit/>
          </a:bodyPr>
          <a:lstStyle/>
          <a:p>
            <a:pPr>
              <a:buFont typeface="Wingdings" panose="05000000000000000000" pitchFamily="2" charset="2"/>
              <a:buChar char="q"/>
            </a:pPr>
            <a:r>
              <a:rPr lang="en-US" sz="1800" dirty="0">
                <a:cs typeface="Calibri Light" panose="020F0302020204030204" pitchFamily="34" charset="0"/>
              </a:rPr>
              <a:t>Dataset:</a:t>
            </a:r>
          </a:p>
          <a:p>
            <a:pPr lvl="1">
              <a:buFont typeface="Wingdings" panose="05000000000000000000" pitchFamily="2" charset="2"/>
              <a:buChar char="§"/>
            </a:pPr>
            <a:r>
              <a:rPr lang="en-US" sz="1800" dirty="0">
                <a:cs typeface="Calibri Light" panose="020F0302020204030204" pitchFamily="34" charset="0"/>
              </a:rPr>
              <a:t>The main table in CSV format named </a:t>
            </a:r>
            <a:r>
              <a:rPr lang="en-US" sz="1800" dirty="0">
                <a:solidFill>
                  <a:srgbClr val="C00000"/>
                </a:solidFill>
                <a:cs typeface="Calibri Light" panose="020F0302020204030204" pitchFamily="34" charset="0"/>
              </a:rPr>
              <a:t>Electric_Vehicle_Population_Size_History_By_County.csv </a:t>
            </a:r>
            <a:r>
              <a:rPr lang="en-US" sz="1800" dirty="0">
                <a:cs typeface="Calibri Light" panose="020F0302020204030204" pitchFamily="34" charset="0"/>
              </a:rPr>
              <a:t>which contains monthly population of EVs and Non-EVs across all counties in Washington State of  the US and cars registered under Washington Transport Department but located outside Washington. Source: </a:t>
            </a:r>
            <a:r>
              <a:rPr lang="en-US" sz="1800" dirty="0">
                <a:cs typeface="Calibri Light" panose="020F0302020204030204" pitchFamily="34" charset="0"/>
                <a:hlinkClick r:id="rId3"/>
              </a:rPr>
              <a:t>data.gov</a:t>
            </a:r>
            <a:endParaRPr lang="en-US" sz="1800" dirty="0">
              <a:solidFill>
                <a:srgbClr val="C00000"/>
              </a:solidFill>
              <a:cs typeface="Calibri Light" panose="020F0302020204030204" pitchFamily="34" charset="0"/>
            </a:endParaRPr>
          </a:p>
          <a:p>
            <a:pPr lvl="1">
              <a:buFont typeface="Wingdings" panose="05000000000000000000" pitchFamily="2" charset="2"/>
              <a:buChar char="§"/>
            </a:pPr>
            <a:endParaRPr lang="en-US" sz="1800" dirty="0">
              <a:solidFill>
                <a:srgbClr val="C00000"/>
              </a:solidFill>
              <a:cs typeface="Calibri Light" panose="020F0302020204030204" pitchFamily="34" charset="0"/>
            </a:endParaRPr>
          </a:p>
          <a:p>
            <a:pPr lvl="1">
              <a:buFont typeface="Wingdings" panose="05000000000000000000" pitchFamily="2" charset="2"/>
              <a:buChar char="§"/>
            </a:pPr>
            <a:r>
              <a:rPr lang="en-US" sz="1800" dirty="0">
                <a:cs typeface="Calibri Light" panose="020F0302020204030204" pitchFamily="34" charset="0"/>
              </a:rPr>
              <a:t>The second table consists information of all EV models offered by brands in the US market and their respective prices. This helps to classify model prices into categorical data like. Source: </a:t>
            </a:r>
            <a:r>
              <a:rPr lang="en-US" sz="1800" dirty="0">
                <a:cs typeface="Calibri Light" panose="020F0302020204030204" pitchFamily="34" charset="0"/>
                <a:hlinkClick r:id="rId4"/>
              </a:rPr>
              <a:t>insideevs.com</a:t>
            </a:r>
            <a:endParaRPr lang="en-US" sz="1800" dirty="0">
              <a:cs typeface="Calibri Light" panose="020F0302020204030204" pitchFamily="34" charset="0"/>
            </a:endParaRPr>
          </a:p>
          <a:p>
            <a:pPr lvl="2">
              <a:buFont typeface="Wingdings" panose="05000000000000000000" pitchFamily="2" charset="2"/>
              <a:buChar char="Ø"/>
            </a:pPr>
            <a:r>
              <a:rPr lang="en-US" sz="1800" dirty="0">
                <a:cs typeface="Calibri Light" panose="020F0302020204030204" pitchFamily="34" charset="0"/>
              </a:rPr>
              <a:t>Luxury Expensive</a:t>
            </a:r>
          </a:p>
          <a:p>
            <a:pPr lvl="2">
              <a:buFont typeface="Wingdings" panose="05000000000000000000" pitchFamily="2" charset="2"/>
              <a:buChar char="Ø"/>
            </a:pPr>
            <a:r>
              <a:rPr lang="en-US" sz="1800" dirty="0">
                <a:cs typeface="Calibri Light" panose="020F0302020204030204" pitchFamily="34" charset="0"/>
              </a:rPr>
              <a:t>Expensive</a:t>
            </a:r>
          </a:p>
          <a:p>
            <a:pPr lvl="2">
              <a:buFont typeface="Wingdings" panose="05000000000000000000" pitchFamily="2" charset="2"/>
              <a:buChar char="Ø"/>
            </a:pPr>
            <a:r>
              <a:rPr lang="en-US" sz="1800" dirty="0">
                <a:cs typeface="Calibri Light" panose="020F0302020204030204" pitchFamily="34" charset="0"/>
              </a:rPr>
              <a:t>Budget</a:t>
            </a:r>
          </a:p>
          <a:p>
            <a:pPr lvl="2">
              <a:buFont typeface="Wingdings" panose="05000000000000000000" pitchFamily="2" charset="2"/>
              <a:buChar char="Ø"/>
            </a:pPr>
            <a:r>
              <a:rPr lang="en-US" sz="1800" dirty="0">
                <a:cs typeface="Calibri Light" panose="020F0302020204030204" pitchFamily="34" charset="0"/>
              </a:rPr>
              <a:t>Entry-Level	  </a:t>
            </a:r>
          </a:p>
        </p:txBody>
      </p:sp>
    </p:spTree>
    <p:extLst>
      <p:ext uri="{BB962C8B-B14F-4D97-AF65-F5344CB8AC3E}">
        <p14:creationId xmlns:p14="http://schemas.microsoft.com/office/powerpoint/2010/main" val="377028378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33913CB-B268-4989-D5A6-8085634A20C2}"/>
              </a:ext>
            </a:extLst>
          </p:cNvPr>
          <p:cNvSpPr/>
          <p:nvPr/>
        </p:nvSpPr>
        <p:spPr>
          <a:xfrm>
            <a:off x="263190" y="1648074"/>
            <a:ext cx="11665618" cy="456264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6FD9AD-2295-5CEC-0114-7699DC50571E}"/>
              </a:ext>
            </a:extLst>
          </p:cNvPr>
          <p:cNvSpPr>
            <a:spLocks noGrp="1"/>
          </p:cNvSpPr>
          <p:nvPr>
            <p:ph type="title"/>
          </p:nvPr>
        </p:nvSpPr>
        <p:spPr>
          <a:xfrm>
            <a:off x="7300325" y="460037"/>
            <a:ext cx="4742406" cy="959603"/>
          </a:xfrm>
        </p:spPr>
        <p:txBody>
          <a:bodyPr>
            <a:normAutofit/>
          </a:bodyPr>
          <a:lstStyle/>
          <a:p>
            <a:r>
              <a:rPr lang="en-US" sz="5400" dirty="0">
                <a:solidFill>
                  <a:srgbClr val="C00000"/>
                </a:solidFill>
                <a:latin typeface="Abadi" panose="020B0604020104020204" pitchFamily="34" charset="0"/>
              </a:rPr>
              <a:t>Data Gathering</a:t>
            </a:r>
          </a:p>
        </p:txBody>
      </p:sp>
      <p:sp>
        <p:nvSpPr>
          <p:cNvPr id="4" name="Parallelogram 3">
            <a:extLst>
              <a:ext uri="{FF2B5EF4-FFF2-40B4-BE49-F238E27FC236}">
                <a16:creationId xmlns:a16="http://schemas.microsoft.com/office/drawing/2014/main" id="{4B534801-33CC-6E89-0C49-793415280C79}"/>
              </a:ext>
            </a:extLst>
          </p:cNvPr>
          <p:cNvSpPr/>
          <p:nvPr/>
        </p:nvSpPr>
        <p:spPr>
          <a:xfrm>
            <a:off x="-113461" y="848894"/>
            <a:ext cx="6626556" cy="145717"/>
          </a:xfrm>
          <a:prstGeom prst="parallelogram">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1F419C70-7D12-7B7F-CC20-09344AEBBA10}"/>
              </a:ext>
            </a:extLst>
          </p:cNvPr>
          <p:cNvSpPr>
            <a:spLocks noGrp="1"/>
          </p:cNvSpPr>
          <p:nvPr>
            <p:ph idx="1"/>
          </p:nvPr>
        </p:nvSpPr>
        <p:spPr>
          <a:xfrm>
            <a:off x="532647" y="1859379"/>
            <a:ext cx="11126704" cy="4351338"/>
          </a:xfrm>
        </p:spPr>
        <p:txBody>
          <a:bodyPr>
            <a:noAutofit/>
          </a:bodyPr>
          <a:lstStyle/>
          <a:p>
            <a:pPr lvl="2" algn="just">
              <a:buFont typeface="Wingdings" panose="05000000000000000000" pitchFamily="2" charset="2"/>
              <a:buChar char="§"/>
            </a:pPr>
            <a:endParaRPr lang="en-US" sz="1000" dirty="0">
              <a:cs typeface="Calibri Light" panose="020F0302020204030204" pitchFamily="34" charset="0"/>
            </a:endParaRPr>
          </a:p>
          <a:p>
            <a:pPr lvl="1" algn="just">
              <a:buFont typeface="Wingdings" panose="05000000000000000000" pitchFamily="2" charset="2"/>
              <a:buChar char="q"/>
            </a:pPr>
            <a:r>
              <a:rPr lang="en-US" sz="1800" dirty="0">
                <a:cs typeface="Calibri Light" panose="020F0302020204030204" pitchFamily="34" charset="0"/>
              </a:rPr>
              <a:t>Three map charts namely</a:t>
            </a:r>
          </a:p>
          <a:p>
            <a:pPr lvl="2" algn="just">
              <a:buFont typeface="Wingdings" panose="05000000000000000000" pitchFamily="2" charset="2"/>
              <a:buChar char="§"/>
            </a:pPr>
            <a:r>
              <a:rPr lang="en-US" sz="1800" dirty="0">
                <a:cs typeface="Calibri Light" panose="020F0302020204030204" pitchFamily="34" charset="0"/>
                <a:hlinkClick r:id="rId2"/>
              </a:rPr>
              <a:t>Charging Station Availability cluster Map Chart </a:t>
            </a:r>
            <a:endParaRPr lang="en-US" sz="1800" dirty="0">
              <a:cs typeface="Calibri Light" panose="020F0302020204030204" pitchFamily="34" charset="0"/>
            </a:endParaRPr>
          </a:p>
          <a:p>
            <a:pPr lvl="2" algn="just">
              <a:buFont typeface="Wingdings" panose="05000000000000000000" pitchFamily="2" charset="2"/>
              <a:buChar char="§"/>
            </a:pPr>
            <a:r>
              <a:rPr lang="en-US" sz="1800" dirty="0">
                <a:cs typeface="Calibri Light" panose="020F0302020204030204" pitchFamily="34" charset="0"/>
                <a:hlinkClick r:id="rId3"/>
              </a:rPr>
              <a:t>Per Capita Income Map Chart of Washington 2020</a:t>
            </a:r>
            <a:endParaRPr lang="en-US" sz="1800" dirty="0">
              <a:cs typeface="Calibri Light" panose="020F0302020204030204" pitchFamily="34" charset="0"/>
            </a:endParaRPr>
          </a:p>
          <a:p>
            <a:pPr lvl="2" algn="just">
              <a:buFont typeface="Wingdings" panose="05000000000000000000" pitchFamily="2" charset="2"/>
              <a:buChar char="§"/>
            </a:pPr>
            <a:r>
              <a:rPr lang="en-US" sz="1800" dirty="0">
                <a:cs typeface="Calibri Light" panose="020F0302020204030204" pitchFamily="34" charset="0"/>
                <a:hlinkClick r:id="rId4"/>
              </a:rPr>
              <a:t>Köppen Climate Classification Map Chart of Washington </a:t>
            </a:r>
            <a:endParaRPr lang="en-US" sz="1800" dirty="0">
              <a:cs typeface="Calibri Light" panose="020F0302020204030204" pitchFamily="34" charset="0"/>
            </a:endParaRPr>
          </a:p>
          <a:p>
            <a:pPr marL="914400" lvl="2" indent="0" algn="just">
              <a:buNone/>
            </a:pPr>
            <a:r>
              <a:rPr lang="en-US" sz="1800" dirty="0">
                <a:cs typeface="Calibri Light" panose="020F0302020204030204" pitchFamily="34" charset="0"/>
              </a:rPr>
              <a:t>are derived from external sources (sources independent of the main dataset) to cross check the insights drawn from the dataset</a:t>
            </a:r>
            <a:r>
              <a:rPr lang="en-US" sz="1400" dirty="0">
                <a:cs typeface="Calibri Light" panose="020F0302020204030204" pitchFamily="34" charset="0"/>
              </a:rPr>
              <a:t>.</a:t>
            </a:r>
            <a:r>
              <a:rPr lang="en-US" sz="1800" dirty="0">
                <a:cs typeface="Calibri Light" panose="020F0302020204030204" pitchFamily="34" charset="0"/>
              </a:rPr>
              <a:t>	  </a:t>
            </a:r>
          </a:p>
        </p:txBody>
      </p:sp>
    </p:spTree>
    <p:extLst>
      <p:ext uri="{BB962C8B-B14F-4D97-AF65-F5344CB8AC3E}">
        <p14:creationId xmlns:p14="http://schemas.microsoft.com/office/powerpoint/2010/main" val="389836090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33913CB-B268-4989-D5A6-8085634A20C2}"/>
              </a:ext>
            </a:extLst>
          </p:cNvPr>
          <p:cNvSpPr/>
          <p:nvPr/>
        </p:nvSpPr>
        <p:spPr>
          <a:xfrm>
            <a:off x="263190" y="1648074"/>
            <a:ext cx="11665618" cy="456264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6FD9AD-2295-5CEC-0114-7699DC50571E}"/>
              </a:ext>
            </a:extLst>
          </p:cNvPr>
          <p:cNvSpPr>
            <a:spLocks noGrp="1"/>
          </p:cNvSpPr>
          <p:nvPr>
            <p:ph type="title"/>
          </p:nvPr>
        </p:nvSpPr>
        <p:spPr>
          <a:xfrm>
            <a:off x="7797631" y="442909"/>
            <a:ext cx="4742406" cy="959603"/>
          </a:xfrm>
        </p:spPr>
        <p:txBody>
          <a:bodyPr>
            <a:normAutofit/>
          </a:bodyPr>
          <a:lstStyle/>
          <a:p>
            <a:r>
              <a:rPr lang="en-US" sz="5400" dirty="0">
                <a:solidFill>
                  <a:srgbClr val="C00000"/>
                </a:solidFill>
                <a:latin typeface="Abadi" panose="020B0604020104020204" pitchFamily="34" charset="0"/>
              </a:rPr>
              <a:t>Methodology</a:t>
            </a:r>
          </a:p>
        </p:txBody>
      </p:sp>
      <p:sp>
        <p:nvSpPr>
          <p:cNvPr id="4" name="Parallelogram 3">
            <a:extLst>
              <a:ext uri="{FF2B5EF4-FFF2-40B4-BE49-F238E27FC236}">
                <a16:creationId xmlns:a16="http://schemas.microsoft.com/office/drawing/2014/main" id="{4B534801-33CC-6E89-0C49-793415280C79}"/>
              </a:ext>
            </a:extLst>
          </p:cNvPr>
          <p:cNvSpPr/>
          <p:nvPr/>
        </p:nvSpPr>
        <p:spPr>
          <a:xfrm>
            <a:off x="-113461" y="848894"/>
            <a:ext cx="6626556" cy="145717"/>
          </a:xfrm>
          <a:prstGeom prst="parallelogram">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1F419C70-7D12-7B7F-CC20-09344AEBBA10}"/>
              </a:ext>
            </a:extLst>
          </p:cNvPr>
          <p:cNvSpPr>
            <a:spLocks noGrp="1"/>
          </p:cNvSpPr>
          <p:nvPr>
            <p:ph idx="1"/>
          </p:nvPr>
        </p:nvSpPr>
        <p:spPr>
          <a:xfrm>
            <a:off x="532647" y="2506662"/>
            <a:ext cx="11126704" cy="4351338"/>
          </a:xfrm>
        </p:spPr>
        <p:txBody>
          <a:bodyPr>
            <a:noAutofit/>
          </a:bodyPr>
          <a:lstStyle/>
          <a:p>
            <a:pPr algn="just">
              <a:buFont typeface="Wingdings" panose="05000000000000000000" pitchFamily="2" charset="2"/>
              <a:buChar char="q"/>
            </a:pPr>
            <a:r>
              <a:rPr lang="en-US" sz="1800" dirty="0">
                <a:cs typeface="Calibri Light" panose="020F0302020204030204" pitchFamily="34" charset="0"/>
              </a:rPr>
              <a:t>Data Gathered is then fed into the MySQL RDMS through command line prompt and MySQL Workbench 8.0 CE is used to query out the following data.</a:t>
            </a:r>
          </a:p>
          <a:p>
            <a:pPr lvl="1" algn="just">
              <a:buFont typeface="Wingdings" panose="05000000000000000000" pitchFamily="2" charset="2"/>
              <a:buChar char="§"/>
            </a:pPr>
            <a:r>
              <a:rPr lang="en-US" sz="1800" dirty="0">
                <a:solidFill>
                  <a:srgbClr val="C00000"/>
                </a:solidFill>
                <a:cs typeface="Calibri Light" panose="020F0302020204030204" pitchFamily="34" charset="0"/>
              </a:rPr>
              <a:t>Year on year growth of EV Population both Overall and EV type wise.</a:t>
            </a:r>
          </a:p>
          <a:p>
            <a:pPr lvl="1" algn="just">
              <a:buFont typeface="Wingdings" panose="05000000000000000000" pitchFamily="2" charset="2"/>
              <a:buChar char="§"/>
            </a:pPr>
            <a:r>
              <a:rPr lang="en-US" sz="1800" dirty="0">
                <a:solidFill>
                  <a:srgbClr val="C00000"/>
                </a:solidFill>
                <a:cs typeface="Calibri Light" panose="020F0302020204030204" pitchFamily="34" charset="0"/>
              </a:rPr>
              <a:t>County wise EV population of the year 2017 and 2022.</a:t>
            </a:r>
          </a:p>
          <a:p>
            <a:pPr lvl="1" algn="just">
              <a:buFont typeface="Wingdings" panose="05000000000000000000" pitchFamily="2" charset="2"/>
              <a:buChar char="§"/>
            </a:pPr>
            <a:r>
              <a:rPr lang="en-US" sz="1800" dirty="0">
                <a:solidFill>
                  <a:srgbClr val="C00000"/>
                </a:solidFill>
                <a:cs typeface="Calibri Light" panose="020F0302020204030204" pitchFamily="34" charset="0"/>
              </a:rPr>
              <a:t>Brands offering EV in The US and their average price.</a:t>
            </a:r>
          </a:p>
          <a:p>
            <a:pPr lvl="1" algn="just">
              <a:buFont typeface="Wingdings" panose="05000000000000000000" pitchFamily="2" charset="2"/>
              <a:buChar char="§"/>
            </a:pPr>
            <a:endParaRPr lang="en-US" sz="1800" dirty="0">
              <a:cs typeface="Calibri Light" panose="020F0302020204030204" pitchFamily="34" charset="0"/>
            </a:endParaRPr>
          </a:p>
          <a:p>
            <a:pPr algn="just">
              <a:buFont typeface="Wingdings" panose="05000000000000000000" pitchFamily="2" charset="2"/>
              <a:buChar char="q"/>
            </a:pPr>
            <a:r>
              <a:rPr lang="en-US" sz="1800" dirty="0">
                <a:cs typeface="Calibri Light" panose="020F0302020204030204" pitchFamily="34" charset="0"/>
              </a:rPr>
              <a:t>Data queried out in the previous step is then exported in CSV format and visual representations like bar chart, line chart and map chart were generated using Microsoft Excel.</a:t>
            </a:r>
          </a:p>
          <a:p>
            <a:pPr algn="just">
              <a:buFont typeface="Wingdings" panose="05000000000000000000" pitchFamily="2" charset="2"/>
              <a:buChar char="q"/>
            </a:pPr>
            <a:endParaRPr lang="en-US" sz="1800" dirty="0">
              <a:cs typeface="Calibri Light" panose="020F0302020204030204" pitchFamily="34" charset="0"/>
            </a:endParaRPr>
          </a:p>
          <a:p>
            <a:pPr algn="just">
              <a:buFont typeface="Wingdings" panose="05000000000000000000" pitchFamily="2" charset="2"/>
              <a:buChar char="q"/>
            </a:pPr>
            <a:r>
              <a:rPr lang="en-US" sz="1800" dirty="0">
                <a:cs typeface="Calibri Light" panose="020F0302020204030204" pitchFamily="34" charset="0"/>
              </a:rPr>
              <a:t>Data Visualization helped in delivering insights in visual form as proof of concepts in this presentation.</a:t>
            </a:r>
          </a:p>
          <a:p>
            <a:pPr lvl="1" algn="just">
              <a:buFont typeface="Wingdings" panose="05000000000000000000" pitchFamily="2" charset="2"/>
              <a:buChar char="§"/>
            </a:pPr>
            <a:endParaRPr lang="en-US" sz="1400" dirty="0">
              <a:cs typeface="Calibri Light" panose="020F0302020204030204" pitchFamily="34" charset="0"/>
            </a:endParaRPr>
          </a:p>
        </p:txBody>
      </p:sp>
    </p:spTree>
    <p:extLst>
      <p:ext uri="{BB962C8B-B14F-4D97-AF65-F5344CB8AC3E}">
        <p14:creationId xmlns:p14="http://schemas.microsoft.com/office/powerpoint/2010/main" val="203759359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33913CB-B268-4989-D5A6-8085634A20C2}"/>
              </a:ext>
            </a:extLst>
          </p:cNvPr>
          <p:cNvSpPr/>
          <p:nvPr/>
        </p:nvSpPr>
        <p:spPr>
          <a:xfrm>
            <a:off x="7189371" y="1657768"/>
            <a:ext cx="4581524" cy="4552949"/>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6FD9AD-2295-5CEC-0114-7699DC50571E}"/>
              </a:ext>
            </a:extLst>
          </p:cNvPr>
          <p:cNvSpPr>
            <a:spLocks noGrp="1"/>
          </p:cNvSpPr>
          <p:nvPr>
            <p:ph type="title"/>
          </p:nvPr>
        </p:nvSpPr>
        <p:spPr>
          <a:xfrm>
            <a:off x="5302252" y="449971"/>
            <a:ext cx="6626556" cy="959603"/>
          </a:xfrm>
        </p:spPr>
        <p:txBody>
          <a:bodyPr>
            <a:normAutofit/>
          </a:bodyPr>
          <a:lstStyle/>
          <a:p>
            <a:r>
              <a:rPr lang="en-US" sz="5400" dirty="0">
                <a:solidFill>
                  <a:srgbClr val="C00000"/>
                </a:solidFill>
                <a:latin typeface="Abadi" panose="020B0604020104020204" pitchFamily="34" charset="0"/>
              </a:rPr>
              <a:t>Overall Yearly Growth</a:t>
            </a:r>
          </a:p>
        </p:txBody>
      </p:sp>
      <p:graphicFrame>
        <p:nvGraphicFramePr>
          <p:cNvPr id="8" name="Content Placeholder 7">
            <a:extLst>
              <a:ext uri="{FF2B5EF4-FFF2-40B4-BE49-F238E27FC236}">
                <a16:creationId xmlns:a16="http://schemas.microsoft.com/office/drawing/2014/main" id="{00000000-0008-0000-0000-000002000000}"/>
              </a:ext>
            </a:extLst>
          </p:cNvPr>
          <p:cNvGraphicFramePr>
            <a:graphicFrameLocks noGrp="1"/>
          </p:cNvGraphicFramePr>
          <p:nvPr>
            <p:ph idx="1"/>
            <p:extLst>
              <p:ext uri="{D42A27DB-BD31-4B8C-83A1-F6EECF244321}">
                <p14:modId xmlns:p14="http://schemas.microsoft.com/office/powerpoint/2010/main" val="833629068"/>
              </p:ext>
            </p:extLst>
          </p:nvPr>
        </p:nvGraphicFramePr>
        <p:xfrm>
          <a:off x="421105" y="1657768"/>
          <a:ext cx="6626556" cy="4552949"/>
        </p:xfrm>
        <a:graphic>
          <a:graphicData uri="http://schemas.openxmlformats.org/drawingml/2006/chart">
            <c:chart xmlns:c="http://schemas.openxmlformats.org/drawingml/2006/chart" xmlns:r="http://schemas.openxmlformats.org/officeDocument/2006/relationships" r:id="rId2"/>
          </a:graphicData>
        </a:graphic>
      </p:graphicFrame>
      <p:sp>
        <p:nvSpPr>
          <p:cNvPr id="9" name="Parallelogram 8">
            <a:extLst>
              <a:ext uri="{FF2B5EF4-FFF2-40B4-BE49-F238E27FC236}">
                <a16:creationId xmlns:a16="http://schemas.microsoft.com/office/drawing/2014/main" id="{80A0F05A-CE82-9B68-7AA2-C91059CDE9BC}"/>
              </a:ext>
            </a:extLst>
          </p:cNvPr>
          <p:cNvSpPr/>
          <p:nvPr/>
        </p:nvSpPr>
        <p:spPr>
          <a:xfrm>
            <a:off x="-1813924" y="856913"/>
            <a:ext cx="6626556" cy="145717"/>
          </a:xfrm>
          <a:prstGeom prst="parallelogram">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D3DE19E5-BBD2-D732-F1D1-BCCB28BB9F30}"/>
              </a:ext>
            </a:extLst>
          </p:cNvPr>
          <p:cNvSpPr txBox="1"/>
          <p:nvPr/>
        </p:nvSpPr>
        <p:spPr>
          <a:xfrm>
            <a:off x="7189371" y="2287637"/>
            <a:ext cx="4581524" cy="3293209"/>
          </a:xfrm>
          <a:prstGeom prst="rect">
            <a:avLst/>
          </a:prstGeom>
          <a:noFill/>
        </p:spPr>
        <p:txBody>
          <a:bodyPr wrap="square" rtlCol="0">
            <a:spAutoFit/>
          </a:bodyPr>
          <a:lstStyle/>
          <a:p>
            <a:pPr marL="285750" indent="-285750">
              <a:buFont typeface="Wingdings" panose="05000000000000000000" pitchFamily="2" charset="2"/>
              <a:buChar char="q"/>
            </a:pPr>
            <a:r>
              <a:rPr lang="en-US" sz="1600" dirty="0"/>
              <a:t>From the trend analysis it is seen that EV population growth is almost linear </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t>Growth rate increased little bit after the year 2020 due to introduction of new EV policies by government</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t>EV population Quadrupled in these five years (2017-2022). </a:t>
            </a:r>
          </a:p>
        </p:txBody>
      </p:sp>
    </p:spTree>
    <p:extLst>
      <p:ext uri="{BB962C8B-B14F-4D97-AF65-F5344CB8AC3E}">
        <p14:creationId xmlns:p14="http://schemas.microsoft.com/office/powerpoint/2010/main" val="300205602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33913CB-B268-4989-D5A6-8085634A20C2}"/>
              </a:ext>
            </a:extLst>
          </p:cNvPr>
          <p:cNvSpPr/>
          <p:nvPr/>
        </p:nvSpPr>
        <p:spPr>
          <a:xfrm>
            <a:off x="7189371" y="1657768"/>
            <a:ext cx="4581524" cy="4552949"/>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6FD9AD-2295-5CEC-0114-7699DC50571E}"/>
              </a:ext>
            </a:extLst>
          </p:cNvPr>
          <p:cNvSpPr>
            <a:spLocks noGrp="1"/>
          </p:cNvSpPr>
          <p:nvPr>
            <p:ph type="title"/>
          </p:nvPr>
        </p:nvSpPr>
        <p:spPr>
          <a:xfrm>
            <a:off x="5302252" y="449971"/>
            <a:ext cx="6626556" cy="959603"/>
          </a:xfrm>
        </p:spPr>
        <p:txBody>
          <a:bodyPr>
            <a:normAutofit/>
          </a:bodyPr>
          <a:lstStyle/>
          <a:p>
            <a:r>
              <a:rPr lang="en-US" sz="5400" dirty="0">
                <a:solidFill>
                  <a:srgbClr val="C00000"/>
                </a:solidFill>
                <a:latin typeface="Abadi" panose="020B0604020104020204" pitchFamily="34" charset="0"/>
              </a:rPr>
              <a:t>Overall Yearly Growth</a:t>
            </a:r>
          </a:p>
        </p:txBody>
      </p:sp>
      <p:sp>
        <p:nvSpPr>
          <p:cNvPr id="9" name="Parallelogram 8">
            <a:extLst>
              <a:ext uri="{FF2B5EF4-FFF2-40B4-BE49-F238E27FC236}">
                <a16:creationId xmlns:a16="http://schemas.microsoft.com/office/drawing/2014/main" id="{80A0F05A-CE82-9B68-7AA2-C91059CDE9BC}"/>
              </a:ext>
            </a:extLst>
          </p:cNvPr>
          <p:cNvSpPr/>
          <p:nvPr/>
        </p:nvSpPr>
        <p:spPr>
          <a:xfrm>
            <a:off x="-1813924" y="856913"/>
            <a:ext cx="6626556" cy="145717"/>
          </a:xfrm>
          <a:prstGeom prst="parallelogram">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D3DE19E5-BBD2-D732-F1D1-BCCB28BB9F30}"/>
              </a:ext>
            </a:extLst>
          </p:cNvPr>
          <p:cNvSpPr txBox="1"/>
          <p:nvPr/>
        </p:nvSpPr>
        <p:spPr>
          <a:xfrm>
            <a:off x="7189371" y="2287637"/>
            <a:ext cx="4581524" cy="3293209"/>
          </a:xfrm>
          <a:prstGeom prst="rect">
            <a:avLst/>
          </a:prstGeom>
          <a:noFill/>
        </p:spPr>
        <p:txBody>
          <a:bodyPr wrap="square" rtlCol="0">
            <a:spAutoFit/>
          </a:bodyPr>
          <a:lstStyle/>
          <a:p>
            <a:pPr marL="285750" indent="-285750">
              <a:buFont typeface="Wingdings" panose="05000000000000000000" pitchFamily="2" charset="2"/>
              <a:buChar char="q"/>
            </a:pPr>
            <a:r>
              <a:rPr lang="en-US" sz="1600" dirty="0"/>
              <a:t>Electric vehicles are classified into two types</a:t>
            </a:r>
          </a:p>
          <a:p>
            <a:pPr marL="800100" lvl="1" indent="-342900">
              <a:buFont typeface="+mj-lt"/>
              <a:buAutoNum type="arabicParenR"/>
            </a:pPr>
            <a:r>
              <a:rPr lang="en-US" sz="1600" dirty="0"/>
              <a:t>Battery Electric Vehicles</a:t>
            </a:r>
          </a:p>
          <a:p>
            <a:pPr marL="800100" lvl="1" indent="-342900">
              <a:buFont typeface="+mj-lt"/>
              <a:buAutoNum type="arabicParenR"/>
            </a:pPr>
            <a:r>
              <a:rPr lang="en-US" sz="1600" dirty="0"/>
              <a:t>Plug-in Hybrid Electric Vehicles</a:t>
            </a:r>
          </a:p>
          <a:p>
            <a:pPr marL="800100" lvl="1" indent="-342900">
              <a:buFont typeface="+mj-lt"/>
              <a:buAutoNum type="arabicParenR"/>
            </a:pPr>
            <a:endParaRPr lang="en-US" sz="1600" dirty="0"/>
          </a:p>
          <a:p>
            <a:pPr marL="342900" indent="-342900">
              <a:buFont typeface="Wingdings" panose="05000000000000000000" pitchFamily="2" charset="2"/>
              <a:buChar char="q"/>
            </a:pPr>
            <a:endParaRPr lang="en-US" sz="1600" dirty="0"/>
          </a:p>
          <a:p>
            <a:pPr marL="342900" indent="-342900">
              <a:buFont typeface="Wingdings" panose="05000000000000000000" pitchFamily="2" charset="2"/>
              <a:buChar char="q"/>
            </a:pPr>
            <a:r>
              <a:rPr lang="en-US" sz="1600" dirty="0"/>
              <a:t>Exponential growth witnessed in BEV numbers. Growth Rate doubled after 2020</a:t>
            </a:r>
          </a:p>
          <a:p>
            <a:pPr marL="342900" indent="-342900">
              <a:buFont typeface="Wingdings" panose="05000000000000000000" pitchFamily="2" charset="2"/>
              <a:buChar char="q"/>
            </a:pPr>
            <a:endParaRPr lang="en-US" sz="1600" dirty="0"/>
          </a:p>
          <a:p>
            <a:pPr marL="342900" indent="-342900">
              <a:buFont typeface="Wingdings" panose="05000000000000000000" pitchFamily="2" charset="2"/>
              <a:buChar char="q"/>
            </a:pPr>
            <a:endParaRPr lang="en-US" sz="1600" dirty="0"/>
          </a:p>
          <a:p>
            <a:pPr marL="342900" indent="-342900">
              <a:buFont typeface="Wingdings" panose="05000000000000000000" pitchFamily="2" charset="2"/>
              <a:buChar char="q"/>
            </a:pPr>
            <a:endParaRPr lang="en-US" sz="1600" dirty="0"/>
          </a:p>
          <a:p>
            <a:pPr marL="342900" indent="-342900">
              <a:buFont typeface="Wingdings" panose="05000000000000000000" pitchFamily="2" charset="2"/>
              <a:buChar char="q"/>
            </a:pPr>
            <a:r>
              <a:rPr lang="en-US" sz="1600" dirty="0"/>
              <a:t>Linear Growth witnessed in PHEV numbers. Growth Rate remained same throughout the time interval.</a:t>
            </a:r>
          </a:p>
        </p:txBody>
      </p:sp>
      <p:graphicFrame>
        <p:nvGraphicFramePr>
          <p:cNvPr id="6" name="Content Placeholder 5">
            <a:extLst>
              <a:ext uri="{FF2B5EF4-FFF2-40B4-BE49-F238E27FC236}">
                <a16:creationId xmlns:a16="http://schemas.microsoft.com/office/drawing/2014/main" id="{00000000-0008-0000-0000-000003000000}"/>
              </a:ext>
            </a:extLst>
          </p:cNvPr>
          <p:cNvGraphicFramePr>
            <a:graphicFrameLocks noGrp="1"/>
          </p:cNvGraphicFramePr>
          <p:nvPr>
            <p:ph idx="1"/>
            <p:extLst>
              <p:ext uri="{D42A27DB-BD31-4B8C-83A1-F6EECF244321}">
                <p14:modId xmlns:p14="http://schemas.microsoft.com/office/powerpoint/2010/main" val="708219352"/>
              </p:ext>
            </p:extLst>
          </p:nvPr>
        </p:nvGraphicFramePr>
        <p:xfrm>
          <a:off x="421105" y="1674643"/>
          <a:ext cx="6570245" cy="45191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22332940"/>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1634</TotalTime>
  <Words>1665</Words>
  <Application>Microsoft Office PowerPoint</Application>
  <PresentationFormat>Widescreen</PresentationFormat>
  <Paragraphs>233</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Abadi</vt:lpstr>
      <vt:lpstr>Arial</vt:lpstr>
      <vt:lpstr>Arial Black</vt:lpstr>
      <vt:lpstr>Calibri</vt:lpstr>
      <vt:lpstr>Calibri Light</vt:lpstr>
      <vt:lpstr>Wingdings</vt:lpstr>
      <vt:lpstr>Office Theme</vt:lpstr>
      <vt:lpstr>Washington State Electric Vehicle Adoption Trend Analysis</vt:lpstr>
      <vt:lpstr>Contents</vt:lpstr>
      <vt:lpstr>Introduction</vt:lpstr>
      <vt:lpstr>Objectives</vt:lpstr>
      <vt:lpstr>Data Gathering</vt:lpstr>
      <vt:lpstr>Data Gathering</vt:lpstr>
      <vt:lpstr>Methodology</vt:lpstr>
      <vt:lpstr>Overall Yearly Growth</vt:lpstr>
      <vt:lpstr>Overall Yearly Growth</vt:lpstr>
      <vt:lpstr>Overall Yearly Growth</vt:lpstr>
      <vt:lpstr>County-wise Electric Vehicle Population </vt:lpstr>
      <vt:lpstr>County-wise Electric Vehicle Population </vt:lpstr>
      <vt:lpstr>County-wise Electric Vehicle Population </vt:lpstr>
      <vt:lpstr>Charging Station Availability cluster Map Chart </vt:lpstr>
      <vt:lpstr>Per Capita Income Map Chart of Washington 2020 </vt:lpstr>
      <vt:lpstr>Average Price of EVs offered by Brands in The US Market 2022  </vt:lpstr>
      <vt:lpstr>Köppen Climate Classification Map Chart of Washington </vt:lpstr>
      <vt:lpstr>(BEVs, PHEVs) vs Cold Mediterranean Climate</vt:lpstr>
      <vt:lpstr>(BEVs, PHEVs) vs Oceanic Climate</vt:lpstr>
      <vt:lpstr>Observation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Washington State Electric Vehicle Adoption Trend Analysis</dc:title>
  <dc:creator>MSoffice</dc:creator>
  <cp:lastModifiedBy>MSoffice</cp:lastModifiedBy>
  <cp:revision>3</cp:revision>
  <dcterms:created xsi:type="dcterms:W3CDTF">2023-07-29T11:05:16Z</dcterms:created>
  <dcterms:modified xsi:type="dcterms:W3CDTF">2023-07-30T14:20:01Z</dcterms:modified>
</cp:coreProperties>
</file>