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3D36-F028-3BEB-A4FB-629A1F391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26084-8BCB-E062-F45E-5318A5F75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03BFE-3328-BAB9-980E-4C6D2BB111AC}"/>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5" name="Footer Placeholder 4">
            <a:extLst>
              <a:ext uri="{FF2B5EF4-FFF2-40B4-BE49-F238E27FC236}">
                <a16:creationId xmlns:a16="http://schemas.microsoft.com/office/drawing/2014/main" id="{DA74DC90-B5C8-E45C-846E-14D045273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B1EA4-059C-CD12-FA46-4F9D9DCE71E1}"/>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83759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677B-187B-911E-5DA0-20AA37A8E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8D664-B184-AE2F-8ECE-225D2EC39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6BD9F-C7FE-A274-85D2-F696EA23A4B8}"/>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5" name="Footer Placeholder 4">
            <a:extLst>
              <a:ext uri="{FF2B5EF4-FFF2-40B4-BE49-F238E27FC236}">
                <a16:creationId xmlns:a16="http://schemas.microsoft.com/office/drawing/2014/main" id="{C3AAFFC4-5130-5AE1-74FD-46281524C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455E8-7D75-1767-BAAC-262A67D66908}"/>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6562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8F600-FA43-E31B-43CC-81AE3199E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06B95-5FC1-D4B3-D07C-B8C7DED50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28115-E587-1E33-44CF-0A0200AC751C}"/>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5" name="Footer Placeholder 4">
            <a:extLst>
              <a:ext uri="{FF2B5EF4-FFF2-40B4-BE49-F238E27FC236}">
                <a16:creationId xmlns:a16="http://schemas.microsoft.com/office/drawing/2014/main" id="{E360122E-FAE7-B098-A035-9577309A4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C6252-8F80-94B2-0433-F9666947A5A6}"/>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32099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5FFD-C243-65C2-2741-3F041EBE7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3AC0A-55E1-1354-E7DF-0322007A1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54D71-9134-D147-601E-3245C589B0C6}"/>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5" name="Footer Placeholder 4">
            <a:extLst>
              <a:ext uri="{FF2B5EF4-FFF2-40B4-BE49-F238E27FC236}">
                <a16:creationId xmlns:a16="http://schemas.microsoft.com/office/drawing/2014/main" id="{EC86CF65-2084-0EA7-C235-37B55140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F2116-3161-76AE-4849-9404C7C31064}"/>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326146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8E75-498C-9266-FA43-FBAC343EC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08521-08A3-5BE5-A539-54D0B63DB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F173B-6B09-3CF4-3617-DA54B535E71E}"/>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5" name="Footer Placeholder 4">
            <a:extLst>
              <a:ext uri="{FF2B5EF4-FFF2-40B4-BE49-F238E27FC236}">
                <a16:creationId xmlns:a16="http://schemas.microsoft.com/office/drawing/2014/main" id="{2B0E2DFC-D480-59D3-8B27-14933E688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20474-4755-01D3-ADE8-A105332DDC53}"/>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353241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6DF2-5AC1-14F6-6819-6A2E7B399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2D42B-18EC-AF93-4B49-3F1454D35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30B0B0-3CEB-F24B-D82C-327E60EA7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0455A-F77D-539E-71CF-EAE962AEC5CF}"/>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6" name="Footer Placeholder 5">
            <a:extLst>
              <a:ext uri="{FF2B5EF4-FFF2-40B4-BE49-F238E27FC236}">
                <a16:creationId xmlns:a16="http://schemas.microsoft.com/office/drawing/2014/main" id="{27D2764F-1154-0189-DE7A-2F5FA4654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5BDF2-A2F9-929E-2B4B-16173998237D}"/>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385597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ECCE-A028-CE1C-4D88-6EEB054FE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65345-D209-F2E2-8535-B8B2C984C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3E9C9-1EAC-3129-4A7E-D2CC1D6B3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EC8734-75B1-A3EE-5EED-CD5C7CBBA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22BD2-02E0-D54B-25E1-6F80E9A31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0C63CC-89A3-4990-EFA2-3D9F7B0FD24A}"/>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8" name="Footer Placeholder 7">
            <a:extLst>
              <a:ext uri="{FF2B5EF4-FFF2-40B4-BE49-F238E27FC236}">
                <a16:creationId xmlns:a16="http://schemas.microsoft.com/office/drawing/2014/main" id="{69F686EE-C1F7-A65E-EE95-2577FF7EC8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100F0-9CBF-C99F-93A5-75402FE93F32}"/>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219656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DE89-4315-709D-D413-F6EAF4A82E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379387-92CE-E89A-48F5-E2091C88DD90}"/>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4" name="Footer Placeholder 3">
            <a:extLst>
              <a:ext uri="{FF2B5EF4-FFF2-40B4-BE49-F238E27FC236}">
                <a16:creationId xmlns:a16="http://schemas.microsoft.com/office/drawing/2014/main" id="{406446E6-F119-78C6-C299-35076411A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2876B-056D-E592-0642-850753DC102B}"/>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260887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A160C-5156-2389-9C0A-CDCEC05D2C5F}"/>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3" name="Footer Placeholder 2">
            <a:extLst>
              <a:ext uri="{FF2B5EF4-FFF2-40B4-BE49-F238E27FC236}">
                <a16:creationId xmlns:a16="http://schemas.microsoft.com/office/drawing/2014/main" id="{DF5AC2A6-44BF-B210-B511-072503CD3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B6025F-7480-3CD4-145A-695F383021EA}"/>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42881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255E-051A-D082-7DCF-74C2F0EA0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81FB87-2308-67F2-2A69-250450102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A4180-5BD3-9C3D-F1BB-B9A84DCE9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172CC-5471-8ABD-6512-91E16AFE804A}"/>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6" name="Footer Placeholder 5">
            <a:extLst>
              <a:ext uri="{FF2B5EF4-FFF2-40B4-BE49-F238E27FC236}">
                <a16:creationId xmlns:a16="http://schemas.microsoft.com/office/drawing/2014/main" id="{0D788FC2-B94E-0363-CA31-3E22AA737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11788-9CF9-7E22-165A-85B2C0416697}"/>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352993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CF15-CD0F-7F46-491F-29E9E0157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B0B301-0CC9-13DC-3641-E0CDFCEBD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F10FF-351A-C51D-EB43-3C612416C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1D476-797D-7916-EF53-C5A6DB706132}"/>
              </a:ext>
            </a:extLst>
          </p:cNvPr>
          <p:cNvSpPr>
            <a:spLocks noGrp="1"/>
          </p:cNvSpPr>
          <p:nvPr>
            <p:ph type="dt" sz="half" idx="10"/>
          </p:nvPr>
        </p:nvSpPr>
        <p:spPr/>
        <p:txBody>
          <a:bodyPr/>
          <a:lstStyle/>
          <a:p>
            <a:fld id="{6F15CFF0-00BC-4938-8795-DF2195E59B8A}" type="datetimeFigureOut">
              <a:rPr lang="en-US" smtClean="0"/>
              <a:t>11/27/2023</a:t>
            </a:fld>
            <a:endParaRPr lang="en-US"/>
          </a:p>
        </p:txBody>
      </p:sp>
      <p:sp>
        <p:nvSpPr>
          <p:cNvPr id="6" name="Footer Placeholder 5">
            <a:extLst>
              <a:ext uri="{FF2B5EF4-FFF2-40B4-BE49-F238E27FC236}">
                <a16:creationId xmlns:a16="http://schemas.microsoft.com/office/drawing/2014/main" id="{52224F9B-D321-6E5C-94F2-FDA20800A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4CA3C-787C-99FA-04E9-B9411A6E9D16}"/>
              </a:ext>
            </a:extLst>
          </p:cNvPr>
          <p:cNvSpPr>
            <a:spLocks noGrp="1"/>
          </p:cNvSpPr>
          <p:nvPr>
            <p:ph type="sldNum" sz="quarter" idx="12"/>
          </p:nvPr>
        </p:nvSpPr>
        <p:spPr/>
        <p:txBody>
          <a:bodyPr/>
          <a:lstStyle/>
          <a:p>
            <a:fld id="{2B0E7CBF-6291-4E6A-B7DA-2D1267B34C21}" type="slidenum">
              <a:rPr lang="en-US" smtClean="0"/>
              <a:t>‹#›</a:t>
            </a:fld>
            <a:endParaRPr lang="en-US"/>
          </a:p>
        </p:txBody>
      </p:sp>
    </p:spTree>
    <p:extLst>
      <p:ext uri="{BB962C8B-B14F-4D97-AF65-F5344CB8AC3E}">
        <p14:creationId xmlns:p14="http://schemas.microsoft.com/office/powerpoint/2010/main" val="225479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0D709-0728-5C32-D654-46F5340B8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79B0B-2057-EA86-3E16-49A444A9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D6A1E-E9B6-5113-C191-3F78F0FA8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5CFF0-00BC-4938-8795-DF2195E59B8A}" type="datetimeFigureOut">
              <a:rPr lang="en-US" smtClean="0"/>
              <a:t>11/27/2023</a:t>
            </a:fld>
            <a:endParaRPr lang="en-US"/>
          </a:p>
        </p:txBody>
      </p:sp>
      <p:sp>
        <p:nvSpPr>
          <p:cNvPr id="5" name="Footer Placeholder 4">
            <a:extLst>
              <a:ext uri="{FF2B5EF4-FFF2-40B4-BE49-F238E27FC236}">
                <a16:creationId xmlns:a16="http://schemas.microsoft.com/office/drawing/2014/main" id="{D4465CF8-56F4-1CD8-4A97-A6F5F8434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56D448-ED3E-3BAB-1DF4-DCEAB93F1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E7CBF-6291-4E6A-B7DA-2D1267B34C21}" type="slidenum">
              <a:rPr lang="en-US" smtClean="0"/>
              <a:t>‹#›</a:t>
            </a:fld>
            <a:endParaRPr lang="en-US"/>
          </a:p>
        </p:txBody>
      </p:sp>
    </p:spTree>
    <p:extLst>
      <p:ext uri="{BB962C8B-B14F-4D97-AF65-F5344CB8AC3E}">
        <p14:creationId xmlns:p14="http://schemas.microsoft.com/office/powerpoint/2010/main" val="263451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linkedin.com/in/kaustav-mandal-b234751b3"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0F8C1A66-28DC-6E30-D349-8444C1D61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95503"/>
            <a:ext cx="11277600" cy="5666994"/>
          </a:xfrm>
          <a:prstGeom prst="rect">
            <a:avLst/>
          </a:prstGeom>
        </p:spPr>
      </p:pic>
    </p:spTree>
    <p:extLst>
      <p:ext uri="{BB962C8B-B14F-4D97-AF65-F5344CB8AC3E}">
        <p14:creationId xmlns:p14="http://schemas.microsoft.com/office/powerpoint/2010/main" val="43204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EB4567-E517-76CC-642E-5DD28362BE7C}"/>
              </a:ext>
            </a:extLst>
          </p:cNvPr>
          <p:cNvSpPr txBox="1"/>
          <p:nvPr/>
        </p:nvSpPr>
        <p:spPr>
          <a:xfrm>
            <a:off x="2694700" y="612844"/>
            <a:ext cx="6815060" cy="5632311"/>
          </a:xfrm>
          <a:prstGeom prst="rect">
            <a:avLst/>
          </a:prstGeom>
          <a:solidFill>
            <a:schemeClr val="bg1">
              <a:lumMod val="85000"/>
              <a:alpha val="0"/>
            </a:schemeClr>
          </a:solidFill>
        </p:spPr>
        <p:txBody>
          <a:bodyPr wrap="square" rtlCol="0">
            <a:spAutoFit/>
          </a:bodyPr>
          <a:lstStyle/>
          <a:p>
            <a:r>
              <a:rPr lang="en-US" sz="3600" b="1" dirty="0">
                <a:solidFill>
                  <a:schemeClr val="bg1"/>
                </a:solidFill>
                <a:latin typeface="Segoe UI" panose="020B0502040204020203" pitchFamily="34" charset="0"/>
                <a:cs typeface="Segoe UI" panose="020B0502040204020203" pitchFamily="34" charset="0"/>
              </a:rPr>
              <a:t>Insights on Views:</a:t>
            </a:r>
          </a:p>
          <a:p>
            <a:endParaRPr lang="en-US" sz="3600" dirty="0">
              <a:solidFill>
                <a:schemeClr val="bg1"/>
              </a:solidFill>
            </a:endParaRPr>
          </a:p>
          <a:p>
            <a:pPr marL="342900" indent="-342900">
              <a:buAutoNum type="arabicParenR"/>
            </a:pPr>
            <a:r>
              <a:rPr lang="en-US" sz="1800" b="0" i="0" u="none" strike="noStrike" dirty="0">
                <a:solidFill>
                  <a:schemeClr val="bg1"/>
                </a:solidFill>
                <a:effectLst/>
                <a:latin typeface="Calibri" panose="020F0502020204030204" pitchFamily="34" charset="0"/>
              </a:rPr>
              <a:t>Channels that stay current with trends, memes, and popular culture often attract a wider audience. That’s why channel ages(relatively new content creators) ranging from</a:t>
            </a:r>
            <a:r>
              <a:rPr lang="en-US" sz="1800" b="1" i="0" u="none" strike="noStrike" dirty="0">
                <a:solidFill>
                  <a:schemeClr val="bg1"/>
                </a:solidFill>
                <a:effectLst/>
                <a:latin typeface="Calibri" panose="020F0502020204030204" pitchFamily="34" charset="0"/>
              </a:rPr>
              <a:t> </a:t>
            </a:r>
            <a:r>
              <a:rPr lang="en-US" sz="1800" b="1" i="0" u="none" strike="noStrike" dirty="0">
                <a:solidFill>
                  <a:srgbClr val="FF0000"/>
                </a:solidFill>
                <a:effectLst/>
                <a:latin typeface="Calibri" panose="020F0502020204030204" pitchFamily="34" charset="0"/>
              </a:rPr>
              <a:t>1-5 years </a:t>
            </a:r>
            <a:r>
              <a:rPr lang="en-US" sz="1800" b="1" i="0" u="none" strike="noStrike" dirty="0">
                <a:solidFill>
                  <a:schemeClr val="bg1"/>
                </a:solidFill>
                <a:effectLst/>
                <a:latin typeface="Calibri" panose="020F0502020204030204" pitchFamily="34" charset="0"/>
              </a:rPr>
              <a:t>get</a:t>
            </a:r>
            <a:r>
              <a:rPr lang="en-US" sz="1800" b="0" i="0" u="none" strike="noStrike" dirty="0">
                <a:solidFill>
                  <a:schemeClr val="bg1"/>
                </a:solidFill>
                <a:effectLst/>
                <a:latin typeface="Calibri" panose="020F0502020204030204" pitchFamily="34" charset="0"/>
              </a:rPr>
              <a:t> more views.</a:t>
            </a:r>
            <a:r>
              <a:rPr lang="en-US" dirty="0">
                <a:solidFill>
                  <a:schemeClr val="bg1"/>
                </a:solidFill>
              </a:rPr>
              <a:t> </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Successful channels often cover a wide range of content verticals, appealing to diverse audience interests. </a:t>
            </a:r>
            <a:r>
              <a:rPr lang="en-US" b="1" dirty="0">
                <a:solidFill>
                  <a:srgbClr val="FF0000"/>
                </a:solidFill>
              </a:rPr>
              <a:t>Music &amp; Entertainment Channels like T-series, Set India, Sab India are some prime examples.</a:t>
            </a:r>
          </a:p>
          <a:p>
            <a:pPr marL="342900" indent="-342900">
              <a:buAutoNum type="arabicParenR"/>
            </a:pPr>
            <a:endParaRPr lang="en-US" dirty="0">
              <a:solidFill>
                <a:schemeClr val="bg1"/>
              </a:solidFill>
            </a:endParaRPr>
          </a:p>
          <a:p>
            <a:pPr marL="342900" indent="-342900">
              <a:buAutoNum type="arabicParenR"/>
            </a:pPr>
            <a:r>
              <a:rPr lang="en-US" b="1" dirty="0">
                <a:solidFill>
                  <a:srgbClr val="FF0000"/>
                </a:solidFill>
              </a:rPr>
              <a:t>Only American and Indian content creators together  managed to attract 58% of the  global audience in terms of the last-30-days views count.</a:t>
            </a:r>
          </a:p>
          <a:p>
            <a:pPr marL="342900" indent="-342900">
              <a:buAutoNum type="arabicParenR"/>
            </a:pPr>
            <a:endParaRPr lang="en-US" dirty="0">
              <a:solidFill>
                <a:schemeClr val="bg1"/>
              </a:solidFill>
            </a:endParaRPr>
          </a:p>
          <a:p>
            <a:pPr marL="342900" indent="-342900">
              <a:buAutoNum type="arabicParen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90355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EB4567-E517-76CC-642E-5DD28362BE7C}"/>
              </a:ext>
            </a:extLst>
          </p:cNvPr>
          <p:cNvSpPr txBox="1"/>
          <p:nvPr/>
        </p:nvSpPr>
        <p:spPr>
          <a:xfrm>
            <a:off x="6096000" y="1055050"/>
            <a:ext cx="5796768" cy="4801314"/>
          </a:xfrm>
          <a:prstGeom prst="rect">
            <a:avLst/>
          </a:prstGeom>
          <a:solidFill>
            <a:schemeClr val="bg1">
              <a:lumMod val="85000"/>
              <a:alpha val="0"/>
            </a:schemeClr>
          </a:solidFill>
        </p:spPr>
        <p:txBody>
          <a:bodyPr wrap="square" rtlCol="0">
            <a:spAutoFit/>
          </a:bodyPr>
          <a:lstStyle/>
          <a:p>
            <a:r>
              <a:rPr lang="en-US" sz="3600" b="1" dirty="0">
                <a:solidFill>
                  <a:schemeClr val="bg1"/>
                </a:solidFill>
                <a:latin typeface="Segoe UI" panose="020B0502040204020203" pitchFamily="34" charset="0"/>
                <a:cs typeface="Segoe UI" panose="020B0502040204020203" pitchFamily="34" charset="0"/>
              </a:rPr>
              <a:t>Insights on </a:t>
            </a:r>
            <a:r>
              <a:rPr lang="en-US" sz="3600" b="1" i="0" u="none" strike="noStrike" dirty="0">
                <a:solidFill>
                  <a:schemeClr val="bg1"/>
                </a:solidFill>
                <a:effectLst/>
                <a:latin typeface="Segoe UI" panose="020B0502040204020203" pitchFamily="34" charset="0"/>
                <a:cs typeface="Segoe UI" panose="020B0502040204020203" pitchFamily="34" charset="0"/>
              </a:rPr>
              <a:t>Subscribers:</a:t>
            </a:r>
            <a:r>
              <a:rPr lang="en-US" sz="3600" dirty="0">
                <a:solidFill>
                  <a:schemeClr val="bg1"/>
                </a:solidFill>
              </a:rPr>
              <a:t> </a:t>
            </a:r>
          </a:p>
          <a:p>
            <a:endParaRPr lang="en-US" sz="3600" dirty="0">
              <a:solidFill>
                <a:schemeClr val="bg1"/>
              </a:solidFill>
            </a:endParaRPr>
          </a:p>
          <a:p>
            <a:pPr marL="342900" indent="-342900">
              <a:buFont typeface="+mj-lt"/>
              <a:buAutoNum type="arabicParenR"/>
            </a:pPr>
            <a:r>
              <a:rPr lang="en-US" sz="1800" b="0" i="0" u="none" strike="noStrike" dirty="0">
                <a:solidFill>
                  <a:schemeClr val="bg1"/>
                </a:solidFill>
                <a:effectLst/>
                <a:latin typeface="Calibri" panose="020F0502020204030204" pitchFamily="34" charset="0"/>
              </a:rPr>
              <a:t> Subscriber Count is not as important a metric as the Views, but it gives an idea about the channel's viewer retention. </a:t>
            </a:r>
          </a:p>
          <a:p>
            <a:pPr marL="342900" indent="-342900">
              <a:buFont typeface="+mj-lt"/>
              <a:buAutoNum type="arabicParenR"/>
            </a:pPr>
            <a:endParaRPr lang="en-US" dirty="0">
              <a:solidFill>
                <a:schemeClr val="bg1"/>
              </a:solidFill>
              <a:latin typeface="Calibri" panose="020F0502020204030204" pitchFamily="34" charset="0"/>
            </a:endParaRPr>
          </a:p>
          <a:p>
            <a:pPr marL="342900" indent="-342900">
              <a:buFont typeface="+mj-lt"/>
              <a:buAutoNum type="arabicParenR"/>
            </a:pPr>
            <a:r>
              <a:rPr lang="en-US" dirty="0">
                <a:solidFill>
                  <a:schemeClr val="bg1"/>
                </a:solidFill>
              </a:rPr>
              <a:t>Higher subscriber count does not always ensure that the views will be high, or the revenue generated will be high. </a:t>
            </a:r>
            <a:r>
              <a:rPr lang="en-US" b="1" dirty="0">
                <a:solidFill>
                  <a:srgbClr val="FF0000"/>
                </a:solidFill>
              </a:rPr>
              <a:t>If we </a:t>
            </a:r>
            <a:r>
              <a:rPr lang="en-US" b="1" dirty="0">
                <a:solidFill>
                  <a:srgbClr val="FFC000"/>
                </a:solidFill>
              </a:rPr>
              <a:t>benchmark T-series as a channel with decent revenue to  subscriber ratio (0.24:1)</a:t>
            </a:r>
            <a:r>
              <a:rPr lang="en-US" b="1" dirty="0">
                <a:solidFill>
                  <a:srgbClr val="FF0000"/>
                </a:solidFill>
              </a:rPr>
              <a:t> then there is a list of channels whose subscriber count is not even half of T-series but generates revenue which is more than or equal to 50% of the revenue of T-series.</a:t>
            </a:r>
          </a:p>
          <a:p>
            <a:pPr marL="342900" indent="-342900">
              <a:buFont typeface="+mj-lt"/>
              <a:buAutoNum type="arabicParenR"/>
            </a:pPr>
            <a:endParaRPr lang="en-US" b="1" dirty="0">
              <a:solidFill>
                <a:srgbClr val="FF0000"/>
              </a:solidFill>
            </a:endParaRPr>
          </a:p>
          <a:p>
            <a:endParaRPr lang="en-US" b="1" dirty="0">
              <a:solidFill>
                <a:srgbClr val="FF0000"/>
              </a:solidFill>
            </a:endParaRPr>
          </a:p>
        </p:txBody>
      </p:sp>
      <p:pic>
        <p:nvPicPr>
          <p:cNvPr id="3" name="Picture 2">
            <a:extLst>
              <a:ext uri="{FF2B5EF4-FFF2-40B4-BE49-F238E27FC236}">
                <a16:creationId xmlns:a16="http://schemas.microsoft.com/office/drawing/2014/main" id="{B2F5F67D-DE01-A177-8BF4-AE7EA8D09913}"/>
              </a:ext>
            </a:extLst>
          </p:cNvPr>
          <p:cNvPicPr>
            <a:picLocks noChangeAspect="1"/>
          </p:cNvPicPr>
          <p:nvPr/>
        </p:nvPicPr>
        <p:blipFill>
          <a:blip r:embed="rId3"/>
          <a:stretch>
            <a:fillRect/>
          </a:stretch>
        </p:blipFill>
        <p:spPr>
          <a:xfrm>
            <a:off x="299232" y="1055050"/>
            <a:ext cx="5555658" cy="4801315"/>
          </a:xfrm>
          <a:prstGeom prst="rect">
            <a:avLst/>
          </a:prstGeom>
        </p:spPr>
      </p:pic>
    </p:spTree>
    <p:extLst>
      <p:ext uri="{BB962C8B-B14F-4D97-AF65-F5344CB8AC3E}">
        <p14:creationId xmlns:p14="http://schemas.microsoft.com/office/powerpoint/2010/main" val="405789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EB4567-E517-76CC-642E-5DD28362BE7C}"/>
              </a:ext>
            </a:extLst>
          </p:cNvPr>
          <p:cNvSpPr txBox="1"/>
          <p:nvPr/>
        </p:nvSpPr>
        <p:spPr>
          <a:xfrm>
            <a:off x="2688470" y="505122"/>
            <a:ext cx="6815060" cy="5847755"/>
          </a:xfrm>
          <a:prstGeom prst="rect">
            <a:avLst/>
          </a:prstGeom>
          <a:solidFill>
            <a:schemeClr val="bg1">
              <a:lumMod val="85000"/>
              <a:alpha val="0"/>
            </a:schemeClr>
          </a:solidFill>
        </p:spPr>
        <p:txBody>
          <a:bodyPr wrap="square" rtlCol="0">
            <a:spAutoFit/>
          </a:bodyPr>
          <a:lstStyle/>
          <a:p>
            <a:r>
              <a:rPr lang="en-US" sz="3600" b="1" dirty="0">
                <a:solidFill>
                  <a:schemeClr val="bg1"/>
                </a:solidFill>
                <a:latin typeface="Segoe UI" panose="020B0502040204020203" pitchFamily="34" charset="0"/>
                <a:cs typeface="Segoe UI" panose="020B0502040204020203" pitchFamily="34" charset="0"/>
              </a:rPr>
              <a:t>Insights on Earnings:</a:t>
            </a:r>
          </a:p>
          <a:p>
            <a:endParaRPr lang="en-US" sz="1600" dirty="0">
              <a:solidFill>
                <a:schemeClr val="bg1"/>
              </a:solidFill>
            </a:endParaRPr>
          </a:p>
          <a:p>
            <a:pPr marL="342900" indent="-342900">
              <a:buAutoNum type="arabicParenR"/>
            </a:pPr>
            <a:r>
              <a:rPr lang="en-US" sz="1600" dirty="0">
                <a:solidFill>
                  <a:schemeClr val="bg1"/>
                </a:solidFill>
              </a:rPr>
              <a:t>Diversified revenue streams, including ads, sponsorships, merchandise, and memberships, are common among top channels. Therefore, earnings of channels not only dependent on time but also dependent on views, brand management, niche of content etc. It is seen that each Category behaved differently in terms of monetizing their content through ads only.</a:t>
            </a:r>
          </a:p>
          <a:p>
            <a:pPr marL="800100" lvl="1" indent="-342900">
              <a:buFont typeface="Arial" panose="020B0604020202020204" pitchFamily="34" charset="0"/>
              <a:buChar char="•"/>
            </a:pPr>
            <a:endParaRPr lang="en-US" sz="1600" dirty="0">
              <a:solidFill>
                <a:schemeClr val="bg1"/>
              </a:solidFill>
            </a:endParaRPr>
          </a:p>
          <a:p>
            <a:pPr marL="800100" lvl="1" indent="-342900">
              <a:buFont typeface="Arial" panose="020B0604020202020204" pitchFamily="34" charset="0"/>
              <a:buChar char="•"/>
            </a:pPr>
            <a:r>
              <a:rPr lang="en-US" sz="1600" dirty="0">
                <a:solidFill>
                  <a:schemeClr val="bg1"/>
                </a:solidFill>
              </a:rPr>
              <a:t>Viewers like to watch content of channels from categories like </a:t>
            </a:r>
            <a:r>
              <a:rPr lang="en-US" sz="1600" b="1" dirty="0">
                <a:solidFill>
                  <a:srgbClr val="FF0000"/>
                </a:solidFill>
              </a:rPr>
              <a:t>Auto &amp; Vehicles, Shopping, Science &amp; Technology when they are repute and famous.</a:t>
            </a:r>
          </a:p>
          <a:p>
            <a:pPr marL="800100" lvl="1" indent="-342900">
              <a:buFont typeface="Arial" panose="020B0604020202020204" pitchFamily="34" charset="0"/>
              <a:buChar char="•"/>
            </a:pPr>
            <a:endParaRPr lang="en-US" sz="1600" dirty="0">
              <a:solidFill>
                <a:schemeClr val="bg1"/>
              </a:solidFill>
            </a:endParaRPr>
          </a:p>
          <a:p>
            <a:pPr marL="800100" lvl="1" indent="-342900">
              <a:buFont typeface="Arial" panose="020B0604020202020204" pitchFamily="34" charset="0"/>
              <a:buChar char="•"/>
            </a:pPr>
            <a:r>
              <a:rPr lang="en-US" sz="1600" dirty="0">
                <a:solidFill>
                  <a:schemeClr val="bg1"/>
                </a:solidFill>
              </a:rPr>
              <a:t>Channels from categories like </a:t>
            </a:r>
            <a:r>
              <a:rPr lang="en-US" sz="1600" b="1" dirty="0">
                <a:solidFill>
                  <a:srgbClr val="FF0000"/>
                </a:solidFill>
              </a:rPr>
              <a:t>Entertainment, Comedy, Shows, Gaming and Music earn more when they are relatively ,new and have fresh content for audiences.</a:t>
            </a:r>
          </a:p>
          <a:p>
            <a:pPr marL="800100" lvl="1" indent="-342900">
              <a:buFont typeface="Arial" panose="020B0604020202020204" pitchFamily="34" charset="0"/>
              <a:buChar char="•"/>
            </a:pPr>
            <a:endParaRPr lang="en-US" sz="1600" dirty="0">
              <a:solidFill>
                <a:schemeClr val="bg1"/>
              </a:solidFill>
            </a:endParaRPr>
          </a:p>
          <a:p>
            <a:pPr marL="800100" lvl="1" indent="-342900">
              <a:buFont typeface="Arial" panose="020B0604020202020204" pitchFamily="34" charset="0"/>
              <a:buChar char="•"/>
            </a:pPr>
            <a:r>
              <a:rPr lang="en-US" sz="1600" dirty="0">
                <a:solidFill>
                  <a:schemeClr val="bg1"/>
                </a:solidFill>
              </a:rPr>
              <a:t>Categories like </a:t>
            </a:r>
            <a:r>
              <a:rPr lang="en-US" sz="1600" b="1" dirty="0">
                <a:solidFill>
                  <a:srgbClr val="FF0000"/>
                </a:solidFill>
              </a:rPr>
              <a:t>People &amp;Vlogging take a considerable time to build connection with viewers hence they earn more when they are at least 4-5 years old.</a:t>
            </a:r>
          </a:p>
          <a:p>
            <a:pPr marL="800100" lvl="1" indent="-342900">
              <a:buFont typeface="Arial" panose="020B0604020202020204" pitchFamily="34" charset="0"/>
              <a:buChar char="•"/>
            </a:pPr>
            <a:endParaRPr lang="en-US" sz="1600" b="1" dirty="0">
              <a:solidFill>
                <a:srgbClr val="FF0000"/>
              </a:solidFill>
            </a:endParaRPr>
          </a:p>
          <a:p>
            <a:r>
              <a:rPr lang="en-US" sz="1600" b="1" dirty="0">
                <a:solidFill>
                  <a:srgbClr val="FF0000"/>
                </a:solidFill>
              </a:rPr>
              <a:t>2) American and Indian youtubers earns 56% of the Global Revenue.</a:t>
            </a:r>
          </a:p>
          <a:p>
            <a:r>
              <a:rPr lang="en-US" dirty="0">
                <a:solidFill>
                  <a:schemeClr val="bg1"/>
                </a:solidFill>
              </a:rPr>
              <a:t>             </a:t>
            </a:r>
          </a:p>
        </p:txBody>
      </p:sp>
    </p:spTree>
    <p:extLst>
      <p:ext uri="{BB962C8B-B14F-4D97-AF65-F5344CB8AC3E}">
        <p14:creationId xmlns:p14="http://schemas.microsoft.com/office/powerpoint/2010/main" val="141278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85A456-F107-39B2-F189-0DD395720033}"/>
              </a:ext>
            </a:extLst>
          </p:cNvPr>
          <p:cNvSpPr txBox="1"/>
          <p:nvPr/>
        </p:nvSpPr>
        <p:spPr>
          <a:xfrm>
            <a:off x="6441929" y="1685771"/>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700" b="1" dirty="0">
                <a:latin typeface="+mj-lt"/>
                <a:ea typeface="+mj-ea"/>
                <a:cs typeface="+mj-cs"/>
              </a:rPr>
              <a:t>Thank You</a:t>
            </a:r>
          </a:p>
          <a:p>
            <a:pPr algn="ctr">
              <a:lnSpc>
                <a:spcPct val="90000"/>
              </a:lnSpc>
              <a:spcBef>
                <a:spcPct val="0"/>
              </a:spcBef>
              <a:spcAft>
                <a:spcPts val="600"/>
              </a:spcAft>
            </a:pPr>
            <a:r>
              <a:rPr lang="en-US" sz="4700" b="1" dirty="0">
                <a:latin typeface="+mj-lt"/>
                <a:ea typeface="+mj-ea"/>
                <a:cs typeface="+mj-cs"/>
              </a:rPr>
              <a:t>Please Follow</a:t>
            </a:r>
          </a:p>
          <a:p>
            <a:pPr algn="ctr">
              <a:lnSpc>
                <a:spcPct val="90000"/>
              </a:lnSpc>
              <a:spcBef>
                <a:spcPct val="0"/>
              </a:spcBef>
              <a:spcAft>
                <a:spcPts val="600"/>
              </a:spcAft>
            </a:pPr>
            <a:r>
              <a:rPr lang="en-US" sz="4700" b="1" dirty="0">
                <a:latin typeface="+mj-lt"/>
                <a:ea typeface="+mj-ea"/>
                <a:cs typeface="+mj-cs"/>
              </a:rPr>
              <a:t>For more Such Projects</a:t>
            </a:r>
          </a:p>
          <a:p>
            <a:pPr algn="ctr">
              <a:lnSpc>
                <a:spcPct val="90000"/>
              </a:lnSpc>
              <a:spcBef>
                <a:spcPct val="0"/>
              </a:spcBef>
              <a:spcAft>
                <a:spcPts val="600"/>
              </a:spcAft>
            </a:pPr>
            <a:endParaRPr lang="en-US" sz="4700" b="1" dirty="0">
              <a:latin typeface="+mj-lt"/>
              <a:ea typeface="+mj-ea"/>
              <a:cs typeface="+mj-cs"/>
            </a:endParaRPr>
          </a:p>
        </p:txBody>
      </p:sp>
      <p:sp>
        <p:nvSpPr>
          <p:cNvPr id="23" name="Freeform: Shape 2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person wearing glasses and a plaid shirt&#10;&#10;Description automatically generated">
            <a:extLst>
              <a:ext uri="{FF2B5EF4-FFF2-40B4-BE49-F238E27FC236}">
                <a16:creationId xmlns:a16="http://schemas.microsoft.com/office/drawing/2014/main" id="{B93ADC95-D019-7A76-B3C1-2E0FC3B32E03}"/>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3" name="Freeform: Shape 3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hlinkClick r:id="rId3"/>
            <a:extLst>
              <a:ext uri="{FF2B5EF4-FFF2-40B4-BE49-F238E27FC236}">
                <a16:creationId xmlns:a16="http://schemas.microsoft.com/office/drawing/2014/main" id="{8966B9F4-13AB-51D1-FBFD-856629E2F2BC}"/>
              </a:ext>
            </a:extLst>
          </p:cNvPr>
          <p:cNvSpPr txBox="1"/>
          <p:nvPr/>
        </p:nvSpPr>
        <p:spPr>
          <a:xfrm>
            <a:off x="8961118" y="4896795"/>
            <a:ext cx="2096087" cy="584775"/>
          </a:xfrm>
          <a:prstGeom prst="rect">
            <a:avLst/>
          </a:prstGeom>
          <a:noFill/>
        </p:spPr>
        <p:txBody>
          <a:bodyPr wrap="square" rtlCol="0">
            <a:spAutoFit/>
          </a:bodyPr>
          <a:lstStyle/>
          <a:p>
            <a:r>
              <a:rPr lang="en-US" sz="3200" b="1" dirty="0"/>
              <a:t>LinkedIn</a:t>
            </a:r>
          </a:p>
        </p:txBody>
      </p:sp>
      <p:pic>
        <p:nvPicPr>
          <p:cNvPr id="7" name="Picture 6" descr="A blue square with white letters&#10;&#10;Description automatically generated">
            <a:hlinkClick r:id="rId3"/>
            <a:extLst>
              <a:ext uri="{FF2B5EF4-FFF2-40B4-BE49-F238E27FC236}">
                <a16:creationId xmlns:a16="http://schemas.microsoft.com/office/drawing/2014/main" id="{A5C026B3-39E0-544D-3722-9FDE583DB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5100" y="4571888"/>
            <a:ext cx="1146018" cy="1146018"/>
          </a:xfrm>
          <a:prstGeom prst="rect">
            <a:avLst/>
          </a:prstGeom>
        </p:spPr>
      </p:pic>
    </p:spTree>
    <p:extLst>
      <p:ext uri="{BB962C8B-B14F-4D97-AF65-F5344CB8AC3E}">
        <p14:creationId xmlns:p14="http://schemas.microsoft.com/office/powerpoint/2010/main" val="217135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370</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MSoffice</dc:creator>
  <cp:lastModifiedBy>MSoffice</cp:lastModifiedBy>
  <cp:revision>4</cp:revision>
  <dcterms:created xsi:type="dcterms:W3CDTF">2023-11-27T11:31:56Z</dcterms:created>
  <dcterms:modified xsi:type="dcterms:W3CDTF">2023-11-27T14:03:50Z</dcterms:modified>
</cp:coreProperties>
</file>