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D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7B3F-F61F-BE70-DFA4-D08DBA068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C70E3-0CB8-CFDD-7C28-66A288AFE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5C572-4481-48D3-D236-01D2D9AE7A2F}"/>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5" name="Footer Placeholder 4">
            <a:extLst>
              <a:ext uri="{FF2B5EF4-FFF2-40B4-BE49-F238E27FC236}">
                <a16:creationId xmlns:a16="http://schemas.microsoft.com/office/drawing/2014/main" id="{72DEFD80-BDB1-42B3-507F-14BC8A278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9FDDD-5F21-0518-7CBC-57A03663D5EF}"/>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346420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BFFA-B502-5C47-E9EB-8D0569B2C9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03691-72BD-D9D5-1940-3EFB0EB32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DF54D-1D67-6C51-30E0-6F2F76EE1370}"/>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5" name="Footer Placeholder 4">
            <a:extLst>
              <a:ext uri="{FF2B5EF4-FFF2-40B4-BE49-F238E27FC236}">
                <a16:creationId xmlns:a16="http://schemas.microsoft.com/office/drawing/2014/main" id="{9B1C495C-583F-6178-121B-BB8D95671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7C8D4-05C4-7CEA-BC26-BDFB62FD1A72}"/>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20213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5F200-9816-B795-D896-3CB1B44936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073C5D-4F52-0323-5056-82494CD47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61B08-B6B4-B701-1880-1A1B65E44CC5}"/>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5" name="Footer Placeholder 4">
            <a:extLst>
              <a:ext uri="{FF2B5EF4-FFF2-40B4-BE49-F238E27FC236}">
                <a16:creationId xmlns:a16="http://schemas.microsoft.com/office/drawing/2014/main" id="{6893486C-FB70-2BFE-5C39-2FB071AA5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EF82A-10D8-8BA1-8C3C-765913A1E484}"/>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402240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40B4-F9F1-223B-2FCA-8E1D752F14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79452-7FC9-305D-DDB5-B1BD3608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42A70-4C20-BE74-6469-CE2200E2113B}"/>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5" name="Footer Placeholder 4">
            <a:extLst>
              <a:ext uri="{FF2B5EF4-FFF2-40B4-BE49-F238E27FC236}">
                <a16:creationId xmlns:a16="http://schemas.microsoft.com/office/drawing/2014/main" id="{88DF347D-74E2-F695-DF6F-00F42F7A2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08A1A-F3DD-56E2-E52F-CFD62A3407F3}"/>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116835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0C54-B638-66E0-70EC-8458A7ED2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7E323-4FC6-7B34-F926-7126EAF5E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20507-44CB-492F-66A7-EB2EF4901AF7}"/>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5" name="Footer Placeholder 4">
            <a:extLst>
              <a:ext uri="{FF2B5EF4-FFF2-40B4-BE49-F238E27FC236}">
                <a16:creationId xmlns:a16="http://schemas.microsoft.com/office/drawing/2014/main" id="{BD873C83-CD0D-EEFB-A473-A2A062630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C7EA6-FC1D-7F78-1FD8-524C8E8FE381}"/>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181732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6D54-5802-B51E-174A-8BDB7C62F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E05C9-276B-67C9-D1CB-1D1AEC1A3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9F1B40-BCA7-BC58-E575-9B8057591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9A857-255A-7553-F07B-C5E5617CCA9A}"/>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6" name="Footer Placeholder 5">
            <a:extLst>
              <a:ext uri="{FF2B5EF4-FFF2-40B4-BE49-F238E27FC236}">
                <a16:creationId xmlns:a16="http://schemas.microsoft.com/office/drawing/2014/main" id="{96212A20-3D67-D2EA-E667-7EE671925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E7AAE-9DA0-48CF-FC02-5A365F21FC30}"/>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212853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82A3-B0F2-B157-4649-A2E1D76A65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D8A789-6135-3288-BC23-12E941E9F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21D77-A2AF-EB32-726D-BDB455E31A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DF1E85-D6DD-AB43-DD46-06C29C654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6F050-3160-EDCB-EE8B-364E44960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8A07A7-FFB4-D665-E742-47C26A9D30C0}"/>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8" name="Footer Placeholder 7">
            <a:extLst>
              <a:ext uri="{FF2B5EF4-FFF2-40B4-BE49-F238E27FC236}">
                <a16:creationId xmlns:a16="http://schemas.microsoft.com/office/drawing/2014/main" id="{B128860B-F126-18BF-A512-885F83344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89ED1-042B-8881-0D30-01A74CF8C6B1}"/>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241672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0AA7-5A88-2A3A-D734-1CA4075346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DCB6B2-3B5F-0AE1-8351-918CFFA276F6}"/>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4" name="Footer Placeholder 3">
            <a:extLst>
              <a:ext uri="{FF2B5EF4-FFF2-40B4-BE49-F238E27FC236}">
                <a16:creationId xmlns:a16="http://schemas.microsoft.com/office/drawing/2014/main" id="{3963A1FA-DC5D-4D38-D2E6-C0FBAECFCE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B8F59-4E52-8768-A726-BA502ACD9D13}"/>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230716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51EB9-E4C9-1091-44A8-86F13C7CA971}"/>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3" name="Footer Placeholder 2">
            <a:extLst>
              <a:ext uri="{FF2B5EF4-FFF2-40B4-BE49-F238E27FC236}">
                <a16:creationId xmlns:a16="http://schemas.microsoft.com/office/drawing/2014/main" id="{4EAAFDFB-5E20-EE0D-B01D-E9457A00B0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5FA63A-84CD-0EB1-08DF-1A2AB6FFEEC7}"/>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203649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505E-A421-911A-FF1F-CF028814E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9DB313-4013-DA78-4C2D-3EE0760A4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6CD58D-33D2-EF6A-AC19-A8E5E2D4B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CACCB-C94C-B95E-A0B2-713E3E6FE8B4}"/>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6" name="Footer Placeholder 5">
            <a:extLst>
              <a:ext uri="{FF2B5EF4-FFF2-40B4-BE49-F238E27FC236}">
                <a16:creationId xmlns:a16="http://schemas.microsoft.com/office/drawing/2014/main" id="{B3766984-8FA3-77A4-2C6A-F77F9FEB7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3E8ED-B144-8AC1-AC5A-DBDF2694274D}"/>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45490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FB06-D42A-EF1F-FE79-708DA32FA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62773-9879-2AA1-E2D2-AD9999814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72D3FB-1C6A-3E32-9168-FE9295BDC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60BEC-2AD1-FF1F-2C7A-E985DF3429F4}"/>
              </a:ext>
            </a:extLst>
          </p:cNvPr>
          <p:cNvSpPr>
            <a:spLocks noGrp="1"/>
          </p:cNvSpPr>
          <p:nvPr>
            <p:ph type="dt" sz="half" idx="10"/>
          </p:nvPr>
        </p:nvSpPr>
        <p:spPr/>
        <p:txBody>
          <a:bodyPr/>
          <a:lstStyle/>
          <a:p>
            <a:fld id="{FAB593FB-B15A-41A7-A24D-AFCDCA30F551}" type="datetimeFigureOut">
              <a:rPr lang="en-US" smtClean="0"/>
              <a:t>11/27/2023</a:t>
            </a:fld>
            <a:endParaRPr lang="en-US"/>
          </a:p>
        </p:txBody>
      </p:sp>
      <p:sp>
        <p:nvSpPr>
          <p:cNvPr id="6" name="Footer Placeholder 5">
            <a:extLst>
              <a:ext uri="{FF2B5EF4-FFF2-40B4-BE49-F238E27FC236}">
                <a16:creationId xmlns:a16="http://schemas.microsoft.com/office/drawing/2014/main" id="{D1367EBD-8378-4FF4-D596-D0619FEB3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1036-9AE4-FDA1-6FFF-EDEF4F543068}"/>
              </a:ext>
            </a:extLst>
          </p:cNvPr>
          <p:cNvSpPr>
            <a:spLocks noGrp="1"/>
          </p:cNvSpPr>
          <p:nvPr>
            <p:ph type="sldNum" sz="quarter" idx="12"/>
          </p:nvPr>
        </p:nvSpPr>
        <p:spPr/>
        <p:txBody>
          <a:bodyPr/>
          <a:lstStyle/>
          <a:p>
            <a:fld id="{27B5E981-54E7-46A4-BF8E-5F8AA550E7D7}" type="slidenum">
              <a:rPr lang="en-US" smtClean="0"/>
              <a:t>‹#›</a:t>
            </a:fld>
            <a:endParaRPr lang="en-US"/>
          </a:p>
        </p:txBody>
      </p:sp>
    </p:spTree>
    <p:extLst>
      <p:ext uri="{BB962C8B-B14F-4D97-AF65-F5344CB8AC3E}">
        <p14:creationId xmlns:p14="http://schemas.microsoft.com/office/powerpoint/2010/main" val="35951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E355F4-DAFB-397C-1C49-E0B8A8B32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667186-B491-9773-E704-4C78638D2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15738-13F7-2F82-91A8-3370AB759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593FB-B15A-41A7-A24D-AFCDCA30F551}" type="datetimeFigureOut">
              <a:rPr lang="en-US" smtClean="0"/>
              <a:t>11/27/2023</a:t>
            </a:fld>
            <a:endParaRPr lang="en-US"/>
          </a:p>
        </p:txBody>
      </p:sp>
      <p:sp>
        <p:nvSpPr>
          <p:cNvPr id="5" name="Footer Placeholder 4">
            <a:extLst>
              <a:ext uri="{FF2B5EF4-FFF2-40B4-BE49-F238E27FC236}">
                <a16:creationId xmlns:a16="http://schemas.microsoft.com/office/drawing/2014/main" id="{CC34B784-71CD-5FC1-114D-477632868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7F09C-BE1A-DADD-1F4D-1D9EED1DD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5E981-54E7-46A4-BF8E-5F8AA550E7D7}" type="slidenum">
              <a:rPr lang="en-US" smtClean="0"/>
              <a:t>‹#›</a:t>
            </a:fld>
            <a:endParaRPr lang="en-US"/>
          </a:p>
        </p:txBody>
      </p:sp>
    </p:spTree>
    <p:extLst>
      <p:ext uri="{BB962C8B-B14F-4D97-AF65-F5344CB8AC3E}">
        <p14:creationId xmlns:p14="http://schemas.microsoft.com/office/powerpoint/2010/main" val="272482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7110A4-4DB3-3DEF-6774-0C897F3B1258}"/>
              </a:ext>
            </a:extLst>
          </p:cNvPr>
          <p:cNvSpPr/>
          <p:nvPr/>
        </p:nvSpPr>
        <p:spPr>
          <a:xfrm>
            <a:off x="390115" y="2293740"/>
            <a:ext cx="7093897" cy="1304779"/>
          </a:xfrm>
          <a:prstGeom prst="rect">
            <a:avLst/>
          </a:prstGeom>
          <a:gradFill flip="none" rotWithShape="1">
            <a:gsLst>
              <a:gs pos="0">
                <a:srgbClr val="5ED9F5"/>
              </a:gs>
              <a:gs pos="62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58FCE37-7071-6B09-95B9-EB8EB1546F1C}"/>
              </a:ext>
            </a:extLst>
          </p:cNvPr>
          <p:cNvSpPr txBox="1"/>
          <p:nvPr/>
        </p:nvSpPr>
        <p:spPr>
          <a:xfrm>
            <a:off x="390115" y="2346494"/>
            <a:ext cx="6840679" cy="1200329"/>
          </a:xfrm>
          <a:prstGeom prst="rect">
            <a:avLst/>
          </a:prstGeom>
          <a:noFill/>
        </p:spPr>
        <p:txBody>
          <a:bodyPr wrap="square" rtlCol="0">
            <a:spAutoFit/>
          </a:bodyPr>
          <a:lstStyle/>
          <a:p>
            <a:r>
              <a:rPr lang="en-US" sz="3600" b="1" dirty="0">
                <a:solidFill>
                  <a:schemeClr val="bg1"/>
                </a:solidFill>
                <a:latin typeface="Segoe UI" panose="020B0502040204020203" pitchFamily="34" charset="0"/>
                <a:cs typeface="Segoe UI" panose="020B0502040204020203" pitchFamily="34" charset="0"/>
              </a:rPr>
              <a:t>2022 ATM Transactions Analysis Report</a:t>
            </a:r>
          </a:p>
        </p:txBody>
      </p:sp>
      <p:sp>
        <p:nvSpPr>
          <p:cNvPr id="9" name="TextBox 8">
            <a:extLst>
              <a:ext uri="{FF2B5EF4-FFF2-40B4-BE49-F238E27FC236}">
                <a16:creationId xmlns:a16="http://schemas.microsoft.com/office/drawing/2014/main" id="{D2A1ED49-3D35-7815-9AB0-BD393343C636}"/>
              </a:ext>
            </a:extLst>
          </p:cNvPr>
          <p:cNvSpPr txBox="1"/>
          <p:nvPr/>
        </p:nvSpPr>
        <p:spPr>
          <a:xfrm>
            <a:off x="1357228" y="1474377"/>
            <a:ext cx="4246611" cy="584775"/>
          </a:xfrm>
          <a:prstGeom prst="rect">
            <a:avLst/>
          </a:prstGeom>
          <a:noFill/>
        </p:spPr>
        <p:txBody>
          <a:bodyPr wrap="square" rtlCol="0">
            <a:spAutoFit/>
          </a:bodyPr>
          <a:lstStyle/>
          <a:p>
            <a:r>
              <a:rPr lang="en-US" sz="3200" b="1" dirty="0">
                <a:gradFill>
                  <a:gsLst>
                    <a:gs pos="0">
                      <a:srgbClr val="5ED9F5"/>
                    </a:gs>
                    <a:gs pos="21000">
                      <a:schemeClr val="bg1">
                        <a:lumMod val="85000"/>
                      </a:schemeClr>
                    </a:gs>
                  </a:gsLst>
                  <a:lin ang="10800000" scaled="1"/>
                </a:gradFill>
                <a:latin typeface="Segoe UI" panose="020B0502040204020203" pitchFamily="34" charset="0"/>
                <a:cs typeface="Segoe UI" panose="020B0502040204020203" pitchFamily="34" charset="0"/>
              </a:rPr>
              <a:t>West Africa Bank</a:t>
            </a:r>
          </a:p>
        </p:txBody>
      </p:sp>
      <p:pic>
        <p:nvPicPr>
          <p:cNvPr id="11" name="Picture 10" descr="A blue globe with dots and circles&#10;&#10;Description automatically generated">
            <a:extLst>
              <a:ext uri="{FF2B5EF4-FFF2-40B4-BE49-F238E27FC236}">
                <a16:creationId xmlns:a16="http://schemas.microsoft.com/office/drawing/2014/main" id="{B05FE8BC-1085-4E69-958D-0455DACA0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15" y="1344285"/>
            <a:ext cx="881798" cy="881798"/>
          </a:xfrm>
          <a:prstGeom prst="rect">
            <a:avLst/>
          </a:prstGeom>
        </p:spPr>
      </p:pic>
    </p:spTree>
    <p:extLst>
      <p:ext uri="{BB962C8B-B14F-4D97-AF65-F5344CB8AC3E}">
        <p14:creationId xmlns:p14="http://schemas.microsoft.com/office/powerpoint/2010/main" val="209022544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383853" y="4617474"/>
            <a:ext cx="11306398" cy="1700395"/>
          </a:xfrm>
          <a:prstGeom prst="rect">
            <a:avLst/>
          </a:prstGeom>
          <a:gradFill flip="none" rotWithShape="1">
            <a:gsLst>
              <a:gs pos="100000">
                <a:srgbClr val="5ED9F5"/>
              </a:gs>
              <a:gs pos="74000">
                <a:schemeClr val="bg1">
                  <a:lumMod val="5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698696" y="4726017"/>
            <a:ext cx="10794608" cy="1815882"/>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ATM Transactions in Lagos increase gradually from 6 am and peaks between 3 and 7 pm.</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Similar behavior is seen across other states however transactions peak earlier in Kano (around 11 am) and this is sustained till about 5 pm after which activity sharply declines.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Compared to other states, Lagos has significant transactions activity after 7 pm.</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1B40C2A-0165-A5D9-0A45-06B8F32FDA0F}"/>
              </a:ext>
            </a:extLst>
          </p:cNvPr>
          <p:cNvPicPr>
            <a:picLocks noChangeAspect="1"/>
          </p:cNvPicPr>
          <p:nvPr/>
        </p:nvPicPr>
        <p:blipFill>
          <a:blip r:embed="rId3"/>
          <a:stretch>
            <a:fillRect/>
          </a:stretch>
        </p:blipFill>
        <p:spPr>
          <a:xfrm>
            <a:off x="956224" y="713454"/>
            <a:ext cx="10171322" cy="3679990"/>
          </a:xfrm>
          <a:prstGeom prst="rect">
            <a:avLst/>
          </a:prstGeom>
        </p:spPr>
      </p:pic>
      <p:sp>
        <p:nvSpPr>
          <p:cNvPr id="2" name="TextBox 1">
            <a:extLst>
              <a:ext uri="{FF2B5EF4-FFF2-40B4-BE49-F238E27FC236}">
                <a16:creationId xmlns:a16="http://schemas.microsoft.com/office/drawing/2014/main" id="{E94FC8F6-5999-E531-68DA-202C5EB56522}"/>
              </a:ext>
            </a:extLst>
          </p:cNvPr>
          <p:cNvSpPr txBox="1"/>
          <p:nvPr/>
        </p:nvSpPr>
        <p:spPr>
          <a:xfrm>
            <a:off x="285380" y="143246"/>
            <a:ext cx="9595396"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Daily Transaction Trend</a:t>
            </a:r>
          </a:p>
        </p:txBody>
      </p:sp>
    </p:spTree>
    <p:extLst>
      <p:ext uri="{BB962C8B-B14F-4D97-AF65-F5344CB8AC3E}">
        <p14:creationId xmlns:p14="http://schemas.microsoft.com/office/powerpoint/2010/main" val="339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383854" y="4869217"/>
            <a:ext cx="11306398" cy="1700395"/>
          </a:xfrm>
          <a:prstGeom prst="rect">
            <a:avLst/>
          </a:prstGeom>
          <a:gradFill flip="none" rotWithShape="1">
            <a:gsLst>
              <a:gs pos="100000">
                <a:srgbClr val="5ED9F5"/>
              </a:gs>
              <a:gs pos="74000">
                <a:schemeClr val="bg1">
                  <a:lumMod val="5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698696" y="4924759"/>
            <a:ext cx="10794608" cy="1815882"/>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On Average, Withdrawals have the highest transaction amounts across all states, next is Transfers, with Deposits have the lowest.</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Across all locations, The FCT has comparatively lower Deposit amounts on Average (9.6K)</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There is no amount associated with Balance Enquiry, Therefore it did not project in the graph.</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5B793DF-3FCE-B6DB-6765-24080BF4929A}"/>
              </a:ext>
            </a:extLst>
          </p:cNvPr>
          <p:cNvPicPr>
            <a:picLocks noChangeAspect="1"/>
          </p:cNvPicPr>
          <p:nvPr/>
        </p:nvPicPr>
        <p:blipFill>
          <a:blip r:embed="rId3"/>
          <a:stretch>
            <a:fillRect/>
          </a:stretch>
        </p:blipFill>
        <p:spPr>
          <a:xfrm>
            <a:off x="1132118" y="867949"/>
            <a:ext cx="9927763" cy="3802599"/>
          </a:xfrm>
          <a:prstGeom prst="rect">
            <a:avLst/>
          </a:prstGeom>
        </p:spPr>
      </p:pic>
      <p:sp>
        <p:nvSpPr>
          <p:cNvPr id="2" name="TextBox 1">
            <a:extLst>
              <a:ext uri="{FF2B5EF4-FFF2-40B4-BE49-F238E27FC236}">
                <a16:creationId xmlns:a16="http://schemas.microsoft.com/office/drawing/2014/main" id="{C96313C1-0940-99EA-C95A-3CAB46FE2E37}"/>
              </a:ext>
            </a:extLst>
          </p:cNvPr>
          <p:cNvSpPr txBox="1"/>
          <p:nvPr/>
        </p:nvSpPr>
        <p:spPr>
          <a:xfrm>
            <a:off x="260541" y="171877"/>
            <a:ext cx="9595396"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Average Transaction Amount</a:t>
            </a:r>
          </a:p>
        </p:txBody>
      </p:sp>
    </p:spTree>
    <p:extLst>
      <p:ext uri="{BB962C8B-B14F-4D97-AF65-F5344CB8AC3E}">
        <p14:creationId xmlns:p14="http://schemas.microsoft.com/office/powerpoint/2010/main" val="247246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383854" y="4869217"/>
            <a:ext cx="11306398" cy="1700395"/>
          </a:xfrm>
          <a:prstGeom prst="rect">
            <a:avLst/>
          </a:prstGeom>
          <a:gradFill flip="none" rotWithShape="1">
            <a:gsLst>
              <a:gs pos="100000">
                <a:srgbClr val="5ED9F5"/>
              </a:gs>
              <a:gs pos="74000">
                <a:schemeClr val="bg1">
                  <a:lumMod val="5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698696" y="5229491"/>
            <a:ext cx="10794608" cy="1323439"/>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Across all Age Groups, Withdrawals is the common transaction type (&gt;50%), followed by Transfers (&gt;20%)</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Interestingly, Deposits &amp; Transfers account for a significant amount of transaction (&gt;10% each) across all Age Groups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0D9109E-416B-2E9B-FC14-46FCCD07D075}"/>
              </a:ext>
            </a:extLst>
          </p:cNvPr>
          <p:cNvPicPr>
            <a:picLocks noChangeAspect="1"/>
          </p:cNvPicPr>
          <p:nvPr/>
        </p:nvPicPr>
        <p:blipFill>
          <a:blip r:embed="rId3"/>
          <a:stretch>
            <a:fillRect/>
          </a:stretch>
        </p:blipFill>
        <p:spPr>
          <a:xfrm>
            <a:off x="1171692" y="608668"/>
            <a:ext cx="9758905" cy="4132144"/>
          </a:xfrm>
          <a:prstGeom prst="rect">
            <a:avLst/>
          </a:prstGeom>
        </p:spPr>
      </p:pic>
      <p:sp>
        <p:nvSpPr>
          <p:cNvPr id="2" name="TextBox 1">
            <a:extLst>
              <a:ext uri="{FF2B5EF4-FFF2-40B4-BE49-F238E27FC236}">
                <a16:creationId xmlns:a16="http://schemas.microsoft.com/office/drawing/2014/main" id="{CF6E21BF-9A4F-3C32-A86B-BE1E95F48D08}"/>
              </a:ext>
            </a:extLst>
          </p:cNvPr>
          <p:cNvSpPr txBox="1"/>
          <p:nvPr/>
        </p:nvSpPr>
        <p:spPr>
          <a:xfrm>
            <a:off x="285380" y="147003"/>
            <a:ext cx="9595396"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Transaction Count</a:t>
            </a:r>
          </a:p>
        </p:txBody>
      </p:sp>
    </p:spTree>
    <p:extLst>
      <p:ext uri="{BB962C8B-B14F-4D97-AF65-F5344CB8AC3E}">
        <p14:creationId xmlns:p14="http://schemas.microsoft.com/office/powerpoint/2010/main" val="380694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8038530" y="771099"/>
            <a:ext cx="3630306" cy="5081499"/>
          </a:xfrm>
          <a:prstGeom prst="rect">
            <a:avLst/>
          </a:prstGeom>
          <a:gradFill flip="none" rotWithShape="1">
            <a:gsLst>
              <a:gs pos="100000">
                <a:srgbClr val="5ED9F5"/>
              </a:gs>
              <a:gs pos="7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184772" y="1043731"/>
            <a:ext cx="2922510" cy="4770537"/>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Across all locations, Withdrawals has the longest duration on average. </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Kano’s average Withdrawal, Transfer, and Balance Inquiry durations are comparatively higher than other locations.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Rivers &amp; Enugu have lower average transaction duration for Deposits, Transfers, &amp; Withdrawals when compared to other locations.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E015CF5-AA2C-1F1E-7582-6287DCD4F851}"/>
              </a:ext>
            </a:extLst>
          </p:cNvPr>
          <p:cNvPicPr>
            <a:picLocks noChangeAspect="1"/>
          </p:cNvPicPr>
          <p:nvPr/>
        </p:nvPicPr>
        <p:blipFill>
          <a:blip r:embed="rId3"/>
          <a:stretch>
            <a:fillRect/>
          </a:stretch>
        </p:blipFill>
        <p:spPr>
          <a:xfrm>
            <a:off x="383853" y="602553"/>
            <a:ext cx="7654678" cy="5484348"/>
          </a:xfrm>
          <a:prstGeom prst="rect">
            <a:avLst/>
          </a:prstGeom>
        </p:spPr>
      </p:pic>
      <p:sp>
        <p:nvSpPr>
          <p:cNvPr id="2" name="TextBox 1">
            <a:extLst>
              <a:ext uri="{FF2B5EF4-FFF2-40B4-BE49-F238E27FC236}">
                <a16:creationId xmlns:a16="http://schemas.microsoft.com/office/drawing/2014/main" id="{DB9C193E-ABD8-AC65-1D61-54ECFA39D560}"/>
              </a:ext>
            </a:extLst>
          </p:cNvPr>
          <p:cNvSpPr txBox="1"/>
          <p:nvPr/>
        </p:nvSpPr>
        <p:spPr>
          <a:xfrm>
            <a:off x="367600" y="140888"/>
            <a:ext cx="9595396"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Average Transaction Duration</a:t>
            </a:r>
          </a:p>
        </p:txBody>
      </p:sp>
    </p:spTree>
    <p:extLst>
      <p:ext uri="{BB962C8B-B14F-4D97-AF65-F5344CB8AC3E}">
        <p14:creationId xmlns:p14="http://schemas.microsoft.com/office/powerpoint/2010/main" val="419321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8038530" y="1043731"/>
            <a:ext cx="3630306" cy="4770537"/>
          </a:xfrm>
          <a:prstGeom prst="rect">
            <a:avLst/>
          </a:prstGeom>
          <a:gradFill flip="none" rotWithShape="1">
            <a:gsLst>
              <a:gs pos="100000">
                <a:srgbClr val="5ED9F5"/>
              </a:gs>
              <a:gs pos="7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269178" y="1539671"/>
            <a:ext cx="2922510" cy="4031873"/>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We had the highest number of transactions and transaction amount in March</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Other months with high transaction activity include January, May, July, October, and December</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We had the lowest number of transactions and transaction amount in February</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B38182D6-B1C6-0D49-29EC-7E16FF87990F}"/>
              </a:ext>
            </a:extLst>
          </p:cNvPr>
          <p:cNvPicPr>
            <a:picLocks noChangeAspect="1"/>
          </p:cNvPicPr>
          <p:nvPr/>
        </p:nvPicPr>
        <p:blipFill>
          <a:blip r:embed="rId3"/>
          <a:stretch>
            <a:fillRect/>
          </a:stretch>
        </p:blipFill>
        <p:spPr>
          <a:xfrm>
            <a:off x="377688" y="771098"/>
            <a:ext cx="7660842" cy="2657901"/>
          </a:xfrm>
          <a:prstGeom prst="rect">
            <a:avLst/>
          </a:prstGeom>
        </p:spPr>
      </p:pic>
      <p:pic>
        <p:nvPicPr>
          <p:cNvPr id="15" name="Picture 14">
            <a:extLst>
              <a:ext uri="{FF2B5EF4-FFF2-40B4-BE49-F238E27FC236}">
                <a16:creationId xmlns:a16="http://schemas.microsoft.com/office/drawing/2014/main" id="{B0BED246-3E49-2C64-818A-777FBFBE39C4}"/>
              </a:ext>
            </a:extLst>
          </p:cNvPr>
          <p:cNvPicPr>
            <a:picLocks noChangeAspect="1"/>
          </p:cNvPicPr>
          <p:nvPr/>
        </p:nvPicPr>
        <p:blipFill>
          <a:blip r:embed="rId4"/>
          <a:stretch>
            <a:fillRect/>
          </a:stretch>
        </p:blipFill>
        <p:spPr>
          <a:xfrm>
            <a:off x="377687" y="3428999"/>
            <a:ext cx="7660841" cy="2657901"/>
          </a:xfrm>
          <a:prstGeom prst="rect">
            <a:avLst/>
          </a:prstGeom>
        </p:spPr>
      </p:pic>
      <p:sp>
        <p:nvSpPr>
          <p:cNvPr id="2" name="TextBox 1">
            <a:extLst>
              <a:ext uri="{FF2B5EF4-FFF2-40B4-BE49-F238E27FC236}">
                <a16:creationId xmlns:a16="http://schemas.microsoft.com/office/drawing/2014/main" id="{1C9F3EF3-7C4B-04CF-31F9-62F807303E06}"/>
              </a:ext>
            </a:extLst>
          </p:cNvPr>
          <p:cNvSpPr txBox="1"/>
          <p:nvPr/>
        </p:nvSpPr>
        <p:spPr>
          <a:xfrm>
            <a:off x="377687" y="339342"/>
            <a:ext cx="9595396"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Trends of Transaction Amount and Count</a:t>
            </a:r>
          </a:p>
        </p:txBody>
      </p:sp>
    </p:spTree>
    <p:extLst>
      <p:ext uri="{BB962C8B-B14F-4D97-AF65-F5344CB8AC3E}">
        <p14:creationId xmlns:p14="http://schemas.microsoft.com/office/powerpoint/2010/main" val="385104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520889" y="1286456"/>
            <a:ext cx="11150221" cy="4770537"/>
          </a:xfrm>
          <a:prstGeom prst="rect">
            <a:avLst/>
          </a:prstGeom>
          <a:gradFill flip="none" rotWithShape="1">
            <a:gsLst>
              <a:gs pos="100000">
                <a:srgbClr val="5ED9F5"/>
              </a:gs>
              <a:gs pos="7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95940" y="1655787"/>
            <a:ext cx="10400118" cy="4031873"/>
          </a:xfrm>
          <a:prstGeom prst="rect">
            <a:avLst/>
          </a:prstGeom>
          <a:noFill/>
        </p:spPr>
        <p:txBody>
          <a:bodyPr wrap="square" rtlCol="0">
            <a:spAutoFit/>
          </a:bodyPr>
          <a:lstStyle/>
          <a:p>
            <a:r>
              <a:rPr lang="en-US" b="1" dirty="0">
                <a:solidFill>
                  <a:schemeClr val="bg1"/>
                </a:solidFill>
                <a:latin typeface="Segoe UI" panose="020B0502040204020203" pitchFamily="34" charset="0"/>
                <a:cs typeface="Segoe UI" panose="020B0502040204020203" pitchFamily="34" charset="0"/>
              </a:rPr>
              <a:t>Utilization rate in the FCT is comparatively low. Possible solutions to remedy this include:</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Make sure that the ATMs are visible and accessible to customers. This could involve relocating the ATMs to more prominent locations, installing signage, or improving lighting and landscaping around the ATMs.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Offer incentives to customers such as waived transaction fees or cashback rewards.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Use various marketing channels to promote the availability and convenience of the ATM to customers, such as through social media, email newsletters, or in-branch promotions.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Consider offering additional services at the ATM, such as the ability to deposit checks or make cash withdrawals in different denominations.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Conduct surveys or use customer analytics to understand the preferences and habits of customers who use the ATM, and tailor the ATM's services and features to better meet their needs.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A39543DD-6013-9609-4C57-19AC278550B6}"/>
              </a:ext>
            </a:extLst>
          </p:cNvPr>
          <p:cNvSpPr txBox="1"/>
          <p:nvPr/>
        </p:nvSpPr>
        <p:spPr>
          <a:xfrm>
            <a:off x="377587" y="508619"/>
            <a:ext cx="5718412"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10791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520889" y="1286456"/>
            <a:ext cx="11150221" cy="4770537"/>
          </a:xfrm>
          <a:prstGeom prst="rect">
            <a:avLst/>
          </a:prstGeom>
          <a:gradFill flip="none" rotWithShape="1">
            <a:gsLst>
              <a:gs pos="100000">
                <a:srgbClr val="5ED9F5"/>
              </a:gs>
              <a:gs pos="7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95940" y="1607910"/>
            <a:ext cx="10400118" cy="4339650"/>
          </a:xfrm>
          <a:prstGeom prst="rect">
            <a:avLst/>
          </a:prstGeom>
          <a:noFill/>
        </p:spPr>
        <p:txBody>
          <a:bodyPr wrap="square" rtlCol="0">
            <a:spAutoFit/>
          </a:bodyPr>
          <a:lstStyle/>
          <a:p>
            <a:r>
              <a:rPr lang="en-US" b="1" dirty="0">
                <a:solidFill>
                  <a:schemeClr val="bg1"/>
                </a:solidFill>
                <a:latin typeface="Segoe UI" panose="020B0502040204020203" pitchFamily="34" charset="0"/>
                <a:cs typeface="Segoe UI" panose="020B0502040204020203" pitchFamily="34" charset="0"/>
              </a:rPr>
              <a:t>Average Transaction Duration in Kano is longer when compared to other locations. Possible solutions to remedy this include:</a:t>
            </a:r>
          </a:p>
          <a:p>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Consider upgrading the ATMs to newer models with faster transaction times and more advanced features. This can improve the overall experience for customers using the ATM and may encourage them to use it more often.</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Ensure that the ATMs are regularly serviced and maintained to prevent downtime and minimize technical issues that can contribute to longer transaction times.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Analyze transaction data to identify bottlenecks or issues that may be contributing to longer transaction times. This could involve looking at patterns of usage, common user errors, or technical issues that may be slowing down the process.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Provide customers with education on how to use the ATM more efficiently, such as by highlighting common errors to avoid or offering guidance on how to complete transactions more quickly.</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A39543DD-6013-9609-4C57-19AC278550B6}"/>
              </a:ext>
            </a:extLst>
          </p:cNvPr>
          <p:cNvSpPr txBox="1"/>
          <p:nvPr/>
        </p:nvSpPr>
        <p:spPr>
          <a:xfrm>
            <a:off x="377587" y="508619"/>
            <a:ext cx="5718412"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154531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520889" y="1286456"/>
            <a:ext cx="11150221" cy="4770537"/>
          </a:xfrm>
          <a:prstGeom prst="rect">
            <a:avLst/>
          </a:prstGeom>
          <a:gradFill flip="none" rotWithShape="1">
            <a:gsLst>
              <a:gs pos="100000">
                <a:srgbClr val="5ED9F5"/>
              </a:gs>
              <a:gs pos="7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95940" y="1607910"/>
            <a:ext cx="10400118" cy="4124206"/>
          </a:xfrm>
          <a:prstGeom prst="rect">
            <a:avLst/>
          </a:prstGeom>
          <a:noFill/>
        </p:spPr>
        <p:txBody>
          <a:bodyPr wrap="square" rtlCol="0">
            <a:spAutoFit/>
          </a:bodyPr>
          <a:lstStyle/>
          <a:p>
            <a:r>
              <a:rPr lang="en-US" b="1" dirty="0">
                <a:solidFill>
                  <a:schemeClr val="bg1"/>
                </a:solidFill>
                <a:latin typeface="Segoe UI" panose="020B0502040204020203" pitchFamily="34" charset="0"/>
                <a:cs typeface="Segoe UI" panose="020B0502040204020203" pitchFamily="34" charset="0"/>
              </a:rPr>
              <a:t>A significant proportion of transactions (&gt;20%) are either Balance Enquiries or Transfers. Possible solutions to remedy this include:</a:t>
            </a:r>
          </a:p>
          <a:p>
            <a:endParaRPr lang="en-US" b="1"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285750" indent="-28575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Consider offering incentives to customers who use alternative banking channels, such as waiving transaction fees or offering cashback rewards. This can encourage customers to try these channels and may help to shift usage away from the ATM.</a:t>
            </a:r>
          </a:p>
          <a:p>
            <a:pPr marL="285750" indent="-28575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Ensure that the phone banking process is simple and straightforward for customers to use, with clear instructions and minimal waiting times.</a:t>
            </a:r>
          </a:p>
          <a:p>
            <a:pPr marL="285750" indent="-28575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Continue to monitor customer behavior and analyze usage data to identify areas where usage of alternative banking channels can be improved.</a:t>
            </a:r>
          </a:p>
        </p:txBody>
      </p:sp>
      <p:sp>
        <p:nvSpPr>
          <p:cNvPr id="2" name="TextBox 1">
            <a:extLst>
              <a:ext uri="{FF2B5EF4-FFF2-40B4-BE49-F238E27FC236}">
                <a16:creationId xmlns:a16="http://schemas.microsoft.com/office/drawing/2014/main" id="{A39543DD-6013-9609-4C57-19AC278550B6}"/>
              </a:ext>
            </a:extLst>
          </p:cNvPr>
          <p:cNvSpPr txBox="1"/>
          <p:nvPr/>
        </p:nvSpPr>
        <p:spPr>
          <a:xfrm>
            <a:off x="377587" y="508619"/>
            <a:ext cx="5718412"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84917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520888" y="1093394"/>
            <a:ext cx="11150221" cy="4770537"/>
          </a:xfrm>
          <a:prstGeom prst="rect">
            <a:avLst/>
          </a:prstGeom>
          <a:gradFill flip="none" rotWithShape="1">
            <a:gsLst>
              <a:gs pos="100000">
                <a:srgbClr val="5ED9F5"/>
              </a:gs>
              <a:gs pos="7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95939" y="1416841"/>
            <a:ext cx="10400118" cy="2369880"/>
          </a:xfrm>
          <a:prstGeom prst="rect">
            <a:avLst/>
          </a:prstGeom>
          <a:noFill/>
        </p:spPr>
        <p:txBody>
          <a:bodyPr wrap="square" rtlCol="0">
            <a:spAutoFit/>
          </a:bodyPr>
          <a:lstStyle/>
          <a:p>
            <a:r>
              <a:rPr lang="en-US" b="1" dirty="0">
                <a:solidFill>
                  <a:schemeClr val="bg1"/>
                </a:solidFill>
                <a:latin typeface="Segoe UI" panose="020B0502040204020203" pitchFamily="34" charset="0"/>
                <a:cs typeface="Segoe UI" panose="020B0502040204020203" pitchFamily="34" charset="0"/>
              </a:rPr>
              <a:t>Transactions Activity:</a:t>
            </a:r>
            <a:br>
              <a:rPr lang="en-US" b="1" dirty="0">
                <a:solidFill>
                  <a:schemeClr val="bg1"/>
                </a:solidFill>
                <a:latin typeface="Segoe UI" panose="020B0502040204020203" pitchFamily="34" charset="0"/>
                <a:cs typeface="Segoe UI" panose="020B0502040204020203" pitchFamily="34" charset="0"/>
              </a:rPr>
            </a:br>
            <a:endParaRPr lang="en-US" b="1"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ATMs have significantly reduced activity in the early and late hours of the day (Before 5 am &amp; After 8 pm). Lagos is the only exception as there is still noticeable activity after 8 pm.</a:t>
            </a:r>
          </a:p>
          <a:p>
            <a:pPr marL="285750" indent="-28575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Scheduled maintenance should coincide with these periods of reduced activity. </a:t>
            </a:r>
          </a:p>
          <a:p>
            <a:pPr marL="285750" indent="-28575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Additionally, ATMs should have maximum availability especially during the peak activity periods for each bank branch. </a:t>
            </a:r>
          </a:p>
        </p:txBody>
      </p:sp>
      <p:sp>
        <p:nvSpPr>
          <p:cNvPr id="2" name="TextBox 1">
            <a:extLst>
              <a:ext uri="{FF2B5EF4-FFF2-40B4-BE49-F238E27FC236}">
                <a16:creationId xmlns:a16="http://schemas.microsoft.com/office/drawing/2014/main" id="{A39543DD-6013-9609-4C57-19AC278550B6}"/>
              </a:ext>
            </a:extLst>
          </p:cNvPr>
          <p:cNvSpPr txBox="1"/>
          <p:nvPr/>
        </p:nvSpPr>
        <p:spPr>
          <a:xfrm>
            <a:off x="377587" y="508619"/>
            <a:ext cx="5718412"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110087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c 27">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6889220-3B6F-74E6-A517-915B70CA4EFB}"/>
              </a:ext>
            </a:extLst>
          </p:cNvPr>
          <p:cNvSpPr txBox="1"/>
          <p:nvPr/>
        </p:nvSpPr>
        <p:spPr>
          <a:xfrm>
            <a:off x="1158289" y="2537784"/>
            <a:ext cx="508558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b="1" dirty="0">
                <a:solidFill>
                  <a:schemeClr val="bg1"/>
                </a:solidFill>
                <a:latin typeface="+mj-lt"/>
                <a:ea typeface="+mj-ea"/>
                <a:cs typeface="+mj-cs"/>
              </a:rPr>
              <a:t>Thank You</a:t>
            </a:r>
          </a:p>
          <a:p>
            <a:pPr>
              <a:lnSpc>
                <a:spcPct val="90000"/>
              </a:lnSpc>
              <a:spcBef>
                <a:spcPct val="0"/>
              </a:spcBef>
              <a:spcAft>
                <a:spcPts val="600"/>
              </a:spcAft>
            </a:pPr>
            <a:r>
              <a:rPr lang="en-US" sz="4200" b="1" dirty="0">
                <a:solidFill>
                  <a:srgbClr val="FFFF00"/>
                </a:solidFill>
                <a:latin typeface="+mj-lt"/>
                <a:ea typeface="+mj-ea"/>
                <a:cs typeface="+mj-cs"/>
              </a:rPr>
              <a:t>Please Follow</a:t>
            </a:r>
          </a:p>
          <a:p>
            <a:pPr>
              <a:lnSpc>
                <a:spcPct val="90000"/>
              </a:lnSpc>
              <a:spcBef>
                <a:spcPct val="0"/>
              </a:spcBef>
              <a:spcAft>
                <a:spcPts val="600"/>
              </a:spcAft>
            </a:pPr>
            <a:r>
              <a:rPr lang="en-US" sz="4200" b="1" dirty="0">
                <a:solidFill>
                  <a:srgbClr val="FFFF00"/>
                </a:solidFill>
                <a:latin typeface="+mj-lt"/>
                <a:ea typeface="+mj-ea"/>
                <a:cs typeface="+mj-cs"/>
              </a:rPr>
              <a:t>For more Such Projects</a:t>
            </a:r>
          </a:p>
          <a:p>
            <a:pPr>
              <a:lnSpc>
                <a:spcPct val="90000"/>
              </a:lnSpc>
              <a:spcBef>
                <a:spcPct val="0"/>
              </a:spcBef>
              <a:spcAft>
                <a:spcPts val="600"/>
              </a:spcAft>
            </a:pPr>
            <a:endParaRPr lang="en-US" sz="4200" b="1" dirty="0">
              <a:solidFill>
                <a:schemeClr val="bg1"/>
              </a:solidFill>
              <a:latin typeface="+mj-lt"/>
              <a:ea typeface="+mj-ea"/>
              <a:cs typeface="+mj-cs"/>
            </a:endParaRPr>
          </a:p>
        </p:txBody>
      </p:sp>
      <p:sp>
        <p:nvSpPr>
          <p:cNvPr id="30" name="Oval 29">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person wearing glasses and a plaid shirt&#10;&#10;Description automatically generated">
            <a:extLst>
              <a:ext uri="{FF2B5EF4-FFF2-40B4-BE49-F238E27FC236}">
                <a16:creationId xmlns:a16="http://schemas.microsoft.com/office/drawing/2014/main" id="{53517E06-28C2-17A6-4819-4ABE0092D474}"/>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6682154" y="1055912"/>
            <a:ext cx="4602322" cy="460232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Rectangle 31">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1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8000" r="-18000"/>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31DFAB-1803-6B99-29A5-C4F79D9F8AD4}"/>
              </a:ext>
            </a:extLst>
          </p:cNvPr>
          <p:cNvSpPr txBox="1"/>
          <p:nvPr/>
        </p:nvSpPr>
        <p:spPr>
          <a:xfrm>
            <a:off x="9135378" y="827809"/>
            <a:ext cx="2566219" cy="1015663"/>
          </a:xfrm>
          <a:prstGeom prst="rect">
            <a:avLst/>
          </a:prstGeom>
          <a:noFill/>
        </p:spPr>
        <p:txBody>
          <a:bodyPr wrap="square" rtlCol="0">
            <a:spAutoFit/>
          </a:bodyPr>
          <a:lstStyle/>
          <a:p>
            <a:r>
              <a:rPr lang="en-US" sz="2800" b="1" dirty="0">
                <a:solidFill>
                  <a:schemeClr val="bg1"/>
                </a:solidFill>
                <a:latin typeface="Segoe UI" panose="020B0502040204020203" pitchFamily="34" charset="0"/>
                <a:cs typeface="Segoe UI" panose="020B0502040204020203" pitchFamily="34" charset="0"/>
              </a:rPr>
              <a:t>Home Page</a:t>
            </a:r>
            <a:br>
              <a:rPr lang="en-US" sz="1100" b="1" dirty="0">
                <a:solidFill>
                  <a:schemeClr val="bg1"/>
                </a:solidFill>
                <a:latin typeface="Segoe UI" panose="020B0502040204020203" pitchFamily="34" charset="0"/>
                <a:cs typeface="Segoe UI" panose="020B0502040204020203" pitchFamily="34" charset="0"/>
              </a:rPr>
            </a:br>
            <a:r>
              <a:rPr lang="en-US" sz="1600" b="1" dirty="0">
                <a:solidFill>
                  <a:schemeClr val="bg1"/>
                </a:solidFill>
                <a:latin typeface="Segoe UI" panose="020B0502040204020203" pitchFamily="34" charset="0"/>
                <a:cs typeface="Segoe UI" panose="020B0502040204020203" pitchFamily="34" charset="0"/>
              </a:rPr>
              <a:t>Home page consists of two Navigation Buttons.</a:t>
            </a:r>
          </a:p>
        </p:txBody>
      </p:sp>
      <p:sp>
        <p:nvSpPr>
          <p:cNvPr id="14" name="TextBox 13">
            <a:extLst>
              <a:ext uri="{FF2B5EF4-FFF2-40B4-BE49-F238E27FC236}">
                <a16:creationId xmlns:a16="http://schemas.microsoft.com/office/drawing/2014/main" id="{F2E6EA83-C5FF-D808-43B2-DA3CEF800348}"/>
              </a:ext>
            </a:extLst>
          </p:cNvPr>
          <p:cNvSpPr txBox="1"/>
          <p:nvPr/>
        </p:nvSpPr>
        <p:spPr>
          <a:xfrm>
            <a:off x="9135378" y="2069593"/>
            <a:ext cx="2430988" cy="584775"/>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Overview Report </a:t>
            </a:r>
          </a:p>
          <a:p>
            <a:pPr marL="171450" indent="-1714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Demographic Report</a:t>
            </a:r>
          </a:p>
        </p:txBody>
      </p:sp>
      <p:pic>
        <p:nvPicPr>
          <p:cNvPr id="3" name="Picture 2">
            <a:extLst>
              <a:ext uri="{FF2B5EF4-FFF2-40B4-BE49-F238E27FC236}">
                <a16:creationId xmlns:a16="http://schemas.microsoft.com/office/drawing/2014/main" id="{CBAB4FEF-B334-DA8D-B336-48BE5232D54D}"/>
              </a:ext>
            </a:extLst>
          </p:cNvPr>
          <p:cNvPicPr>
            <a:picLocks noChangeAspect="1"/>
          </p:cNvPicPr>
          <p:nvPr/>
        </p:nvPicPr>
        <p:blipFill>
          <a:blip r:embed="rId3"/>
          <a:stretch>
            <a:fillRect/>
          </a:stretch>
        </p:blipFill>
        <p:spPr>
          <a:xfrm>
            <a:off x="0" y="828102"/>
            <a:ext cx="8641080" cy="52017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980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8000" r="-18000"/>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31DFAB-1803-6B99-29A5-C4F79D9F8AD4}"/>
              </a:ext>
            </a:extLst>
          </p:cNvPr>
          <p:cNvSpPr txBox="1"/>
          <p:nvPr/>
        </p:nvSpPr>
        <p:spPr>
          <a:xfrm>
            <a:off x="9135378" y="838931"/>
            <a:ext cx="2566219" cy="954107"/>
          </a:xfrm>
          <a:prstGeom prst="rect">
            <a:avLst/>
          </a:prstGeom>
          <a:noFill/>
        </p:spPr>
        <p:txBody>
          <a:bodyPr wrap="square" rtlCol="0">
            <a:spAutoFit/>
          </a:bodyPr>
          <a:lstStyle/>
          <a:p>
            <a:r>
              <a:rPr lang="en-US" sz="2800" b="1" dirty="0">
                <a:solidFill>
                  <a:schemeClr val="bg1"/>
                </a:solidFill>
                <a:latin typeface="Segoe UI" panose="020B0502040204020203" pitchFamily="34" charset="0"/>
                <a:cs typeface="Segoe UI" panose="020B0502040204020203" pitchFamily="34" charset="0"/>
              </a:rPr>
              <a:t>Overview Report</a:t>
            </a:r>
            <a:endParaRPr lang="en-US" sz="1600" b="1" dirty="0">
              <a:solidFill>
                <a:schemeClr val="bg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F2E6EA83-C5FF-D808-43B2-DA3CEF800348}"/>
              </a:ext>
            </a:extLst>
          </p:cNvPr>
          <p:cNvSpPr txBox="1"/>
          <p:nvPr/>
        </p:nvSpPr>
        <p:spPr>
          <a:xfrm>
            <a:off x="9135378" y="2104593"/>
            <a:ext cx="2430988" cy="3539430"/>
          </a:xfrm>
          <a:prstGeom prst="rect">
            <a:avLst/>
          </a:prstGeom>
          <a:noFill/>
        </p:spPr>
        <p:txBody>
          <a:bodyPr wrap="square" rtlCol="0">
            <a:spAutoFit/>
          </a:bodyPr>
          <a:lstStyle/>
          <a:p>
            <a:r>
              <a:rPr lang="en-US" sz="1600" b="1" dirty="0">
                <a:solidFill>
                  <a:schemeClr val="bg1"/>
                </a:solidFill>
                <a:latin typeface="Segoe UI" panose="020B0502040204020203" pitchFamily="34" charset="0"/>
                <a:cs typeface="Segoe UI" panose="020B0502040204020203" pitchFamily="34" charset="0"/>
              </a:rPr>
              <a:t>The West Africa Bank ATM Transaction Analysis Overview report provides a succinct overview of key insights, including transaction metrics, regional trends, and time series analysis. It facilitates efficient decision-making by presenting crucial information for stakeholders.</a:t>
            </a:r>
          </a:p>
        </p:txBody>
      </p:sp>
      <p:pic>
        <p:nvPicPr>
          <p:cNvPr id="3" name="Picture 2">
            <a:extLst>
              <a:ext uri="{FF2B5EF4-FFF2-40B4-BE49-F238E27FC236}">
                <a16:creationId xmlns:a16="http://schemas.microsoft.com/office/drawing/2014/main" id="{56612F23-551C-8E24-1C17-A59C1AB44D2E}"/>
              </a:ext>
            </a:extLst>
          </p:cNvPr>
          <p:cNvPicPr>
            <a:picLocks noChangeAspect="1"/>
          </p:cNvPicPr>
          <p:nvPr/>
        </p:nvPicPr>
        <p:blipFill>
          <a:blip r:embed="rId3"/>
          <a:stretch>
            <a:fillRect/>
          </a:stretch>
        </p:blipFill>
        <p:spPr>
          <a:xfrm>
            <a:off x="0" y="838931"/>
            <a:ext cx="8641080" cy="51801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10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8000" r="-18000"/>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31DFAB-1803-6B99-29A5-C4F79D9F8AD4}"/>
              </a:ext>
            </a:extLst>
          </p:cNvPr>
          <p:cNvSpPr txBox="1"/>
          <p:nvPr/>
        </p:nvSpPr>
        <p:spPr>
          <a:xfrm>
            <a:off x="9135378" y="988828"/>
            <a:ext cx="2566219" cy="954107"/>
          </a:xfrm>
          <a:prstGeom prst="rect">
            <a:avLst/>
          </a:prstGeom>
          <a:noFill/>
        </p:spPr>
        <p:txBody>
          <a:bodyPr wrap="square" rtlCol="0">
            <a:spAutoFit/>
          </a:bodyPr>
          <a:lstStyle/>
          <a:p>
            <a:r>
              <a:rPr lang="en-US" sz="2800" b="1" dirty="0">
                <a:solidFill>
                  <a:schemeClr val="bg1"/>
                </a:solidFill>
                <a:latin typeface="Segoe UI" panose="020B0502040204020203" pitchFamily="34" charset="0"/>
                <a:cs typeface="Segoe UI" panose="020B0502040204020203" pitchFamily="34" charset="0"/>
              </a:rPr>
              <a:t>Demographic  Report</a:t>
            </a:r>
            <a:endParaRPr lang="en-US" sz="1600" b="1" dirty="0">
              <a:solidFill>
                <a:schemeClr val="bg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F2E6EA83-C5FF-D808-43B2-DA3CEF800348}"/>
              </a:ext>
            </a:extLst>
          </p:cNvPr>
          <p:cNvSpPr txBox="1"/>
          <p:nvPr/>
        </p:nvSpPr>
        <p:spPr>
          <a:xfrm>
            <a:off x="9135378" y="2231203"/>
            <a:ext cx="2430988" cy="2308324"/>
          </a:xfrm>
          <a:prstGeom prst="rect">
            <a:avLst/>
          </a:prstGeom>
          <a:noFill/>
        </p:spPr>
        <p:txBody>
          <a:bodyPr wrap="square" rtlCol="0">
            <a:spAutoFit/>
          </a:bodyPr>
          <a:lstStyle/>
          <a:p>
            <a:r>
              <a:rPr lang="en-US" sz="1600" b="1" dirty="0">
                <a:solidFill>
                  <a:schemeClr val="bg1"/>
                </a:solidFill>
                <a:latin typeface="Segoe UI" panose="020B0502040204020203" pitchFamily="34" charset="0"/>
                <a:cs typeface="Segoe UI" panose="020B0502040204020203" pitchFamily="34" charset="0"/>
              </a:rPr>
              <a:t>The Demographic Report on West Africa Bank ATM Transactions offers a concise overview of transaction patterns, highlighting demographic insights, regional variations, and key trends.</a:t>
            </a:r>
          </a:p>
        </p:txBody>
      </p:sp>
      <p:pic>
        <p:nvPicPr>
          <p:cNvPr id="4" name="Picture 3">
            <a:extLst>
              <a:ext uri="{FF2B5EF4-FFF2-40B4-BE49-F238E27FC236}">
                <a16:creationId xmlns:a16="http://schemas.microsoft.com/office/drawing/2014/main" id="{4F16C6C9-A740-75BD-1346-0F067F06FFCD}"/>
              </a:ext>
            </a:extLst>
          </p:cNvPr>
          <p:cNvPicPr>
            <a:picLocks noChangeAspect="1"/>
          </p:cNvPicPr>
          <p:nvPr/>
        </p:nvPicPr>
        <p:blipFill>
          <a:blip r:embed="rId3"/>
          <a:stretch>
            <a:fillRect/>
          </a:stretch>
        </p:blipFill>
        <p:spPr>
          <a:xfrm>
            <a:off x="0" y="988828"/>
            <a:ext cx="8641080" cy="488034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729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8000" r="-18000"/>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31DFAB-1803-6B99-29A5-C4F79D9F8AD4}"/>
              </a:ext>
            </a:extLst>
          </p:cNvPr>
          <p:cNvSpPr txBox="1"/>
          <p:nvPr/>
        </p:nvSpPr>
        <p:spPr>
          <a:xfrm>
            <a:off x="9135378" y="988828"/>
            <a:ext cx="2566219" cy="523220"/>
          </a:xfrm>
          <a:prstGeom prst="rect">
            <a:avLst/>
          </a:prstGeom>
          <a:noFill/>
        </p:spPr>
        <p:txBody>
          <a:bodyPr wrap="square" rtlCol="0">
            <a:spAutoFit/>
          </a:bodyPr>
          <a:lstStyle/>
          <a:p>
            <a:r>
              <a:rPr lang="en-US" sz="2800" b="1" dirty="0">
                <a:solidFill>
                  <a:schemeClr val="bg1"/>
                </a:solidFill>
                <a:latin typeface="Segoe UI" panose="020B0502040204020203" pitchFamily="34" charset="0"/>
                <a:cs typeface="Segoe UI" panose="020B0502040204020203" pitchFamily="34" charset="0"/>
              </a:rPr>
              <a:t>Data Model</a:t>
            </a:r>
          </a:p>
        </p:txBody>
      </p:sp>
      <p:sp>
        <p:nvSpPr>
          <p:cNvPr id="14" name="TextBox 13">
            <a:extLst>
              <a:ext uri="{FF2B5EF4-FFF2-40B4-BE49-F238E27FC236}">
                <a16:creationId xmlns:a16="http://schemas.microsoft.com/office/drawing/2014/main" id="{F2E6EA83-C5FF-D808-43B2-DA3CEF800348}"/>
              </a:ext>
            </a:extLst>
          </p:cNvPr>
          <p:cNvSpPr txBox="1"/>
          <p:nvPr/>
        </p:nvSpPr>
        <p:spPr>
          <a:xfrm>
            <a:off x="9135378" y="1654428"/>
            <a:ext cx="2430988" cy="830997"/>
          </a:xfrm>
          <a:prstGeom prst="rect">
            <a:avLst/>
          </a:prstGeom>
          <a:noFill/>
        </p:spPr>
        <p:txBody>
          <a:bodyPr wrap="square" rtlCol="0">
            <a:spAutoFit/>
          </a:bodyPr>
          <a:lstStyle/>
          <a:p>
            <a:r>
              <a:rPr lang="en-US" sz="1600" b="1" dirty="0">
                <a:solidFill>
                  <a:schemeClr val="bg1"/>
                </a:solidFill>
                <a:latin typeface="Segoe UI" panose="020B0502040204020203" pitchFamily="34" charset="0"/>
                <a:cs typeface="Segoe UI" panose="020B0502040204020203" pitchFamily="34" charset="0"/>
              </a:rPr>
              <a:t>The Data Model consists of 5 Fact Tables </a:t>
            </a:r>
          </a:p>
        </p:txBody>
      </p:sp>
      <p:sp>
        <p:nvSpPr>
          <p:cNvPr id="5" name="TextBox 4">
            <a:extLst>
              <a:ext uri="{FF2B5EF4-FFF2-40B4-BE49-F238E27FC236}">
                <a16:creationId xmlns:a16="http://schemas.microsoft.com/office/drawing/2014/main" id="{81ECA2DA-A01E-1FF7-AD95-66A120B0B295}"/>
              </a:ext>
            </a:extLst>
          </p:cNvPr>
          <p:cNvSpPr txBox="1"/>
          <p:nvPr/>
        </p:nvSpPr>
        <p:spPr>
          <a:xfrm>
            <a:off x="9135378" y="2485425"/>
            <a:ext cx="2430988"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Customers</a:t>
            </a:r>
          </a:p>
          <a:p>
            <a:pPr marL="285750" indent="-2857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ATM Locations</a:t>
            </a:r>
          </a:p>
          <a:p>
            <a:pPr marL="285750" indent="-2857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Transaction Type</a:t>
            </a:r>
          </a:p>
          <a:p>
            <a:pPr marL="285750" indent="-2857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Calendar</a:t>
            </a:r>
          </a:p>
          <a:p>
            <a:pPr marL="285750" indent="-2857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Hours</a:t>
            </a:r>
          </a:p>
        </p:txBody>
      </p:sp>
      <p:sp>
        <p:nvSpPr>
          <p:cNvPr id="6" name="TextBox 5">
            <a:extLst>
              <a:ext uri="{FF2B5EF4-FFF2-40B4-BE49-F238E27FC236}">
                <a16:creationId xmlns:a16="http://schemas.microsoft.com/office/drawing/2014/main" id="{26E6C653-1B3D-C6A1-76BD-8223F2E8EBB8}"/>
              </a:ext>
            </a:extLst>
          </p:cNvPr>
          <p:cNvSpPr txBox="1"/>
          <p:nvPr/>
        </p:nvSpPr>
        <p:spPr>
          <a:xfrm>
            <a:off x="9135378" y="3991744"/>
            <a:ext cx="2430988" cy="338554"/>
          </a:xfrm>
          <a:prstGeom prst="rect">
            <a:avLst/>
          </a:prstGeom>
          <a:noFill/>
        </p:spPr>
        <p:txBody>
          <a:bodyPr wrap="square" rtlCol="0">
            <a:spAutoFit/>
          </a:bodyPr>
          <a:lstStyle/>
          <a:p>
            <a:r>
              <a:rPr lang="en-US" sz="1600" b="1" dirty="0">
                <a:solidFill>
                  <a:schemeClr val="bg1"/>
                </a:solidFill>
                <a:latin typeface="Segoe UI" panose="020B0502040204020203" pitchFamily="34" charset="0"/>
                <a:cs typeface="Segoe UI" panose="020B0502040204020203" pitchFamily="34" charset="0"/>
              </a:rPr>
              <a:t>And 1 Data Table</a:t>
            </a:r>
          </a:p>
        </p:txBody>
      </p:sp>
      <p:sp>
        <p:nvSpPr>
          <p:cNvPr id="7" name="TextBox 6">
            <a:extLst>
              <a:ext uri="{FF2B5EF4-FFF2-40B4-BE49-F238E27FC236}">
                <a16:creationId xmlns:a16="http://schemas.microsoft.com/office/drawing/2014/main" id="{D0A980AC-F655-F77F-F5C5-DA93FAA55623}"/>
              </a:ext>
            </a:extLst>
          </p:cNvPr>
          <p:cNvSpPr txBox="1"/>
          <p:nvPr/>
        </p:nvSpPr>
        <p:spPr>
          <a:xfrm>
            <a:off x="9135378" y="4372575"/>
            <a:ext cx="2430988"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Segoe UI" panose="020B0502040204020203" pitchFamily="34" charset="0"/>
                <a:cs typeface="Segoe UI" panose="020B0502040204020203" pitchFamily="34" charset="0"/>
              </a:rPr>
              <a:t>Transactions</a:t>
            </a:r>
          </a:p>
        </p:txBody>
      </p:sp>
      <p:pic>
        <p:nvPicPr>
          <p:cNvPr id="11" name="Picture 10">
            <a:extLst>
              <a:ext uri="{FF2B5EF4-FFF2-40B4-BE49-F238E27FC236}">
                <a16:creationId xmlns:a16="http://schemas.microsoft.com/office/drawing/2014/main" id="{A962BEB3-34D8-A41A-8C5A-FF20E495F583}"/>
              </a:ext>
            </a:extLst>
          </p:cNvPr>
          <p:cNvPicPr>
            <a:picLocks noChangeAspect="1"/>
          </p:cNvPicPr>
          <p:nvPr/>
        </p:nvPicPr>
        <p:blipFill>
          <a:blip r:embed="rId3"/>
          <a:stretch>
            <a:fillRect/>
          </a:stretch>
        </p:blipFill>
        <p:spPr>
          <a:xfrm>
            <a:off x="490403" y="266836"/>
            <a:ext cx="1614934" cy="2054333"/>
          </a:xfrm>
          <a:prstGeom prst="rect">
            <a:avLst/>
          </a:prstGeom>
        </p:spPr>
      </p:pic>
      <p:pic>
        <p:nvPicPr>
          <p:cNvPr id="15" name="Picture 14">
            <a:extLst>
              <a:ext uri="{FF2B5EF4-FFF2-40B4-BE49-F238E27FC236}">
                <a16:creationId xmlns:a16="http://schemas.microsoft.com/office/drawing/2014/main" id="{95F2AFA3-0B69-D1D6-5270-5F79924D0E01}"/>
              </a:ext>
            </a:extLst>
          </p:cNvPr>
          <p:cNvPicPr>
            <a:picLocks noChangeAspect="1"/>
          </p:cNvPicPr>
          <p:nvPr/>
        </p:nvPicPr>
        <p:blipFill>
          <a:blip r:embed="rId4"/>
          <a:stretch>
            <a:fillRect/>
          </a:stretch>
        </p:blipFill>
        <p:spPr>
          <a:xfrm>
            <a:off x="5826918" y="266836"/>
            <a:ext cx="2151129" cy="2104702"/>
          </a:xfrm>
          <a:prstGeom prst="rect">
            <a:avLst/>
          </a:prstGeom>
        </p:spPr>
      </p:pic>
      <p:pic>
        <p:nvPicPr>
          <p:cNvPr id="19" name="Picture 18">
            <a:extLst>
              <a:ext uri="{FF2B5EF4-FFF2-40B4-BE49-F238E27FC236}">
                <a16:creationId xmlns:a16="http://schemas.microsoft.com/office/drawing/2014/main" id="{ADE934A6-47C1-1C21-CF81-353A651B604D}"/>
              </a:ext>
            </a:extLst>
          </p:cNvPr>
          <p:cNvPicPr>
            <a:picLocks noChangeAspect="1"/>
          </p:cNvPicPr>
          <p:nvPr/>
        </p:nvPicPr>
        <p:blipFill>
          <a:blip r:embed="rId5"/>
          <a:stretch>
            <a:fillRect/>
          </a:stretch>
        </p:blipFill>
        <p:spPr>
          <a:xfrm>
            <a:off x="320060" y="4330298"/>
            <a:ext cx="1654241" cy="882262"/>
          </a:xfrm>
          <a:prstGeom prst="rect">
            <a:avLst/>
          </a:prstGeom>
        </p:spPr>
      </p:pic>
      <p:pic>
        <p:nvPicPr>
          <p:cNvPr id="21" name="Picture 20">
            <a:extLst>
              <a:ext uri="{FF2B5EF4-FFF2-40B4-BE49-F238E27FC236}">
                <a16:creationId xmlns:a16="http://schemas.microsoft.com/office/drawing/2014/main" id="{06FC338E-F52F-EFB7-66C1-79BB5E2A4475}"/>
              </a:ext>
            </a:extLst>
          </p:cNvPr>
          <p:cNvPicPr>
            <a:picLocks noChangeAspect="1"/>
          </p:cNvPicPr>
          <p:nvPr/>
        </p:nvPicPr>
        <p:blipFill>
          <a:blip r:embed="rId6"/>
          <a:stretch>
            <a:fillRect/>
          </a:stretch>
        </p:blipFill>
        <p:spPr>
          <a:xfrm>
            <a:off x="2982512" y="4567061"/>
            <a:ext cx="1654241" cy="2061977"/>
          </a:xfrm>
          <a:prstGeom prst="rect">
            <a:avLst/>
          </a:prstGeom>
        </p:spPr>
      </p:pic>
      <p:pic>
        <p:nvPicPr>
          <p:cNvPr id="23" name="Picture 22">
            <a:extLst>
              <a:ext uri="{FF2B5EF4-FFF2-40B4-BE49-F238E27FC236}">
                <a16:creationId xmlns:a16="http://schemas.microsoft.com/office/drawing/2014/main" id="{98799775-2968-32B4-A29B-F518D21ACF43}"/>
              </a:ext>
            </a:extLst>
          </p:cNvPr>
          <p:cNvPicPr>
            <a:picLocks noChangeAspect="1"/>
          </p:cNvPicPr>
          <p:nvPr/>
        </p:nvPicPr>
        <p:blipFill>
          <a:blip r:embed="rId7"/>
          <a:stretch>
            <a:fillRect/>
          </a:stretch>
        </p:blipFill>
        <p:spPr>
          <a:xfrm>
            <a:off x="5894270" y="4372575"/>
            <a:ext cx="2016424" cy="1308146"/>
          </a:xfrm>
          <a:prstGeom prst="rect">
            <a:avLst/>
          </a:prstGeom>
        </p:spPr>
      </p:pic>
      <p:pic>
        <p:nvPicPr>
          <p:cNvPr id="41" name="Picture 40">
            <a:extLst>
              <a:ext uri="{FF2B5EF4-FFF2-40B4-BE49-F238E27FC236}">
                <a16:creationId xmlns:a16="http://schemas.microsoft.com/office/drawing/2014/main" id="{D3ACA64E-707F-508D-D3A3-DCB2B7BA0188}"/>
              </a:ext>
            </a:extLst>
          </p:cNvPr>
          <p:cNvPicPr>
            <a:picLocks noChangeAspect="1"/>
          </p:cNvPicPr>
          <p:nvPr/>
        </p:nvPicPr>
        <p:blipFill>
          <a:blip r:embed="rId8"/>
          <a:stretch>
            <a:fillRect/>
          </a:stretch>
        </p:blipFill>
        <p:spPr>
          <a:xfrm>
            <a:off x="2858336" y="1344363"/>
            <a:ext cx="1902594" cy="2647381"/>
          </a:xfrm>
          <a:prstGeom prst="rect">
            <a:avLst/>
          </a:prstGeom>
        </p:spPr>
      </p:pic>
      <p:cxnSp>
        <p:nvCxnSpPr>
          <p:cNvPr id="34" name="Connector: Curved 33">
            <a:extLst>
              <a:ext uri="{FF2B5EF4-FFF2-40B4-BE49-F238E27FC236}">
                <a16:creationId xmlns:a16="http://schemas.microsoft.com/office/drawing/2014/main" id="{CB4ECBF2-9940-4189-37ED-E34BE03FD837}"/>
              </a:ext>
            </a:extLst>
          </p:cNvPr>
          <p:cNvCxnSpPr>
            <a:cxnSpLocks/>
            <a:stCxn id="15" idx="1"/>
            <a:endCxn id="41" idx="3"/>
          </p:cNvCxnSpPr>
          <p:nvPr/>
        </p:nvCxnSpPr>
        <p:spPr>
          <a:xfrm rot="10800000" flipV="1">
            <a:off x="4760930" y="1319186"/>
            <a:ext cx="1065988" cy="1348867"/>
          </a:xfrm>
          <a:prstGeom prst="curvedConnector3">
            <a:avLst>
              <a:gd name="adj1" fmla="val 50000"/>
            </a:avLst>
          </a:prstGeom>
          <a:ln w="47625">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6" name="Connector: Curved 35">
            <a:extLst>
              <a:ext uri="{FF2B5EF4-FFF2-40B4-BE49-F238E27FC236}">
                <a16:creationId xmlns:a16="http://schemas.microsoft.com/office/drawing/2014/main" id="{422A914B-2EE7-A9E8-955B-49290B6E9DE8}"/>
              </a:ext>
            </a:extLst>
          </p:cNvPr>
          <p:cNvCxnSpPr>
            <a:cxnSpLocks/>
            <a:stCxn id="11" idx="3"/>
            <a:endCxn id="41" idx="1"/>
          </p:cNvCxnSpPr>
          <p:nvPr/>
        </p:nvCxnSpPr>
        <p:spPr>
          <a:xfrm>
            <a:off x="2105337" y="1294003"/>
            <a:ext cx="752999" cy="1374051"/>
          </a:xfrm>
          <a:prstGeom prst="curvedConnector3">
            <a:avLst>
              <a:gd name="adj1" fmla="val 50000"/>
            </a:avLst>
          </a:prstGeom>
          <a:ln w="47625">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4" name="Connector: Curved 43">
            <a:extLst>
              <a:ext uri="{FF2B5EF4-FFF2-40B4-BE49-F238E27FC236}">
                <a16:creationId xmlns:a16="http://schemas.microsoft.com/office/drawing/2014/main" id="{A7E97B9E-6846-D6BA-B439-16DD4F76B5C2}"/>
              </a:ext>
            </a:extLst>
          </p:cNvPr>
          <p:cNvCxnSpPr>
            <a:cxnSpLocks/>
            <a:stCxn id="19" idx="0"/>
            <a:endCxn id="41" idx="1"/>
          </p:cNvCxnSpPr>
          <p:nvPr/>
        </p:nvCxnSpPr>
        <p:spPr>
          <a:xfrm rot="5400000" flipH="1" flipV="1">
            <a:off x="1171636" y="2643599"/>
            <a:ext cx="1662244" cy="1711155"/>
          </a:xfrm>
          <a:prstGeom prst="curvedConnector2">
            <a:avLst/>
          </a:prstGeom>
          <a:ln w="47625">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46" name="Connector: Curved 45">
            <a:extLst>
              <a:ext uri="{FF2B5EF4-FFF2-40B4-BE49-F238E27FC236}">
                <a16:creationId xmlns:a16="http://schemas.microsoft.com/office/drawing/2014/main" id="{D552957C-3499-9071-D812-A0D05FC7CDE6}"/>
              </a:ext>
            </a:extLst>
          </p:cNvPr>
          <p:cNvCxnSpPr>
            <a:cxnSpLocks/>
            <a:stCxn id="21" idx="0"/>
            <a:endCxn id="41" idx="2"/>
          </p:cNvCxnSpPr>
          <p:nvPr/>
        </p:nvCxnSpPr>
        <p:spPr>
          <a:xfrm rot="5400000" flipH="1" flipV="1">
            <a:off x="3521975" y="4279403"/>
            <a:ext cx="575317" cy="12700"/>
          </a:xfrm>
          <a:prstGeom prst="curvedConnector3">
            <a:avLst>
              <a:gd name="adj1" fmla="val 50000"/>
            </a:avLst>
          </a:prstGeom>
          <a:ln w="47625">
            <a:solidFill>
              <a:schemeClr val="bg1">
                <a:alpha val="98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9" name="Connector: Curved 48">
            <a:extLst>
              <a:ext uri="{FF2B5EF4-FFF2-40B4-BE49-F238E27FC236}">
                <a16:creationId xmlns:a16="http://schemas.microsoft.com/office/drawing/2014/main" id="{2FB56046-BC58-1D23-FA33-E1D7D1A96C8B}"/>
              </a:ext>
            </a:extLst>
          </p:cNvPr>
          <p:cNvCxnSpPr>
            <a:cxnSpLocks/>
            <a:stCxn id="23" idx="0"/>
            <a:endCxn id="41" idx="3"/>
          </p:cNvCxnSpPr>
          <p:nvPr/>
        </p:nvCxnSpPr>
        <p:spPr>
          <a:xfrm rot="16200000" flipV="1">
            <a:off x="4979446" y="2449539"/>
            <a:ext cx="1704521" cy="2141552"/>
          </a:xfrm>
          <a:prstGeom prst="curvedConnector2">
            <a:avLst/>
          </a:prstGeom>
          <a:ln w="47625">
            <a:solidFill>
              <a:schemeClr val="bg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9922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31DFAB-1803-6B99-29A5-C4F79D9F8AD4}"/>
              </a:ext>
            </a:extLst>
          </p:cNvPr>
          <p:cNvSpPr txBox="1"/>
          <p:nvPr/>
        </p:nvSpPr>
        <p:spPr>
          <a:xfrm>
            <a:off x="2567732" y="735955"/>
            <a:ext cx="9251096" cy="5386090"/>
          </a:xfrm>
          <a:prstGeom prst="rect">
            <a:avLst/>
          </a:prstGeom>
          <a:noFill/>
        </p:spPr>
        <p:txBody>
          <a:bodyPr wrap="square" rtlCol="0">
            <a:spAutoFit/>
          </a:bodyPr>
          <a:lstStyle/>
          <a:p>
            <a:pPr algn="r"/>
            <a:r>
              <a:rPr lang="en-US" sz="2800" b="1" dirty="0">
                <a:solidFill>
                  <a:schemeClr val="bg1"/>
                </a:solidFill>
                <a:latin typeface="Segoe UI" panose="020B0502040204020203" pitchFamily="34" charset="0"/>
                <a:cs typeface="Segoe UI" panose="020B0502040204020203" pitchFamily="34" charset="0"/>
              </a:rPr>
              <a:t>Report Overview:</a:t>
            </a:r>
          </a:p>
          <a:p>
            <a:pPr algn="r"/>
            <a:endParaRPr lang="en-US" sz="1600" b="1" dirty="0">
              <a:solidFill>
                <a:schemeClr val="bg1"/>
              </a:solidFill>
              <a:latin typeface="Segoe UI" panose="020B0502040204020203" pitchFamily="34" charset="0"/>
              <a:cs typeface="Segoe UI" panose="020B0502040204020203" pitchFamily="34" charset="0"/>
            </a:endParaRPr>
          </a:p>
          <a:p>
            <a:pPr algn="r"/>
            <a:r>
              <a:rPr lang="en-US" sz="4400" b="1" dirty="0">
                <a:solidFill>
                  <a:schemeClr val="bg1"/>
                </a:solidFill>
                <a:latin typeface="Segoe UI" panose="020B0502040204020203" pitchFamily="34" charset="0"/>
                <a:cs typeface="Segoe UI" panose="020B0502040204020203" pitchFamily="34" charset="0"/>
              </a:rPr>
              <a:t>₦38,555,885,000</a:t>
            </a:r>
          </a:p>
          <a:p>
            <a:pPr algn="r"/>
            <a:r>
              <a:rPr lang="en-US" sz="1600" b="1" dirty="0">
                <a:solidFill>
                  <a:schemeClr val="bg1"/>
                </a:solidFill>
                <a:latin typeface="Segoe UI" panose="020B0502040204020203" pitchFamily="34" charset="0"/>
                <a:cs typeface="Segoe UI" panose="020B0502040204020203" pitchFamily="34" charset="0"/>
              </a:rPr>
              <a:t>Total amount processed by West Africa Bank ATMs in 2022</a:t>
            </a:r>
          </a:p>
          <a:p>
            <a:pPr algn="r"/>
            <a:endParaRPr lang="en-US" sz="1600" b="1" dirty="0">
              <a:solidFill>
                <a:schemeClr val="bg1"/>
              </a:solidFill>
              <a:latin typeface="Segoe UI" panose="020B0502040204020203" pitchFamily="34" charset="0"/>
              <a:cs typeface="Segoe UI" panose="020B0502040204020203" pitchFamily="34" charset="0"/>
            </a:endParaRPr>
          </a:p>
          <a:p>
            <a:pPr algn="r"/>
            <a:r>
              <a:rPr lang="en-US" sz="4400" b="1" dirty="0">
                <a:solidFill>
                  <a:schemeClr val="bg1"/>
                </a:solidFill>
                <a:latin typeface="Segoe UI" panose="020B0502040204020203" pitchFamily="34" charset="0"/>
                <a:cs typeface="Segoe UI" panose="020B0502040204020203" pitchFamily="34" charset="0"/>
              </a:rPr>
              <a:t>2,143,838</a:t>
            </a:r>
          </a:p>
          <a:p>
            <a:pPr algn="r"/>
            <a:r>
              <a:rPr lang="en-US" sz="1600" b="1" dirty="0">
                <a:solidFill>
                  <a:schemeClr val="bg1"/>
                </a:solidFill>
                <a:latin typeface="Segoe UI" panose="020B0502040204020203" pitchFamily="34" charset="0"/>
                <a:cs typeface="Segoe UI" panose="020B0502040204020203" pitchFamily="34" charset="0"/>
              </a:rPr>
              <a:t>Number of Transactions Processed</a:t>
            </a:r>
          </a:p>
          <a:p>
            <a:pPr algn="r"/>
            <a:endParaRPr lang="en-US" sz="1600" b="1" dirty="0">
              <a:solidFill>
                <a:schemeClr val="bg1"/>
              </a:solidFill>
              <a:latin typeface="Segoe UI" panose="020B0502040204020203" pitchFamily="34" charset="0"/>
              <a:cs typeface="Segoe UI" panose="020B0502040204020203" pitchFamily="34" charset="0"/>
            </a:endParaRPr>
          </a:p>
          <a:p>
            <a:pPr algn="r"/>
            <a:r>
              <a:rPr lang="en-US" sz="4400" b="1" dirty="0">
                <a:solidFill>
                  <a:schemeClr val="bg1"/>
                </a:solidFill>
                <a:latin typeface="Segoe UI" panose="020B0502040204020203" pitchFamily="34" charset="0"/>
                <a:cs typeface="Segoe UI" panose="020B0502040204020203" pitchFamily="34" charset="0"/>
              </a:rPr>
              <a:t>8819</a:t>
            </a:r>
          </a:p>
          <a:p>
            <a:pPr algn="r"/>
            <a:r>
              <a:rPr lang="en-US" sz="1600" b="1" dirty="0">
                <a:solidFill>
                  <a:schemeClr val="bg1"/>
                </a:solidFill>
                <a:latin typeface="Segoe UI" panose="020B0502040204020203" pitchFamily="34" charset="0"/>
                <a:cs typeface="Segoe UI" panose="020B0502040204020203" pitchFamily="34" charset="0"/>
              </a:rPr>
              <a:t>Unique persons who carried out at least one transaction</a:t>
            </a:r>
          </a:p>
          <a:p>
            <a:pPr algn="r"/>
            <a:endParaRPr lang="en-US" sz="1600" b="1" dirty="0">
              <a:solidFill>
                <a:schemeClr val="bg1"/>
              </a:solidFill>
              <a:latin typeface="Segoe UI" panose="020B0502040204020203" pitchFamily="34" charset="0"/>
              <a:cs typeface="Segoe UI" panose="020B0502040204020203" pitchFamily="34" charset="0"/>
            </a:endParaRPr>
          </a:p>
          <a:p>
            <a:pPr algn="r"/>
            <a:r>
              <a:rPr lang="en-US" sz="4400" b="1" dirty="0">
                <a:solidFill>
                  <a:schemeClr val="bg1"/>
                </a:solidFill>
                <a:latin typeface="Segoe UI" panose="020B0502040204020203" pitchFamily="34" charset="0"/>
                <a:cs typeface="Segoe UI" panose="020B0502040204020203" pitchFamily="34" charset="0"/>
              </a:rPr>
              <a:t>12.9%</a:t>
            </a:r>
          </a:p>
          <a:p>
            <a:pPr algn="r"/>
            <a:r>
              <a:rPr lang="en-US" sz="1600" b="1" dirty="0">
                <a:solidFill>
                  <a:schemeClr val="bg1"/>
                </a:solidFill>
                <a:latin typeface="Segoe UI" panose="020B0502040204020203" pitchFamily="34" charset="0"/>
                <a:cs typeface="Segoe UI" panose="020B0502040204020203" pitchFamily="34" charset="0"/>
              </a:rPr>
              <a:t>Utilization Rate</a:t>
            </a:r>
          </a:p>
        </p:txBody>
      </p:sp>
    </p:spTree>
    <p:extLst>
      <p:ext uri="{BB962C8B-B14F-4D97-AF65-F5344CB8AC3E}">
        <p14:creationId xmlns:p14="http://schemas.microsoft.com/office/powerpoint/2010/main" val="255789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0E230-17CC-23D2-A48E-B414A61D773B}"/>
              </a:ext>
            </a:extLst>
          </p:cNvPr>
          <p:cNvPicPr>
            <a:picLocks noChangeAspect="1"/>
          </p:cNvPicPr>
          <p:nvPr/>
        </p:nvPicPr>
        <p:blipFill>
          <a:blip r:embed="rId3"/>
          <a:stretch>
            <a:fillRect/>
          </a:stretch>
        </p:blipFill>
        <p:spPr>
          <a:xfrm>
            <a:off x="673158" y="777923"/>
            <a:ext cx="4635822" cy="5554638"/>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EB157F8E-8E79-2717-38F1-5886E04D011C}"/>
              </a:ext>
            </a:extLst>
          </p:cNvPr>
          <p:cNvSpPr/>
          <p:nvPr/>
        </p:nvSpPr>
        <p:spPr>
          <a:xfrm>
            <a:off x="5308980" y="2644726"/>
            <a:ext cx="6235549" cy="2929597"/>
          </a:xfrm>
          <a:prstGeom prst="rect">
            <a:avLst/>
          </a:prstGeom>
          <a:gradFill flip="none" rotWithShape="1">
            <a:gsLst>
              <a:gs pos="100000">
                <a:srgbClr val="5ED9F5"/>
              </a:gs>
              <a:gs pos="5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64059F-A76A-E4CA-866F-D6150F574222}"/>
              </a:ext>
            </a:extLst>
          </p:cNvPr>
          <p:cNvSpPr txBox="1"/>
          <p:nvPr/>
        </p:nvSpPr>
        <p:spPr>
          <a:xfrm>
            <a:off x="5489831" y="3229619"/>
            <a:ext cx="5760342" cy="1815882"/>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ATMs in Kano have the highest Utilization Rate (18.6%)</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Rivers &amp; Lagos have Utilization Rates greater than 12% (12.7% &amp; 12.2% respectively) while that for Enugu is 11.6%</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The FCT has the lowest Utilization Rate (8.5%)</a:t>
            </a:r>
          </a:p>
        </p:txBody>
      </p:sp>
      <p:pic>
        <p:nvPicPr>
          <p:cNvPr id="4" name="Picture 3">
            <a:extLst>
              <a:ext uri="{FF2B5EF4-FFF2-40B4-BE49-F238E27FC236}">
                <a16:creationId xmlns:a16="http://schemas.microsoft.com/office/drawing/2014/main" id="{17A37F5F-3680-956F-E4A9-0A9941592842}"/>
              </a:ext>
            </a:extLst>
          </p:cNvPr>
          <p:cNvPicPr>
            <a:picLocks noChangeAspect="1"/>
          </p:cNvPicPr>
          <p:nvPr/>
        </p:nvPicPr>
        <p:blipFill>
          <a:blip r:embed="rId4"/>
          <a:stretch>
            <a:fillRect/>
          </a:stretch>
        </p:blipFill>
        <p:spPr>
          <a:xfrm>
            <a:off x="5489831" y="1221124"/>
            <a:ext cx="6054698" cy="1099957"/>
          </a:xfrm>
          <a:prstGeom prst="rect">
            <a:avLst/>
          </a:prstGeom>
        </p:spPr>
      </p:pic>
      <p:sp>
        <p:nvSpPr>
          <p:cNvPr id="5" name="TextBox 4">
            <a:extLst>
              <a:ext uri="{FF2B5EF4-FFF2-40B4-BE49-F238E27FC236}">
                <a16:creationId xmlns:a16="http://schemas.microsoft.com/office/drawing/2014/main" id="{CBB642CE-F603-DA22-526A-455E16FEE37A}"/>
              </a:ext>
            </a:extLst>
          </p:cNvPr>
          <p:cNvSpPr txBox="1"/>
          <p:nvPr/>
        </p:nvSpPr>
        <p:spPr>
          <a:xfrm>
            <a:off x="673158" y="263829"/>
            <a:ext cx="4543865" cy="523220"/>
          </a:xfrm>
          <a:prstGeom prst="rect">
            <a:avLst/>
          </a:prstGeom>
          <a:noFill/>
        </p:spPr>
        <p:txBody>
          <a:bodyPr wrap="square" rtlCol="0">
            <a:spAutoFit/>
          </a:bodyPr>
          <a:lstStyle/>
          <a:p>
            <a:r>
              <a:rPr lang="en-US" sz="2800" b="1" dirty="0">
                <a:solidFill>
                  <a:schemeClr val="bg1"/>
                </a:solidFill>
                <a:latin typeface="Segoe UI" panose="020B0502040204020203" pitchFamily="34" charset="0"/>
                <a:cs typeface="Segoe UI" panose="020B0502040204020203" pitchFamily="34" charset="0"/>
              </a:rPr>
              <a:t>Utilization Rate</a:t>
            </a:r>
          </a:p>
        </p:txBody>
      </p:sp>
      <p:sp>
        <p:nvSpPr>
          <p:cNvPr id="8" name="TextBox 7">
            <a:extLst>
              <a:ext uri="{FF2B5EF4-FFF2-40B4-BE49-F238E27FC236}">
                <a16:creationId xmlns:a16="http://schemas.microsoft.com/office/drawing/2014/main" id="{10BDA020-6689-7AF5-6749-2B3DCF40A5B0}"/>
              </a:ext>
            </a:extLst>
          </p:cNvPr>
          <p:cNvSpPr txBox="1"/>
          <p:nvPr/>
        </p:nvSpPr>
        <p:spPr>
          <a:xfrm>
            <a:off x="5397874" y="758474"/>
            <a:ext cx="4543865" cy="523220"/>
          </a:xfrm>
          <a:prstGeom prst="rect">
            <a:avLst/>
          </a:prstGeom>
          <a:noFill/>
        </p:spPr>
        <p:txBody>
          <a:bodyPr wrap="square" rtlCol="0">
            <a:spAutoFit/>
          </a:bodyPr>
          <a:lstStyle/>
          <a:p>
            <a:r>
              <a:rPr lang="en-US" sz="2800" b="1" dirty="0">
                <a:solidFill>
                  <a:schemeClr val="bg1"/>
                </a:solidFill>
                <a:latin typeface="Segoe UI" panose="020B0502040204020203" pitchFamily="34" charset="0"/>
                <a:cs typeface="Segoe UI" panose="020B0502040204020203" pitchFamily="34" charset="0"/>
              </a:rPr>
              <a:t>DAX</a:t>
            </a:r>
          </a:p>
        </p:txBody>
      </p:sp>
    </p:spTree>
    <p:extLst>
      <p:ext uri="{BB962C8B-B14F-4D97-AF65-F5344CB8AC3E}">
        <p14:creationId xmlns:p14="http://schemas.microsoft.com/office/powerpoint/2010/main" val="23924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157F8E-8E79-2717-38F1-5886E04D011C}"/>
              </a:ext>
            </a:extLst>
          </p:cNvPr>
          <p:cNvSpPr/>
          <p:nvPr/>
        </p:nvSpPr>
        <p:spPr>
          <a:xfrm>
            <a:off x="5119601" y="2312908"/>
            <a:ext cx="6556584" cy="3699803"/>
          </a:xfrm>
          <a:prstGeom prst="rect">
            <a:avLst/>
          </a:prstGeom>
          <a:gradFill flip="none" rotWithShape="1">
            <a:gsLst>
              <a:gs pos="100000">
                <a:srgbClr val="5ED9F5"/>
              </a:gs>
              <a:gs pos="54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5581824" y="2646732"/>
            <a:ext cx="5760342"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Customers between 18-25 years and  26-35 years have the highest transaction frequency (259).</a:t>
            </a:r>
          </a:p>
          <a:p>
            <a:pPr marL="457200" indent="-457200">
              <a:buFont typeface="Arial" panose="020B0604020202020204" pitchFamily="34" charset="0"/>
              <a:buChar char="•"/>
            </a:pPr>
            <a:endParaRPr lang="en-US" sz="20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endParaRPr lang="en-US" sz="20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Interestingly, customers above 65 years have a higher transaction frequency (216) than the 56 - 65 &amp; 46 - 55 age groups (209 &amp; 206 respectively). </a:t>
            </a:r>
          </a:p>
        </p:txBody>
      </p:sp>
      <p:pic>
        <p:nvPicPr>
          <p:cNvPr id="4" name="Picture 3">
            <a:extLst>
              <a:ext uri="{FF2B5EF4-FFF2-40B4-BE49-F238E27FC236}">
                <a16:creationId xmlns:a16="http://schemas.microsoft.com/office/drawing/2014/main" id="{31C9E969-90F1-F422-86CF-770183617F1B}"/>
              </a:ext>
            </a:extLst>
          </p:cNvPr>
          <p:cNvPicPr>
            <a:picLocks noChangeAspect="1"/>
          </p:cNvPicPr>
          <p:nvPr/>
        </p:nvPicPr>
        <p:blipFill>
          <a:blip r:embed="rId3"/>
          <a:stretch>
            <a:fillRect/>
          </a:stretch>
        </p:blipFill>
        <p:spPr>
          <a:xfrm>
            <a:off x="387611" y="1921340"/>
            <a:ext cx="4731990" cy="4482938"/>
          </a:xfrm>
          <a:prstGeom prst="rect">
            <a:avLst/>
          </a:prstGeom>
        </p:spPr>
      </p:pic>
      <p:pic>
        <p:nvPicPr>
          <p:cNvPr id="8" name="Picture 7">
            <a:extLst>
              <a:ext uri="{FF2B5EF4-FFF2-40B4-BE49-F238E27FC236}">
                <a16:creationId xmlns:a16="http://schemas.microsoft.com/office/drawing/2014/main" id="{A1C3F38A-7731-7633-0481-A8D0C49ADB15}"/>
              </a:ext>
            </a:extLst>
          </p:cNvPr>
          <p:cNvPicPr>
            <a:picLocks noChangeAspect="1"/>
          </p:cNvPicPr>
          <p:nvPr/>
        </p:nvPicPr>
        <p:blipFill>
          <a:blip r:embed="rId4"/>
          <a:stretch>
            <a:fillRect/>
          </a:stretch>
        </p:blipFill>
        <p:spPr>
          <a:xfrm>
            <a:off x="387611" y="1105852"/>
            <a:ext cx="4731990" cy="271646"/>
          </a:xfrm>
          <a:prstGeom prst="rect">
            <a:avLst/>
          </a:prstGeom>
        </p:spPr>
      </p:pic>
      <p:pic>
        <p:nvPicPr>
          <p:cNvPr id="10" name="Picture 9">
            <a:extLst>
              <a:ext uri="{FF2B5EF4-FFF2-40B4-BE49-F238E27FC236}">
                <a16:creationId xmlns:a16="http://schemas.microsoft.com/office/drawing/2014/main" id="{B4F6FECD-E319-5A1E-267D-76C74D9439CD}"/>
              </a:ext>
            </a:extLst>
          </p:cNvPr>
          <p:cNvPicPr>
            <a:picLocks noChangeAspect="1"/>
          </p:cNvPicPr>
          <p:nvPr/>
        </p:nvPicPr>
        <p:blipFill>
          <a:blip r:embed="rId5"/>
          <a:stretch>
            <a:fillRect/>
          </a:stretch>
        </p:blipFill>
        <p:spPr>
          <a:xfrm>
            <a:off x="387611" y="1512642"/>
            <a:ext cx="6781033" cy="270079"/>
          </a:xfrm>
          <a:prstGeom prst="rect">
            <a:avLst/>
          </a:prstGeom>
        </p:spPr>
      </p:pic>
      <p:pic>
        <p:nvPicPr>
          <p:cNvPr id="12" name="Picture 11">
            <a:extLst>
              <a:ext uri="{FF2B5EF4-FFF2-40B4-BE49-F238E27FC236}">
                <a16:creationId xmlns:a16="http://schemas.microsoft.com/office/drawing/2014/main" id="{FB82CDF7-CE0A-F5F6-FF1E-067CF3045288}"/>
              </a:ext>
            </a:extLst>
          </p:cNvPr>
          <p:cNvPicPr>
            <a:picLocks noChangeAspect="1"/>
          </p:cNvPicPr>
          <p:nvPr/>
        </p:nvPicPr>
        <p:blipFill>
          <a:blip r:embed="rId6"/>
          <a:stretch>
            <a:fillRect/>
          </a:stretch>
        </p:blipFill>
        <p:spPr>
          <a:xfrm>
            <a:off x="387611" y="673017"/>
            <a:ext cx="3833116" cy="271029"/>
          </a:xfrm>
          <a:prstGeom prst="rect">
            <a:avLst/>
          </a:prstGeom>
        </p:spPr>
      </p:pic>
      <p:sp>
        <p:nvSpPr>
          <p:cNvPr id="2" name="TextBox 1">
            <a:extLst>
              <a:ext uri="{FF2B5EF4-FFF2-40B4-BE49-F238E27FC236}">
                <a16:creationId xmlns:a16="http://schemas.microsoft.com/office/drawing/2014/main" id="{A2D80491-4432-ECA6-27ED-8EE9A8F149EE}"/>
              </a:ext>
            </a:extLst>
          </p:cNvPr>
          <p:cNvSpPr txBox="1"/>
          <p:nvPr/>
        </p:nvSpPr>
        <p:spPr>
          <a:xfrm>
            <a:off x="283280" y="222889"/>
            <a:ext cx="4543865"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Transaction Frequency</a:t>
            </a:r>
          </a:p>
        </p:txBody>
      </p:sp>
    </p:spTree>
    <p:extLst>
      <p:ext uri="{BB962C8B-B14F-4D97-AF65-F5344CB8AC3E}">
        <p14:creationId xmlns:p14="http://schemas.microsoft.com/office/powerpoint/2010/main" val="22914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C2FEC91-F3E7-C03A-3AD4-88B7929A20E0}"/>
              </a:ext>
            </a:extLst>
          </p:cNvPr>
          <p:cNvGrpSpPr/>
          <p:nvPr/>
        </p:nvGrpSpPr>
        <p:grpSpPr>
          <a:xfrm>
            <a:off x="313516" y="663408"/>
            <a:ext cx="11564968" cy="5305350"/>
            <a:chOff x="313515" y="635272"/>
            <a:chExt cx="11564968" cy="5305350"/>
          </a:xfrm>
        </p:grpSpPr>
        <p:sp>
          <p:nvSpPr>
            <p:cNvPr id="7" name="Rectangle 6">
              <a:extLst>
                <a:ext uri="{FF2B5EF4-FFF2-40B4-BE49-F238E27FC236}">
                  <a16:creationId xmlns:a16="http://schemas.microsoft.com/office/drawing/2014/main" id="{EB157F8E-8E79-2717-38F1-5886E04D011C}"/>
                </a:ext>
              </a:extLst>
            </p:cNvPr>
            <p:cNvSpPr/>
            <p:nvPr/>
          </p:nvSpPr>
          <p:spPr>
            <a:xfrm>
              <a:off x="8710435" y="635274"/>
              <a:ext cx="3168048" cy="5305348"/>
            </a:xfrm>
            <a:prstGeom prst="rect">
              <a:avLst/>
            </a:prstGeom>
            <a:gradFill>
              <a:gsLst>
                <a:gs pos="100000">
                  <a:srgbClr val="5ED9F5"/>
                </a:gs>
                <a:gs pos="64000">
                  <a:schemeClr val="bg1">
                    <a:lumMod val="50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464059F-A76A-E4CA-866F-D6150F574222}"/>
                </a:ext>
              </a:extLst>
            </p:cNvPr>
            <p:cNvSpPr txBox="1"/>
            <p:nvPr/>
          </p:nvSpPr>
          <p:spPr>
            <a:xfrm>
              <a:off x="8820500" y="877900"/>
              <a:ext cx="2947917" cy="4278094"/>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On an average,  Withdrawal and Deposit took the highest  average transaction duration (5min&lt;Duration&lt;6min).</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Whereas transfer and withdrawal transacted highest  average transaction Amount (21K&lt;Amount&lt;24K).</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Kano also has the longest transaction duration for Balance Inquiries and Transfers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E41E4E3E-C57A-0CBB-01A4-BB5D580041A8}"/>
                </a:ext>
              </a:extLst>
            </p:cNvPr>
            <p:cNvPicPr>
              <a:picLocks noChangeAspect="1"/>
            </p:cNvPicPr>
            <p:nvPr/>
          </p:nvPicPr>
          <p:blipFill>
            <a:blip r:embed="rId3"/>
            <a:stretch>
              <a:fillRect/>
            </a:stretch>
          </p:blipFill>
          <p:spPr>
            <a:xfrm>
              <a:off x="313517" y="635272"/>
              <a:ext cx="8396916" cy="3973482"/>
            </a:xfrm>
            <a:prstGeom prst="rect">
              <a:avLst/>
            </a:prstGeom>
          </p:spPr>
        </p:pic>
        <p:sp>
          <p:nvSpPr>
            <p:cNvPr id="17" name="TextBox 16">
              <a:extLst>
                <a:ext uri="{FF2B5EF4-FFF2-40B4-BE49-F238E27FC236}">
                  <a16:creationId xmlns:a16="http://schemas.microsoft.com/office/drawing/2014/main" id="{1AF11C6E-60BF-0D8B-4894-EB42833A45FD}"/>
                </a:ext>
              </a:extLst>
            </p:cNvPr>
            <p:cNvSpPr txBox="1"/>
            <p:nvPr/>
          </p:nvSpPr>
          <p:spPr>
            <a:xfrm>
              <a:off x="313515" y="4617182"/>
              <a:ext cx="8396915" cy="1323439"/>
            </a:xfrm>
            <a:prstGeom prst="rect">
              <a:avLst/>
            </a:prstGeom>
            <a:gradFill flip="none" rotWithShape="1">
              <a:gsLst>
                <a:gs pos="100000">
                  <a:srgbClr val="5ED9F5"/>
                </a:gs>
                <a:gs pos="54000">
                  <a:schemeClr val="bg1">
                    <a:lumMod val="50000"/>
                  </a:schemeClr>
                </a:gs>
              </a:gsLst>
              <a:lin ang="13500000" scaled="1"/>
              <a:tileRect/>
            </a:gradFill>
          </p:spPr>
          <p:txBody>
            <a:bodyPr wrap="square" rtlCol="0">
              <a:spAutoFit/>
            </a:bodyPr>
            <a:lstStyle/>
            <a:p>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Kano, Lagos, and the FCT have longer transaction duration for Deposits (&gt;5 mins) while Rivers has the lowest transaction duration for deposits.(&lt;4 mins)</a:t>
              </a: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grpSp>
      <p:sp>
        <p:nvSpPr>
          <p:cNvPr id="2" name="TextBox 1">
            <a:extLst>
              <a:ext uri="{FF2B5EF4-FFF2-40B4-BE49-F238E27FC236}">
                <a16:creationId xmlns:a16="http://schemas.microsoft.com/office/drawing/2014/main" id="{BBF7D00C-235A-2B73-756A-F978C9996245}"/>
              </a:ext>
            </a:extLst>
          </p:cNvPr>
          <p:cNvSpPr txBox="1"/>
          <p:nvPr/>
        </p:nvSpPr>
        <p:spPr>
          <a:xfrm>
            <a:off x="243235" y="197529"/>
            <a:ext cx="9595396" cy="461665"/>
          </a:xfrm>
          <a:prstGeom prst="rect">
            <a:avLst/>
          </a:prstGeom>
          <a:noFill/>
        </p:spPr>
        <p:txBody>
          <a:bodyPr wrap="square" rtlCol="0">
            <a:spAutoFit/>
          </a:bodyPr>
          <a:lstStyle/>
          <a:p>
            <a:r>
              <a:rPr lang="en-US" sz="2400" b="1" dirty="0">
                <a:solidFill>
                  <a:schemeClr val="bg1"/>
                </a:solidFill>
                <a:latin typeface="Segoe UI" panose="020B0502040204020203" pitchFamily="34" charset="0"/>
                <a:cs typeface="Segoe UI" panose="020B0502040204020203" pitchFamily="34" charset="0"/>
              </a:rPr>
              <a:t>Average Amount vs Average Duration Correlation Analysis</a:t>
            </a:r>
          </a:p>
        </p:txBody>
      </p:sp>
    </p:spTree>
    <p:extLst>
      <p:ext uri="{BB962C8B-B14F-4D97-AF65-F5344CB8AC3E}">
        <p14:creationId xmlns:p14="http://schemas.microsoft.com/office/powerpoint/2010/main" val="223693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1143</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MSoffice</dc:creator>
  <cp:lastModifiedBy>MSoffice</cp:lastModifiedBy>
  <cp:revision>3</cp:revision>
  <dcterms:created xsi:type="dcterms:W3CDTF">2023-11-10T18:06:00Z</dcterms:created>
  <dcterms:modified xsi:type="dcterms:W3CDTF">2023-11-27T12:39:54Z</dcterms:modified>
</cp:coreProperties>
</file>