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65" r:id="rId6"/>
    <p:sldId id="261" r:id="rId7"/>
    <p:sldId id="259" r:id="rId8"/>
    <p:sldId id="260" r:id="rId9"/>
    <p:sldId id="263" r:id="rId10"/>
    <p:sldId id="264" r:id="rId11"/>
    <p:sldId id="276" r:id="rId12"/>
    <p:sldId id="278" r:id="rId13"/>
    <p:sldId id="279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7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1B5D-4063-41D7-A496-F2BEB59163E8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B42F-8D7F-4A51-8415-7A48DE18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36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1B5D-4063-41D7-A496-F2BEB59163E8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B42F-8D7F-4A51-8415-7A48DE18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68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1B5D-4063-41D7-A496-F2BEB59163E8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B42F-8D7F-4A51-8415-7A48DE18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82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1B5D-4063-41D7-A496-F2BEB59163E8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B42F-8D7F-4A51-8415-7A48DE18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0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1B5D-4063-41D7-A496-F2BEB59163E8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B42F-8D7F-4A51-8415-7A48DE18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96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1B5D-4063-41D7-A496-F2BEB59163E8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B42F-8D7F-4A51-8415-7A48DE18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9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1B5D-4063-41D7-A496-F2BEB59163E8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B42F-8D7F-4A51-8415-7A48DE18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60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1B5D-4063-41D7-A496-F2BEB59163E8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B42F-8D7F-4A51-8415-7A48DE18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6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1B5D-4063-41D7-A496-F2BEB59163E8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B42F-8D7F-4A51-8415-7A48DE18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4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1B5D-4063-41D7-A496-F2BEB59163E8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B42F-8D7F-4A51-8415-7A48DE18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44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1B5D-4063-41D7-A496-F2BEB59163E8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B42F-8D7F-4A51-8415-7A48DE18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36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1B5D-4063-41D7-A496-F2BEB59163E8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B42F-8D7F-4A51-8415-7A48DE18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57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.nips.cc/paper/2909-laplacian-score-for-feature-selection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Science Overview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45" y="809470"/>
            <a:ext cx="9518754" cy="553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txBody>
          <a:bodyPr/>
          <a:lstStyle/>
          <a:p>
            <a:r>
              <a:rPr lang="en-IN" dirty="0" smtClean="0"/>
              <a:t>Some Popular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838" y="1248033"/>
            <a:ext cx="10515600" cy="5114281"/>
          </a:xfrm>
        </p:spPr>
        <p:txBody>
          <a:bodyPr/>
          <a:lstStyle/>
          <a:p>
            <a:r>
              <a:rPr lang="en-IN" dirty="0" smtClean="0"/>
              <a:t>Supervised algorithm</a:t>
            </a:r>
          </a:p>
          <a:p>
            <a:pPr lvl="1"/>
            <a:r>
              <a:rPr lang="en-IN" dirty="0"/>
              <a:t>Linear </a:t>
            </a:r>
            <a:r>
              <a:rPr lang="en-IN" dirty="0" smtClean="0"/>
              <a:t>regression(Prediction)</a:t>
            </a:r>
            <a:endParaRPr lang="en-IN" dirty="0"/>
          </a:p>
          <a:p>
            <a:pPr lvl="1"/>
            <a:r>
              <a:rPr lang="en-IN" dirty="0"/>
              <a:t>Support vector machine</a:t>
            </a:r>
          </a:p>
          <a:p>
            <a:pPr lvl="1"/>
            <a:r>
              <a:rPr lang="en-IN" dirty="0"/>
              <a:t>Decision tree</a:t>
            </a:r>
          </a:p>
          <a:p>
            <a:pPr lvl="1"/>
            <a:r>
              <a:rPr lang="en-IN" dirty="0"/>
              <a:t>Naïve </a:t>
            </a:r>
            <a:r>
              <a:rPr lang="en-IN" dirty="0" err="1"/>
              <a:t>baye’s</a:t>
            </a:r>
            <a:r>
              <a:rPr lang="en-IN" dirty="0"/>
              <a:t> classifier</a:t>
            </a:r>
          </a:p>
          <a:p>
            <a:pPr lvl="1"/>
            <a:r>
              <a:rPr lang="en-IN" dirty="0"/>
              <a:t>Ensemble learning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Unsupervised algorithm</a:t>
            </a:r>
          </a:p>
          <a:p>
            <a:pPr lvl="1"/>
            <a:r>
              <a:rPr lang="en-IN" dirty="0" smtClean="0"/>
              <a:t>K-means</a:t>
            </a:r>
          </a:p>
          <a:p>
            <a:pPr lvl="1"/>
            <a:r>
              <a:rPr lang="en-IN" dirty="0" smtClean="0"/>
              <a:t>Principal component analysis</a:t>
            </a:r>
          </a:p>
          <a:p>
            <a:pPr lvl="1"/>
            <a:r>
              <a:rPr lang="en-IN" dirty="0" smtClean="0"/>
              <a:t>Singular value decomposition</a:t>
            </a:r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401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Training, validation, and test sets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/>
            <a:r>
              <a:rPr lang="en-IN" b="1" dirty="0"/>
              <a:t>Training Dataset</a:t>
            </a:r>
            <a:r>
              <a:rPr lang="en-IN" dirty="0"/>
              <a:t>: The sample of data used to fit the model</a:t>
            </a:r>
            <a:r>
              <a:rPr lang="en-IN" dirty="0" smtClean="0"/>
              <a:t>.</a:t>
            </a:r>
          </a:p>
          <a:p>
            <a:pPr lvl="5"/>
            <a:r>
              <a:rPr lang="en-IN" b="1" dirty="0"/>
              <a:t>Validation Dataset</a:t>
            </a:r>
            <a:r>
              <a:rPr lang="en-IN" dirty="0"/>
              <a:t>: The sample of data used to provide an unbiased evaluation of a model fit on the training dataset while tuning model </a:t>
            </a:r>
            <a:r>
              <a:rPr lang="en-IN" dirty="0" smtClean="0"/>
              <a:t>parameters.</a:t>
            </a:r>
          </a:p>
          <a:p>
            <a:pPr lvl="5"/>
            <a:r>
              <a:rPr lang="en-IN" b="1" dirty="0"/>
              <a:t>Test Dataset</a:t>
            </a:r>
            <a:r>
              <a:rPr lang="en-IN" dirty="0"/>
              <a:t>: The sample of data used to provide an unbiased evaluation of a final model fit on the training dataset.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3067050" cy="4552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2764" y="3999184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 dataset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905250" y="5534116"/>
            <a:ext cx="130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 dataset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943603" y="4782184"/>
            <a:ext cx="145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Validation set</a:t>
            </a:r>
            <a:endParaRPr lang="en-IN" dirty="0"/>
          </a:p>
        </p:txBody>
      </p:sp>
      <p:sp>
        <p:nvSpPr>
          <p:cNvPr id="13" name="Left Arrow 12"/>
          <p:cNvSpPr/>
          <p:nvPr/>
        </p:nvSpPr>
        <p:spPr>
          <a:xfrm>
            <a:off x="2996946" y="394153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Left Arrow 13"/>
          <p:cNvSpPr/>
          <p:nvPr/>
        </p:nvSpPr>
        <p:spPr>
          <a:xfrm>
            <a:off x="2982072" y="473241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Arrow 14"/>
          <p:cNvSpPr/>
          <p:nvPr/>
        </p:nvSpPr>
        <p:spPr>
          <a:xfrm>
            <a:off x="2982072" y="547884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generation and feature </a:t>
            </a:r>
            <a:r>
              <a:rPr lang="en-IN" dirty="0" smtClean="0"/>
              <a:t>reduction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 set</a:t>
            </a:r>
          </a:p>
          <a:p>
            <a:pPr lvl="1"/>
            <a:r>
              <a:rPr lang="en-IN" dirty="0" err="1"/>
              <a:t>Uni</a:t>
            </a:r>
            <a:r>
              <a:rPr lang="en-IN" dirty="0"/>
              <a:t>-gram, bi-gram, n-gram</a:t>
            </a:r>
          </a:p>
          <a:p>
            <a:pPr lvl="1"/>
            <a:r>
              <a:rPr lang="en-IN" dirty="0"/>
              <a:t>Sentiment features</a:t>
            </a:r>
          </a:p>
          <a:p>
            <a:pPr lvl="1"/>
            <a:r>
              <a:rPr lang="en-IN" dirty="0"/>
              <a:t>Fraction of </a:t>
            </a:r>
            <a:r>
              <a:rPr lang="en-IN" dirty="0" err="1"/>
              <a:t>url’s</a:t>
            </a:r>
            <a:r>
              <a:rPr lang="en-IN" dirty="0"/>
              <a:t>, hashtags, mentions etc.</a:t>
            </a:r>
          </a:p>
          <a:p>
            <a:pPr lvl="1"/>
            <a:r>
              <a:rPr lang="en-IN" dirty="0"/>
              <a:t>Number of </a:t>
            </a:r>
            <a:r>
              <a:rPr lang="en-IN" dirty="0" smtClean="0"/>
              <a:t>likes</a:t>
            </a:r>
            <a:endParaRPr lang="en-IN" dirty="0"/>
          </a:p>
          <a:p>
            <a:r>
              <a:rPr lang="en-IN" dirty="0" smtClean="0"/>
              <a:t>Feature </a:t>
            </a:r>
            <a:r>
              <a:rPr lang="en-IN" dirty="0" smtClean="0"/>
              <a:t>reduction</a:t>
            </a:r>
            <a:endParaRPr lang="en-IN" dirty="0" smtClean="0"/>
          </a:p>
          <a:p>
            <a:pPr lvl="1"/>
            <a:r>
              <a:rPr lang="en-IN" dirty="0" smtClean="0"/>
              <a:t>PCA(Principal component analysis)</a:t>
            </a:r>
          </a:p>
          <a:p>
            <a:pPr lvl="2"/>
            <a:r>
              <a:rPr lang="en-IN" dirty="0"/>
              <a:t>https://scikit-learn.org/stable/auto_examples/decomposition/plot_pca_iris.html</a:t>
            </a:r>
            <a:endParaRPr lang="en-IN" dirty="0" smtClean="0"/>
          </a:p>
          <a:p>
            <a:pPr lvl="1"/>
            <a:r>
              <a:rPr lang="en-IN" dirty="0" smtClean="0"/>
              <a:t>Laplace filtering</a:t>
            </a:r>
          </a:p>
          <a:p>
            <a:pPr lvl="2"/>
            <a:r>
              <a:rPr lang="en-IN" dirty="0" smtClean="0"/>
              <a:t>Research paper: </a:t>
            </a:r>
            <a:r>
              <a:rPr lang="en-IN" b="1" dirty="0">
                <a:hlinkClick r:id="rId2"/>
              </a:rPr>
              <a:t>Laplacian Score for Feature Selection</a:t>
            </a:r>
          </a:p>
          <a:p>
            <a:pPr lvl="2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61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157"/>
          </a:xfrm>
        </p:spPr>
        <p:txBody>
          <a:bodyPr/>
          <a:lstStyle/>
          <a:p>
            <a:r>
              <a:rPr lang="en-IN" dirty="0" smtClean="0"/>
              <a:t>How </a:t>
            </a:r>
            <a:r>
              <a:rPr lang="en-IN" dirty="0"/>
              <a:t>good is </a:t>
            </a:r>
            <a:r>
              <a:rPr lang="en-IN" dirty="0" smtClean="0"/>
              <a:t>our model(Evaluation metric)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282"/>
            <a:ext cx="10515600" cy="5082681"/>
          </a:xfrm>
        </p:spPr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Recall </a:t>
            </a:r>
            <a:r>
              <a:rPr lang="en-IN" dirty="0"/>
              <a:t>= </a:t>
            </a:r>
            <a:r>
              <a:rPr lang="en-IN" dirty="0" smtClean="0"/>
              <a:t>TP/TP+FN</a:t>
            </a:r>
          </a:p>
          <a:p>
            <a:r>
              <a:rPr lang="en-IN" dirty="0"/>
              <a:t>Precision= TP/TP+FP</a:t>
            </a:r>
            <a:endParaRPr lang="en-IN" dirty="0" smtClean="0"/>
          </a:p>
          <a:p>
            <a:r>
              <a:rPr lang="en-IN" dirty="0" smtClean="0"/>
              <a:t>F1 </a:t>
            </a:r>
            <a:r>
              <a:rPr lang="en-IN" dirty="0"/>
              <a:t>Score = 2*(Recall * Precision) / (Recall + Precision)</a:t>
            </a:r>
            <a:endParaRPr lang="en-IN" dirty="0" smtClean="0"/>
          </a:p>
          <a:p>
            <a:r>
              <a:rPr lang="en-IN" dirty="0" smtClean="0"/>
              <a:t>Accuracy </a:t>
            </a:r>
            <a:r>
              <a:rPr lang="en-IN" dirty="0"/>
              <a:t>= </a:t>
            </a:r>
            <a:r>
              <a:rPr lang="en-IN" dirty="0" smtClean="0"/>
              <a:t>TP+TN/TP+FP+FN+TN</a:t>
            </a:r>
          </a:p>
          <a:p>
            <a:r>
              <a:rPr lang="en-IN" dirty="0"/>
              <a:t>A confusion matrix is a table that is often used to describe the performance of a classification model on a set of test data for which the true values are known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302" y="1094282"/>
            <a:ext cx="5705475" cy="19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63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Classification of IRIS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465"/>
            <a:ext cx="10515600" cy="505249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# Load libraries</a:t>
            </a:r>
          </a:p>
          <a:p>
            <a:r>
              <a:rPr lang="en-IN" dirty="0"/>
              <a:t>import pandas</a:t>
            </a:r>
          </a:p>
          <a:p>
            <a:r>
              <a:rPr lang="en-IN" dirty="0"/>
              <a:t>from </a:t>
            </a:r>
            <a:r>
              <a:rPr lang="en-IN" dirty="0" err="1"/>
              <a:t>pandas.plotting</a:t>
            </a:r>
            <a:r>
              <a:rPr lang="en-IN" dirty="0"/>
              <a:t> import </a:t>
            </a:r>
            <a:r>
              <a:rPr lang="en-IN" dirty="0" err="1"/>
              <a:t>scatter_matrix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</a:t>
            </a:r>
            <a:r>
              <a:rPr lang="en-IN" dirty="0"/>
              <a:t> import </a:t>
            </a:r>
            <a:r>
              <a:rPr lang="en-IN" dirty="0" err="1"/>
              <a:t>model_selection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classification_report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confusion_matrix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accuracy_score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sklearn.linear_model</a:t>
            </a:r>
            <a:r>
              <a:rPr lang="en-IN" dirty="0"/>
              <a:t> import </a:t>
            </a:r>
            <a:r>
              <a:rPr lang="en-IN" dirty="0" err="1"/>
              <a:t>LogisticRegression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sklearn.tree</a:t>
            </a:r>
            <a:r>
              <a:rPr lang="en-IN" dirty="0"/>
              <a:t> import </a:t>
            </a:r>
            <a:r>
              <a:rPr lang="en-IN" dirty="0" err="1"/>
              <a:t>DecisionTreeClassifier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sklearn.neighbors</a:t>
            </a:r>
            <a:r>
              <a:rPr lang="en-IN" dirty="0"/>
              <a:t> import </a:t>
            </a:r>
            <a:r>
              <a:rPr lang="en-IN" dirty="0" err="1"/>
              <a:t>KNeighborsClassifier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sklearn.discriminant_analysis</a:t>
            </a:r>
            <a:r>
              <a:rPr lang="en-IN" dirty="0"/>
              <a:t> import </a:t>
            </a:r>
            <a:r>
              <a:rPr lang="en-IN" dirty="0" err="1"/>
              <a:t>LinearDiscriminantAnalysis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sklearn.naive_bayes</a:t>
            </a:r>
            <a:r>
              <a:rPr lang="en-IN" dirty="0"/>
              <a:t> import </a:t>
            </a:r>
            <a:r>
              <a:rPr lang="en-IN" dirty="0" err="1"/>
              <a:t>GaussianNB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sklearn.svm</a:t>
            </a:r>
            <a:r>
              <a:rPr lang="en-IN" dirty="0"/>
              <a:t> import SVC</a:t>
            </a:r>
          </a:p>
        </p:txBody>
      </p:sp>
    </p:spTree>
    <p:extLst>
      <p:ext uri="{BB962C8B-B14F-4D97-AF65-F5344CB8AC3E}">
        <p14:creationId xmlns:p14="http://schemas.microsoft.com/office/powerpoint/2010/main" val="6040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 Load dataset</a:t>
            </a:r>
          </a:p>
          <a:p>
            <a:r>
              <a:rPr lang="en-IN" dirty="0" err="1"/>
              <a:t>url</a:t>
            </a:r>
            <a:r>
              <a:rPr lang="en-IN" dirty="0"/>
              <a:t> = "https://raw.githubusercontent.com/</a:t>
            </a:r>
            <a:r>
              <a:rPr lang="en-IN" dirty="0" err="1"/>
              <a:t>jbrownlee</a:t>
            </a:r>
            <a:r>
              <a:rPr lang="en-IN" dirty="0"/>
              <a:t>/Datasets/master/iris.csv"</a:t>
            </a:r>
          </a:p>
          <a:p>
            <a:r>
              <a:rPr lang="en-IN" dirty="0"/>
              <a:t>names = ['sepal-length', 'sepal-width', 'petal-length', 'petal-width', 'class']</a:t>
            </a:r>
          </a:p>
          <a:p>
            <a:r>
              <a:rPr lang="en-IN" dirty="0"/>
              <a:t>dataset = </a:t>
            </a:r>
            <a:r>
              <a:rPr lang="en-IN" dirty="0" err="1"/>
              <a:t>pandas.read_csv</a:t>
            </a:r>
            <a:r>
              <a:rPr lang="en-IN" dirty="0"/>
              <a:t>(</a:t>
            </a:r>
            <a:r>
              <a:rPr lang="en-IN" dirty="0" err="1"/>
              <a:t>url</a:t>
            </a:r>
            <a:r>
              <a:rPr lang="en-IN" dirty="0"/>
              <a:t>, names=names</a:t>
            </a:r>
            <a:r>
              <a:rPr lang="en-IN" dirty="0" smtClean="0"/>
              <a:t>)</a:t>
            </a:r>
          </a:p>
          <a:p>
            <a:r>
              <a:rPr lang="en-IN" dirty="0"/>
              <a:t>p</a:t>
            </a:r>
            <a:r>
              <a:rPr lang="en-IN" dirty="0" smtClean="0"/>
              <a:t>rint </a:t>
            </a:r>
            <a:r>
              <a:rPr lang="en-IN" dirty="0" err="1" smtClean="0"/>
              <a:t>dataset.shape</a:t>
            </a:r>
            <a:endParaRPr lang="en-IN" dirty="0" smtClean="0"/>
          </a:p>
          <a:p>
            <a:pPr lvl="1"/>
            <a:r>
              <a:rPr lang="en-IN" dirty="0" smtClean="0"/>
              <a:t>(150,5)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0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56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Dataset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9686"/>
            <a:ext cx="10515600" cy="5968313"/>
          </a:xfrm>
        </p:spPr>
        <p:txBody>
          <a:bodyPr>
            <a:normAutofit fontScale="40000" lnSpcReduction="20000"/>
          </a:bodyPr>
          <a:lstStyle/>
          <a:p>
            <a:r>
              <a:rPr lang="en-IN" dirty="0"/>
              <a:t># head</a:t>
            </a:r>
          </a:p>
          <a:p>
            <a:r>
              <a:rPr lang="en-IN" dirty="0"/>
              <a:t>print(</a:t>
            </a:r>
            <a:r>
              <a:rPr lang="en-IN" dirty="0" err="1"/>
              <a:t>dataset.head</a:t>
            </a:r>
            <a:r>
              <a:rPr lang="en-IN" dirty="0"/>
              <a:t>(20</a:t>
            </a:r>
            <a:r>
              <a:rPr lang="en-IN" dirty="0" smtClean="0"/>
              <a:t>))</a:t>
            </a:r>
          </a:p>
          <a:p>
            <a:r>
              <a:rPr lang="en-IN" dirty="0"/>
              <a:t> sepal-length  sepal-width  petal-length  petal-width        class</a:t>
            </a:r>
          </a:p>
          <a:p>
            <a:r>
              <a:rPr lang="en-IN" dirty="0"/>
              <a:t>0            5.1          3.5           1.4          0.2  Iris-</a:t>
            </a:r>
            <a:r>
              <a:rPr lang="en-IN" dirty="0" err="1"/>
              <a:t>setosa</a:t>
            </a:r>
            <a:endParaRPr lang="en-IN" dirty="0"/>
          </a:p>
          <a:p>
            <a:r>
              <a:rPr lang="en-IN" dirty="0"/>
              <a:t>1            4.9          3.0           1.4          0.2  Iris-</a:t>
            </a:r>
            <a:r>
              <a:rPr lang="en-IN" dirty="0" err="1"/>
              <a:t>setosa</a:t>
            </a:r>
            <a:endParaRPr lang="en-IN" dirty="0"/>
          </a:p>
          <a:p>
            <a:r>
              <a:rPr lang="en-IN" dirty="0"/>
              <a:t>2            4.7          3.2           1.3          0.2  Iris-</a:t>
            </a:r>
            <a:r>
              <a:rPr lang="en-IN" dirty="0" err="1"/>
              <a:t>setosa</a:t>
            </a:r>
            <a:endParaRPr lang="en-IN" dirty="0"/>
          </a:p>
          <a:p>
            <a:r>
              <a:rPr lang="en-IN" dirty="0"/>
              <a:t>3            4.6          3.1           1.5          0.2  Iris-</a:t>
            </a:r>
            <a:r>
              <a:rPr lang="en-IN" dirty="0" err="1"/>
              <a:t>setosa</a:t>
            </a:r>
            <a:endParaRPr lang="en-IN" dirty="0"/>
          </a:p>
          <a:p>
            <a:r>
              <a:rPr lang="en-IN" dirty="0"/>
              <a:t>4            5.0          3.6           1.4          0.2  Iris-</a:t>
            </a:r>
            <a:r>
              <a:rPr lang="en-IN" dirty="0" err="1"/>
              <a:t>setosa</a:t>
            </a:r>
            <a:endParaRPr lang="en-IN" dirty="0"/>
          </a:p>
          <a:p>
            <a:r>
              <a:rPr lang="en-IN" dirty="0"/>
              <a:t>5            5.4          3.9           1.7          0.4  Iris-</a:t>
            </a:r>
            <a:r>
              <a:rPr lang="en-IN" dirty="0" err="1"/>
              <a:t>setosa</a:t>
            </a:r>
            <a:endParaRPr lang="en-IN" dirty="0"/>
          </a:p>
          <a:p>
            <a:r>
              <a:rPr lang="en-IN" dirty="0"/>
              <a:t>6            4.6          3.4           1.4          0.3  Iris-</a:t>
            </a:r>
            <a:r>
              <a:rPr lang="en-IN" dirty="0" err="1"/>
              <a:t>setosa</a:t>
            </a:r>
            <a:endParaRPr lang="en-IN" dirty="0"/>
          </a:p>
          <a:p>
            <a:r>
              <a:rPr lang="en-IN" dirty="0"/>
              <a:t>7            5.0          3.4           1.5          0.2  Iris-</a:t>
            </a:r>
            <a:r>
              <a:rPr lang="en-IN" dirty="0" err="1"/>
              <a:t>setosa</a:t>
            </a:r>
            <a:endParaRPr lang="en-IN" dirty="0"/>
          </a:p>
          <a:p>
            <a:r>
              <a:rPr lang="en-IN" dirty="0"/>
              <a:t>8            4.4          2.9           1.4          0.2  Iris-</a:t>
            </a:r>
            <a:r>
              <a:rPr lang="en-IN" dirty="0" err="1"/>
              <a:t>setosa</a:t>
            </a:r>
            <a:endParaRPr lang="en-IN" dirty="0"/>
          </a:p>
          <a:p>
            <a:r>
              <a:rPr lang="en-IN" dirty="0"/>
              <a:t>9            4.9          3.1           1.5          0.1  Iris-</a:t>
            </a:r>
            <a:r>
              <a:rPr lang="en-IN" dirty="0" err="1"/>
              <a:t>setosa</a:t>
            </a:r>
            <a:endParaRPr lang="en-IN" dirty="0"/>
          </a:p>
          <a:p>
            <a:r>
              <a:rPr lang="en-IN" dirty="0"/>
              <a:t>10           5.4          3.7           1.5          0.2  Iris-</a:t>
            </a:r>
            <a:r>
              <a:rPr lang="en-IN" dirty="0" err="1"/>
              <a:t>setosa</a:t>
            </a:r>
            <a:endParaRPr lang="en-IN" dirty="0"/>
          </a:p>
          <a:p>
            <a:r>
              <a:rPr lang="en-IN" dirty="0"/>
              <a:t>11           4.8          3.4           1.6          0.2  Iris-</a:t>
            </a:r>
            <a:r>
              <a:rPr lang="en-IN" dirty="0" err="1"/>
              <a:t>setosa</a:t>
            </a:r>
            <a:endParaRPr lang="en-IN" dirty="0"/>
          </a:p>
          <a:p>
            <a:r>
              <a:rPr lang="en-IN" dirty="0"/>
              <a:t>12           4.8          3.0           1.4          0.1  Iris-</a:t>
            </a:r>
            <a:r>
              <a:rPr lang="en-IN" dirty="0" err="1"/>
              <a:t>setosa</a:t>
            </a:r>
            <a:endParaRPr lang="en-IN" dirty="0"/>
          </a:p>
          <a:p>
            <a:r>
              <a:rPr lang="en-IN" dirty="0"/>
              <a:t>13           4.3          3.0           1.1          0.1  Iris-</a:t>
            </a:r>
            <a:r>
              <a:rPr lang="en-IN" dirty="0" err="1"/>
              <a:t>setosa</a:t>
            </a:r>
            <a:endParaRPr lang="en-IN" dirty="0"/>
          </a:p>
          <a:p>
            <a:r>
              <a:rPr lang="en-IN" dirty="0"/>
              <a:t>14           5.8          4.0           1.2          0.2  Iris-</a:t>
            </a:r>
            <a:r>
              <a:rPr lang="en-IN" dirty="0" err="1"/>
              <a:t>setosa</a:t>
            </a:r>
            <a:endParaRPr lang="en-IN" dirty="0"/>
          </a:p>
          <a:p>
            <a:r>
              <a:rPr lang="en-IN" dirty="0"/>
              <a:t>15           5.7          4.4           1.5          0.4  Iris-</a:t>
            </a:r>
            <a:r>
              <a:rPr lang="en-IN" dirty="0" err="1"/>
              <a:t>setosa</a:t>
            </a:r>
            <a:endParaRPr lang="en-IN" dirty="0"/>
          </a:p>
          <a:p>
            <a:r>
              <a:rPr lang="en-IN" dirty="0"/>
              <a:t>16           5.4          3.9           1.3          0.4  Iris-</a:t>
            </a:r>
            <a:r>
              <a:rPr lang="en-IN" dirty="0" err="1"/>
              <a:t>setosa</a:t>
            </a:r>
            <a:endParaRPr lang="en-IN" dirty="0"/>
          </a:p>
          <a:p>
            <a:r>
              <a:rPr lang="en-IN" dirty="0"/>
              <a:t>17           5.1          3.5           1.4          0.3  Iris-</a:t>
            </a:r>
            <a:r>
              <a:rPr lang="en-IN" dirty="0" err="1"/>
              <a:t>setosa</a:t>
            </a:r>
            <a:endParaRPr lang="en-IN" dirty="0"/>
          </a:p>
          <a:p>
            <a:r>
              <a:rPr lang="en-IN" dirty="0"/>
              <a:t>18           5.7          3.8           1.7          0.3  Iris-</a:t>
            </a:r>
            <a:r>
              <a:rPr lang="en-IN" dirty="0" err="1"/>
              <a:t>setosa</a:t>
            </a:r>
            <a:endParaRPr lang="en-IN" dirty="0"/>
          </a:p>
          <a:p>
            <a:r>
              <a:rPr lang="en-IN" dirty="0"/>
              <a:t>19           5.1          3.8           1.5          0.3  Iris-</a:t>
            </a:r>
            <a:r>
              <a:rPr lang="en-IN" dirty="0" err="1"/>
              <a:t>setosa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9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34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9751"/>
            <a:ext cx="10515600" cy="5077212"/>
          </a:xfrm>
        </p:spPr>
        <p:txBody>
          <a:bodyPr/>
          <a:lstStyle/>
          <a:p>
            <a:r>
              <a:rPr lang="en-IN" dirty="0"/>
              <a:t># histograms</a:t>
            </a:r>
          </a:p>
          <a:p>
            <a:pPr marL="0" indent="0">
              <a:buNone/>
            </a:pPr>
            <a:r>
              <a:rPr lang="en-IN" dirty="0" err="1"/>
              <a:t>dataset.hist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 smtClean="0"/>
              <a:t>()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343" y="2239019"/>
            <a:ext cx="52482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of some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# Split-out validation dataset</a:t>
            </a:r>
          </a:p>
          <a:p>
            <a:r>
              <a:rPr lang="en-IN" dirty="0"/>
              <a:t>array = </a:t>
            </a:r>
            <a:r>
              <a:rPr lang="en-IN" dirty="0" err="1"/>
              <a:t>dataset.values</a:t>
            </a:r>
            <a:endParaRPr lang="en-IN" dirty="0"/>
          </a:p>
          <a:p>
            <a:r>
              <a:rPr lang="en-IN" dirty="0"/>
              <a:t>X = array[:,0:4]</a:t>
            </a:r>
          </a:p>
          <a:p>
            <a:r>
              <a:rPr lang="en-IN" dirty="0"/>
              <a:t>Y = array[:,4]</a:t>
            </a:r>
          </a:p>
          <a:p>
            <a:r>
              <a:rPr lang="en-IN" dirty="0" err="1"/>
              <a:t>validation_size</a:t>
            </a:r>
            <a:r>
              <a:rPr lang="en-IN" dirty="0"/>
              <a:t> = 0.20</a:t>
            </a:r>
          </a:p>
          <a:p>
            <a:r>
              <a:rPr lang="en-IN" dirty="0"/>
              <a:t>seed = 7</a:t>
            </a:r>
          </a:p>
          <a:p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X_validation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, </a:t>
            </a:r>
            <a:r>
              <a:rPr lang="en-IN" dirty="0" err="1"/>
              <a:t>Y_validation</a:t>
            </a:r>
            <a:r>
              <a:rPr lang="en-IN" dirty="0"/>
              <a:t> = </a:t>
            </a:r>
            <a:r>
              <a:rPr lang="en-IN" dirty="0" err="1"/>
              <a:t>model_selection.train_test_split</a:t>
            </a:r>
            <a:r>
              <a:rPr lang="en-IN" dirty="0"/>
              <a:t>(X, Y, </a:t>
            </a:r>
            <a:r>
              <a:rPr lang="en-IN" dirty="0" err="1"/>
              <a:t>test_size</a:t>
            </a:r>
            <a:r>
              <a:rPr lang="en-IN" dirty="0"/>
              <a:t>=</a:t>
            </a:r>
            <a:r>
              <a:rPr lang="en-IN" dirty="0" err="1"/>
              <a:t>validation_size</a:t>
            </a:r>
            <a:r>
              <a:rPr lang="en-IN" dirty="0"/>
              <a:t>, </a:t>
            </a:r>
            <a:r>
              <a:rPr lang="en-IN" dirty="0" err="1"/>
              <a:t>random_state</a:t>
            </a:r>
            <a:r>
              <a:rPr lang="en-IN" dirty="0"/>
              <a:t>=seed</a:t>
            </a:r>
            <a:r>
              <a:rPr lang="en-IN" dirty="0" smtClean="0"/>
              <a:t>)</a:t>
            </a:r>
          </a:p>
          <a:p>
            <a:r>
              <a:rPr lang="en-IN" dirty="0"/>
              <a:t># Test options and evaluation metric</a:t>
            </a:r>
          </a:p>
          <a:p>
            <a:r>
              <a:rPr lang="en-IN" dirty="0"/>
              <a:t>seed = 7</a:t>
            </a:r>
          </a:p>
          <a:p>
            <a:r>
              <a:rPr lang="en-IN" dirty="0"/>
              <a:t>scoring = 'accuracy'</a:t>
            </a:r>
          </a:p>
        </p:txBody>
      </p:sp>
    </p:spTree>
    <p:extLst>
      <p:ext uri="{BB962C8B-B14F-4D97-AF65-F5344CB8AC3E}">
        <p14:creationId xmlns:p14="http://schemas.microsoft.com/office/powerpoint/2010/main" val="17197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# Spot Check Algorithms</a:t>
            </a:r>
          </a:p>
          <a:p>
            <a:r>
              <a:rPr lang="en-IN" dirty="0"/>
              <a:t>models = []</a:t>
            </a:r>
          </a:p>
          <a:p>
            <a:r>
              <a:rPr lang="en-IN" dirty="0" err="1"/>
              <a:t>models.append</a:t>
            </a:r>
            <a:r>
              <a:rPr lang="en-IN" dirty="0"/>
              <a:t>(('LR', </a:t>
            </a:r>
            <a:r>
              <a:rPr lang="en-IN" dirty="0" err="1"/>
              <a:t>LogisticRegression</a:t>
            </a:r>
            <a:r>
              <a:rPr lang="en-IN" dirty="0"/>
              <a:t>()))</a:t>
            </a:r>
          </a:p>
          <a:p>
            <a:r>
              <a:rPr lang="en-IN" dirty="0" err="1"/>
              <a:t>models.append</a:t>
            </a:r>
            <a:r>
              <a:rPr lang="en-IN" dirty="0"/>
              <a:t>(('LDA', </a:t>
            </a:r>
            <a:r>
              <a:rPr lang="en-IN" dirty="0" err="1"/>
              <a:t>LinearDiscriminantAnalysis</a:t>
            </a:r>
            <a:r>
              <a:rPr lang="en-IN" dirty="0"/>
              <a:t>()))</a:t>
            </a:r>
          </a:p>
          <a:p>
            <a:r>
              <a:rPr lang="en-IN" dirty="0" err="1"/>
              <a:t>models.append</a:t>
            </a:r>
            <a:r>
              <a:rPr lang="en-IN" dirty="0"/>
              <a:t>(('KNN', </a:t>
            </a:r>
            <a:r>
              <a:rPr lang="en-IN" dirty="0" err="1"/>
              <a:t>KNeighborsClassifier</a:t>
            </a:r>
            <a:r>
              <a:rPr lang="en-IN" dirty="0"/>
              <a:t>()))</a:t>
            </a:r>
          </a:p>
          <a:p>
            <a:r>
              <a:rPr lang="en-IN" dirty="0" err="1"/>
              <a:t>models.append</a:t>
            </a:r>
            <a:r>
              <a:rPr lang="en-IN" dirty="0"/>
              <a:t>(('CART', </a:t>
            </a:r>
            <a:r>
              <a:rPr lang="en-IN" dirty="0" err="1"/>
              <a:t>DecisionTreeClassifier</a:t>
            </a:r>
            <a:r>
              <a:rPr lang="en-IN" dirty="0"/>
              <a:t>()))</a:t>
            </a:r>
          </a:p>
          <a:p>
            <a:r>
              <a:rPr lang="en-IN" dirty="0" err="1"/>
              <a:t>models.append</a:t>
            </a:r>
            <a:r>
              <a:rPr lang="en-IN" dirty="0"/>
              <a:t>(('NB', </a:t>
            </a:r>
            <a:r>
              <a:rPr lang="en-IN" dirty="0" err="1"/>
              <a:t>GaussianNB</a:t>
            </a:r>
            <a:r>
              <a:rPr lang="en-IN" dirty="0"/>
              <a:t>()))</a:t>
            </a:r>
          </a:p>
          <a:p>
            <a:r>
              <a:rPr lang="en-IN" dirty="0" err="1"/>
              <a:t>models.append</a:t>
            </a:r>
            <a:r>
              <a:rPr lang="en-IN" dirty="0"/>
              <a:t>(('SVM', SVC()))</a:t>
            </a:r>
          </a:p>
          <a:p>
            <a:r>
              <a:rPr lang="en-IN" dirty="0"/>
              <a:t># evaluate each model in turn</a:t>
            </a:r>
          </a:p>
          <a:p>
            <a:r>
              <a:rPr lang="en-IN" dirty="0"/>
              <a:t>results = []</a:t>
            </a:r>
          </a:p>
          <a:p>
            <a:r>
              <a:rPr lang="en-IN" dirty="0"/>
              <a:t>names = []</a:t>
            </a:r>
          </a:p>
          <a:p>
            <a:r>
              <a:rPr lang="en-IN" dirty="0"/>
              <a:t>for name, model in models:</a:t>
            </a:r>
          </a:p>
          <a:p>
            <a:r>
              <a:rPr lang="en-IN" dirty="0"/>
              <a:t>	</a:t>
            </a:r>
            <a:r>
              <a:rPr lang="en-IN" dirty="0" err="1"/>
              <a:t>kfold</a:t>
            </a:r>
            <a:r>
              <a:rPr lang="en-IN" dirty="0"/>
              <a:t> = </a:t>
            </a:r>
            <a:r>
              <a:rPr lang="en-IN" dirty="0" err="1"/>
              <a:t>model_selection.KFold</a:t>
            </a:r>
            <a:r>
              <a:rPr lang="en-IN" dirty="0"/>
              <a:t>(</a:t>
            </a:r>
            <a:r>
              <a:rPr lang="en-IN" dirty="0" err="1"/>
              <a:t>n_splits</a:t>
            </a:r>
            <a:r>
              <a:rPr lang="en-IN" dirty="0"/>
              <a:t>=10, </a:t>
            </a:r>
            <a:r>
              <a:rPr lang="en-IN" dirty="0" err="1"/>
              <a:t>random_state</a:t>
            </a:r>
            <a:r>
              <a:rPr lang="en-IN" dirty="0"/>
              <a:t>=seed)</a:t>
            </a:r>
          </a:p>
          <a:p>
            <a:r>
              <a:rPr lang="en-IN" dirty="0"/>
              <a:t>	</a:t>
            </a:r>
            <a:r>
              <a:rPr lang="en-IN" dirty="0" err="1"/>
              <a:t>cv_results</a:t>
            </a:r>
            <a:r>
              <a:rPr lang="en-IN" dirty="0"/>
              <a:t> = </a:t>
            </a:r>
            <a:r>
              <a:rPr lang="en-IN" dirty="0" err="1"/>
              <a:t>model_selection.cross_val_score</a:t>
            </a:r>
            <a:r>
              <a:rPr lang="en-IN" dirty="0"/>
              <a:t>(model, 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, cv=</a:t>
            </a:r>
            <a:r>
              <a:rPr lang="en-IN" dirty="0" err="1"/>
              <a:t>kfold</a:t>
            </a:r>
            <a:r>
              <a:rPr lang="en-IN" dirty="0"/>
              <a:t>, scoring=scoring)</a:t>
            </a:r>
          </a:p>
          <a:p>
            <a:r>
              <a:rPr lang="en-IN" dirty="0"/>
              <a:t>	</a:t>
            </a:r>
            <a:r>
              <a:rPr lang="en-IN" dirty="0" err="1"/>
              <a:t>results.append</a:t>
            </a:r>
            <a:r>
              <a:rPr lang="en-IN" dirty="0"/>
              <a:t>(</a:t>
            </a:r>
            <a:r>
              <a:rPr lang="en-IN" dirty="0" err="1"/>
              <a:t>cv_results</a:t>
            </a:r>
            <a:r>
              <a:rPr lang="en-IN" dirty="0"/>
              <a:t>)</a:t>
            </a:r>
          </a:p>
          <a:p>
            <a:r>
              <a:rPr lang="en-IN" dirty="0"/>
              <a:t>	</a:t>
            </a:r>
            <a:r>
              <a:rPr lang="en-IN" dirty="0" err="1"/>
              <a:t>names.append</a:t>
            </a:r>
            <a:r>
              <a:rPr lang="en-IN" dirty="0"/>
              <a:t>(name)</a:t>
            </a:r>
          </a:p>
          <a:p>
            <a:r>
              <a:rPr lang="en-IN" dirty="0"/>
              <a:t>	</a:t>
            </a:r>
            <a:r>
              <a:rPr lang="en-IN" dirty="0" err="1"/>
              <a:t>msg</a:t>
            </a:r>
            <a:r>
              <a:rPr lang="en-IN" dirty="0"/>
              <a:t> = "%s: %f (%f)" % (name, </a:t>
            </a:r>
            <a:r>
              <a:rPr lang="en-IN" dirty="0" err="1"/>
              <a:t>cv_results.mean</a:t>
            </a:r>
            <a:r>
              <a:rPr lang="en-IN" dirty="0"/>
              <a:t>(), </a:t>
            </a:r>
            <a:r>
              <a:rPr lang="en-IN" dirty="0" err="1"/>
              <a:t>cv_results.std</a:t>
            </a:r>
            <a:r>
              <a:rPr lang="en-IN" dirty="0"/>
              <a:t>())</a:t>
            </a:r>
          </a:p>
          <a:p>
            <a:r>
              <a:rPr lang="en-IN" dirty="0"/>
              <a:t>	print(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31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data science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Investigating- aggregating and inspecting data to get basic insights on what is currently happening.</a:t>
            </a:r>
          </a:p>
          <a:p>
            <a:pPr lvl="1"/>
            <a:r>
              <a:rPr lang="en-IN" dirty="0" smtClean="0"/>
              <a:t>Political election, Cricket etc.</a:t>
            </a:r>
          </a:p>
          <a:p>
            <a:r>
              <a:rPr lang="en-IN" dirty="0" smtClean="0"/>
              <a:t>Predicting- taking data and using it to understand what will happen in the future.</a:t>
            </a:r>
          </a:p>
          <a:p>
            <a:pPr lvl="1"/>
            <a:r>
              <a:rPr lang="en-IN" dirty="0" smtClean="0"/>
              <a:t>Movie recommendation, weather forecasting etc.</a:t>
            </a:r>
          </a:p>
          <a:p>
            <a:r>
              <a:rPr lang="en-IN" dirty="0" smtClean="0"/>
              <a:t>Optimizing- using the data to choose what the best choice of action will be.</a:t>
            </a:r>
          </a:p>
          <a:p>
            <a:pPr lvl="1"/>
            <a:r>
              <a:rPr lang="en-IN" dirty="0" smtClean="0"/>
              <a:t>Availing the medical help during crisis</a:t>
            </a:r>
            <a:endParaRPr lang="en-IN" dirty="0"/>
          </a:p>
        </p:txBody>
      </p:sp>
      <p:sp>
        <p:nvSpPr>
          <p:cNvPr id="4" name="Down Arrow 3"/>
          <p:cNvSpPr/>
          <p:nvPr/>
        </p:nvSpPr>
        <p:spPr>
          <a:xfrm>
            <a:off x="407773" y="1825625"/>
            <a:ext cx="484632" cy="3215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00681" y="1456293"/>
            <a:ext cx="107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  <a:r>
              <a:rPr lang="en-IN" dirty="0" smtClean="0"/>
              <a:t>imple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2818" y="5055262"/>
            <a:ext cx="100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Complex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755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 of different supervised classifiers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LR: 0.966667 (0.040825)</a:t>
            </a:r>
          </a:p>
          <a:p>
            <a:r>
              <a:rPr lang="nn-NO" dirty="0"/>
              <a:t>LDA: 0.975000 (0.038188)</a:t>
            </a:r>
          </a:p>
          <a:p>
            <a:r>
              <a:rPr lang="nn-NO" dirty="0"/>
              <a:t>KNN: 0.983333 (0.033333)</a:t>
            </a:r>
          </a:p>
          <a:p>
            <a:r>
              <a:rPr lang="nn-NO" dirty="0"/>
              <a:t>CART: 0.975000 (0.038188)</a:t>
            </a:r>
          </a:p>
          <a:p>
            <a:r>
              <a:rPr lang="nn-NO" dirty="0"/>
              <a:t>NB: 0.975000 (0.053359)</a:t>
            </a:r>
          </a:p>
          <a:p>
            <a:r>
              <a:rPr lang="nn-NO" dirty="0"/>
              <a:t>SVM: 0.981667 (0.025000</a:t>
            </a:r>
            <a:r>
              <a:rPr lang="nn-NO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Link: https</a:t>
            </a:r>
            <a:r>
              <a:rPr lang="en-IN" dirty="0"/>
              <a:t>://machinelearningmastery.com/machine-learning-in-python-step-by-step/</a:t>
            </a:r>
          </a:p>
        </p:txBody>
      </p:sp>
    </p:spTree>
    <p:extLst>
      <p:ext uri="{BB962C8B-B14F-4D97-AF65-F5344CB8AC3E}">
        <p14:creationId xmlns:p14="http://schemas.microsoft.com/office/powerpoint/2010/main" val="221267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/>
          <a:lstStyle/>
          <a:p>
            <a:r>
              <a:rPr lang="en-IN" dirty="0" smtClean="0"/>
              <a:t>Make prediction on validation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436973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# Make predictions on validation dataset</a:t>
            </a:r>
          </a:p>
          <a:p>
            <a:pPr marL="0" indent="0">
              <a:buNone/>
            </a:pPr>
            <a:r>
              <a:rPr lang="en-IN" dirty="0" err="1"/>
              <a:t>knn</a:t>
            </a:r>
            <a:r>
              <a:rPr lang="en-IN" dirty="0"/>
              <a:t> = </a:t>
            </a:r>
            <a:r>
              <a:rPr lang="en-IN" dirty="0" err="1"/>
              <a:t>KNeighborsClassifier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knn.fit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predictions = </a:t>
            </a:r>
            <a:r>
              <a:rPr lang="en-IN" dirty="0" err="1"/>
              <a:t>knn.predict</a:t>
            </a:r>
            <a:r>
              <a:rPr lang="en-IN" dirty="0"/>
              <a:t>(</a:t>
            </a:r>
            <a:r>
              <a:rPr lang="en-IN" dirty="0" err="1"/>
              <a:t>X_validation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accuracy_score</a:t>
            </a:r>
            <a:r>
              <a:rPr lang="en-IN" dirty="0"/>
              <a:t>(</a:t>
            </a:r>
            <a:r>
              <a:rPr lang="en-IN" dirty="0" err="1"/>
              <a:t>Y_validation</a:t>
            </a:r>
            <a:r>
              <a:rPr lang="en-IN" dirty="0"/>
              <a:t>, predictions))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confusion_matrix</a:t>
            </a:r>
            <a:r>
              <a:rPr lang="en-IN" dirty="0"/>
              <a:t>(</a:t>
            </a:r>
            <a:r>
              <a:rPr lang="en-IN" dirty="0" err="1"/>
              <a:t>Y_validation</a:t>
            </a:r>
            <a:r>
              <a:rPr lang="en-IN" dirty="0"/>
              <a:t>, predictions))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classification_report</a:t>
            </a:r>
            <a:r>
              <a:rPr lang="en-IN" dirty="0"/>
              <a:t>(</a:t>
            </a:r>
            <a:r>
              <a:rPr lang="en-IN" dirty="0" err="1"/>
              <a:t>Y_validation</a:t>
            </a:r>
            <a:r>
              <a:rPr lang="en-IN" dirty="0"/>
              <a:t>, predictions</a:t>
            </a:r>
            <a:r>
              <a:rPr lang="en-IN" dirty="0" smtClean="0"/>
              <a:t>))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0.9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[[ 7  0  0</a:t>
            </a:r>
            <a:r>
              <a:rPr lang="en-IN" dirty="0" smtClean="0"/>
              <a:t>] </a:t>
            </a:r>
            <a:r>
              <a:rPr lang="en-IN" dirty="0"/>
              <a:t>[ 0 11  1</a:t>
            </a:r>
            <a:r>
              <a:rPr lang="en-IN" dirty="0" smtClean="0"/>
              <a:t>][ </a:t>
            </a:r>
            <a:r>
              <a:rPr lang="en-IN" dirty="0"/>
              <a:t>0  2  9]]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precision    recall  f1-score   support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Iris-</a:t>
            </a:r>
            <a:r>
              <a:rPr lang="en-IN" dirty="0" err="1"/>
              <a:t>setosa</a:t>
            </a:r>
            <a:r>
              <a:rPr lang="en-IN" dirty="0"/>
              <a:t>       1.00      1.00      1.00         7</a:t>
            </a:r>
          </a:p>
          <a:p>
            <a:pPr marL="0" indent="0">
              <a:buNone/>
            </a:pPr>
            <a:r>
              <a:rPr lang="en-IN" dirty="0"/>
              <a:t>Iris-versicolor   0.85      0.92      0.88        12</a:t>
            </a:r>
          </a:p>
          <a:p>
            <a:pPr marL="0" indent="0">
              <a:buNone/>
            </a:pPr>
            <a:r>
              <a:rPr lang="en-IN" dirty="0"/>
              <a:t>Iris-</a:t>
            </a:r>
            <a:r>
              <a:rPr lang="en-IN" dirty="0" err="1"/>
              <a:t>virginica</a:t>
            </a:r>
            <a:r>
              <a:rPr lang="en-IN" dirty="0"/>
              <a:t>    0.90      0.82      0.86        11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/>
              <a:t>avg</a:t>
            </a:r>
            <a:r>
              <a:rPr lang="en-IN" dirty="0"/>
              <a:t> / total       0.90      0.90      0.90        30</a:t>
            </a:r>
          </a:p>
        </p:txBody>
      </p:sp>
    </p:spTree>
    <p:extLst>
      <p:ext uri="{BB962C8B-B14F-4D97-AF65-F5344CB8AC3E}">
        <p14:creationId xmlns:p14="http://schemas.microsoft.com/office/powerpoint/2010/main" val="304443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 unsupervised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K-Means is a very simple algorithm which clusters the data into </a:t>
            </a:r>
            <a:r>
              <a:rPr lang="en-IN" i="1" dirty="0"/>
              <a:t>K</a:t>
            </a:r>
            <a:r>
              <a:rPr lang="en-IN" dirty="0"/>
              <a:t> number of clusters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17" y="2581275"/>
            <a:ext cx="75247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757" y="719548"/>
            <a:ext cx="8601315" cy="5306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439"/>
            <a:ext cx="3695617" cy="424912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695617" y="27366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7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crawling from social media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881"/>
            <a:ext cx="10515600" cy="4657082"/>
          </a:xfrm>
        </p:spPr>
        <p:txBody>
          <a:bodyPr/>
          <a:lstStyle/>
          <a:p>
            <a:r>
              <a:rPr lang="en-IN" dirty="0" smtClean="0"/>
              <a:t>Twitter</a:t>
            </a:r>
          </a:p>
          <a:p>
            <a:pPr lvl="1"/>
            <a:r>
              <a:rPr lang="en-IN" dirty="0" err="1" smtClean="0"/>
              <a:t>Tweepy</a:t>
            </a:r>
            <a:r>
              <a:rPr lang="en-IN" dirty="0" smtClean="0"/>
              <a:t> API</a:t>
            </a:r>
          </a:p>
          <a:p>
            <a:pPr lvl="1"/>
            <a:r>
              <a:rPr lang="en-IN" dirty="0" err="1" smtClean="0"/>
              <a:t>Twython</a:t>
            </a:r>
            <a:r>
              <a:rPr lang="en-IN" dirty="0" smtClean="0"/>
              <a:t> API</a:t>
            </a:r>
          </a:p>
          <a:p>
            <a:r>
              <a:rPr lang="en-IN" dirty="0" err="1" smtClean="0"/>
              <a:t>Reddit</a:t>
            </a:r>
            <a:endParaRPr lang="en-IN" dirty="0" smtClean="0"/>
          </a:p>
          <a:p>
            <a:pPr lvl="1"/>
            <a:r>
              <a:rPr lang="en-IN" dirty="0" err="1" smtClean="0"/>
              <a:t>Praw</a:t>
            </a:r>
            <a:r>
              <a:rPr lang="en-IN" dirty="0" smtClean="0"/>
              <a:t> API</a:t>
            </a:r>
          </a:p>
          <a:p>
            <a:r>
              <a:rPr lang="en-IN" dirty="0" smtClean="0"/>
              <a:t>Yahoo</a:t>
            </a:r>
          </a:p>
          <a:p>
            <a:pPr lvl="1"/>
            <a:r>
              <a:rPr lang="en-IN" dirty="0" smtClean="0"/>
              <a:t>Yahoo answer API</a:t>
            </a:r>
          </a:p>
          <a:p>
            <a:r>
              <a:rPr lang="en-IN" dirty="0" err="1" smtClean="0"/>
              <a:t>Stackoverflow</a:t>
            </a:r>
            <a:endParaRPr lang="en-IN" dirty="0" smtClean="0"/>
          </a:p>
          <a:p>
            <a:pPr lvl="1"/>
            <a:r>
              <a:rPr lang="en-IN" dirty="0" smtClean="0"/>
              <a:t>Using SQL query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312" y="1690688"/>
            <a:ext cx="5372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/>
          <a:lstStyle/>
          <a:p>
            <a:r>
              <a:rPr lang="en-IN" dirty="0" smtClean="0"/>
              <a:t>Data collection using </a:t>
            </a:r>
            <a:r>
              <a:rPr lang="en-IN" dirty="0" err="1" smtClean="0"/>
              <a:t>tweepy</a:t>
            </a:r>
            <a:r>
              <a:rPr lang="en-IN" dirty="0" smtClean="0"/>
              <a:t> API</a:t>
            </a:r>
            <a:endParaRPr lang="en-IN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2" y="1087395"/>
            <a:ext cx="11057238" cy="5535827"/>
          </a:xfrm>
        </p:spPr>
      </p:pic>
    </p:spTree>
    <p:extLst>
      <p:ext uri="{BB962C8B-B14F-4D97-AF65-F5344CB8AC3E}">
        <p14:creationId xmlns:p14="http://schemas.microsoft.com/office/powerpoint/2010/main" val="394130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parsing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Json</a:t>
            </a:r>
            <a:r>
              <a:rPr lang="en-IN" dirty="0" smtClean="0"/>
              <a:t> file</a:t>
            </a:r>
          </a:p>
          <a:p>
            <a:r>
              <a:rPr lang="en-IN" dirty="0" smtClean="0"/>
              <a:t>Pickle file</a:t>
            </a:r>
          </a:p>
          <a:p>
            <a:r>
              <a:rPr lang="en-IN" dirty="0"/>
              <a:t>c</a:t>
            </a:r>
            <a:r>
              <a:rPr lang="en-IN" dirty="0" smtClean="0"/>
              <a:t>sv file</a:t>
            </a:r>
          </a:p>
          <a:p>
            <a:r>
              <a:rPr lang="en-IN" dirty="0" smtClean="0"/>
              <a:t>Text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7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4478"/>
          </a:xfrm>
        </p:spPr>
        <p:txBody>
          <a:bodyPr/>
          <a:lstStyle/>
          <a:p>
            <a:r>
              <a:rPr lang="en-IN" dirty="0" smtClean="0"/>
              <a:t>Pre-processing of Text data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9292"/>
            <a:ext cx="12052092" cy="5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7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088"/>
          </a:xfrm>
        </p:spPr>
        <p:txBody>
          <a:bodyPr/>
          <a:lstStyle/>
          <a:p>
            <a:r>
              <a:rPr lang="en-IN" dirty="0" smtClean="0"/>
              <a:t>Python library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076"/>
            <a:ext cx="10515600" cy="5115292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Pip  </a:t>
            </a:r>
          </a:p>
          <a:p>
            <a:pPr lvl="1"/>
            <a:r>
              <a:rPr lang="en-IN" dirty="0" err="1" smtClean="0"/>
              <a:t>sudo</a:t>
            </a:r>
            <a:r>
              <a:rPr lang="en-IN" dirty="0" smtClean="0"/>
              <a:t> apt-get install python-pip</a:t>
            </a:r>
          </a:p>
          <a:p>
            <a:r>
              <a:rPr lang="en-IN" dirty="0" smtClean="0"/>
              <a:t>NLTK </a:t>
            </a:r>
          </a:p>
          <a:p>
            <a:pPr lvl="1"/>
            <a:r>
              <a:rPr lang="en-IN" dirty="0" smtClean="0"/>
              <a:t> </a:t>
            </a:r>
            <a:r>
              <a:rPr lang="en-IN" dirty="0" err="1" smtClean="0"/>
              <a:t>sudo</a:t>
            </a:r>
            <a:r>
              <a:rPr lang="en-IN" dirty="0" smtClean="0"/>
              <a:t> pip install –U </a:t>
            </a:r>
            <a:r>
              <a:rPr lang="en-IN" dirty="0" err="1" smtClean="0"/>
              <a:t>nltk</a:t>
            </a:r>
            <a:endParaRPr lang="en-IN" dirty="0" smtClean="0"/>
          </a:p>
          <a:p>
            <a:pPr lvl="1"/>
            <a:r>
              <a:rPr lang="en-IN" dirty="0" err="1" smtClean="0"/>
              <a:t>nltk.download</a:t>
            </a:r>
            <a:r>
              <a:rPr lang="en-IN" dirty="0" smtClean="0"/>
              <a:t>(“popular”)</a:t>
            </a:r>
          </a:p>
          <a:p>
            <a:r>
              <a:rPr lang="en-IN" dirty="0" err="1" smtClean="0"/>
              <a:t>Scikit</a:t>
            </a:r>
            <a:r>
              <a:rPr lang="en-IN" dirty="0" smtClean="0"/>
              <a:t>-learn</a:t>
            </a:r>
          </a:p>
          <a:p>
            <a:pPr lvl="1"/>
            <a:r>
              <a:rPr lang="en-IN" dirty="0" smtClean="0"/>
              <a:t>pip </a:t>
            </a:r>
            <a:r>
              <a:rPr lang="en-IN" dirty="0"/>
              <a:t>install –U </a:t>
            </a:r>
            <a:r>
              <a:rPr lang="en-IN" dirty="0" err="1" smtClean="0"/>
              <a:t>scikit</a:t>
            </a:r>
            <a:r>
              <a:rPr lang="en-IN" dirty="0" smtClean="0"/>
              <a:t>-learn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 err="1" smtClean="0"/>
              <a:t>Matplotlib</a:t>
            </a:r>
            <a:endParaRPr lang="en-IN" dirty="0" smtClean="0"/>
          </a:p>
          <a:p>
            <a:pPr lvl="1"/>
            <a:r>
              <a:rPr lang="en-IN" dirty="0"/>
              <a:t>p</a:t>
            </a:r>
            <a:r>
              <a:rPr lang="en-IN" dirty="0" smtClean="0"/>
              <a:t>ython –m pip install –U pip </a:t>
            </a:r>
            <a:r>
              <a:rPr lang="en-IN" dirty="0" err="1" smtClean="0"/>
              <a:t>setuptools</a:t>
            </a:r>
            <a:endParaRPr lang="en-IN" dirty="0" smtClean="0"/>
          </a:p>
          <a:p>
            <a:pPr lvl="1"/>
            <a:r>
              <a:rPr lang="en-IN" dirty="0"/>
              <a:t>p</a:t>
            </a:r>
            <a:r>
              <a:rPr lang="en-IN" dirty="0" smtClean="0"/>
              <a:t>ython –m pip install </a:t>
            </a:r>
            <a:r>
              <a:rPr lang="en-IN" dirty="0" err="1" smtClean="0"/>
              <a:t>matplotlib</a:t>
            </a:r>
            <a:endParaRPr lang="en-IN" dirty="0"/>
          </a:p>
          <a:p>
            <a:r>
              <a:rPr lang="en-IN" dirty="0" err="1" smtClean="0"/>
              <a:t>Numpy</a:t>
            </a:r>
            <a:endParaRPr lang="en-IN" dirty="0"/>
          </a:p>
          <a:p>
            <a:pPr lvl="1"/>
            <a:r>
              <a:rPr lang="en-IN" dirty="0" smtClean="0"/>
              <a:t> </a:t>
            </a:r>
            <a:r>
              <a:rPr lang="en-IN" dirty="0" err="1" smtClean="0"/>
              <a:t>sudo</a:t>
            </a:r>
            <a:r>
              <a:rPr lang="en-IN" dirty="0" smtClean="0"/>
              <a:t> pip install –U </a:t>
            </a:r>
            <a:r>
              <a:rPr lang="en-IN" dirty="0" err="1" smtClean="0"/>
              <a:t>numpy</a:t>
            </a:r>
            <a:endParaRPr lang="en-IN" dirty="0" smtClean="0"/>
          </a:p>
          <a:p>
            <a:r>
              <a:rPr lang="en-IN" dirty="0" smtClean="0"/>
              <a:t>Pandas</a:t>
            </a:r>
          </a:p>
          <a:p>
            <a:pPr lvl="1"/>
            <a:r>
              <a:rPr lang="en-IN" dirty="0" err="1"/>
              <a:t>s</a:t>
            </a:r>
            <a:r>
              <a:rPr lang="en-IN" dirty="0" err="1" smtClean="0"/>
              <a:t>udo</a:t>
            </a:r>
            <a:r>
              <a:rPr lang="en-IN" dirty="0" smtClean="0"/>
              <a:t> pip install pandas</a:t>
            </a:r>
          </a:p>
          <a:p>
            <a:endParaRPr lang="en-IN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250194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7794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80"/>
          </a:xfrm>
        </p:spPr>
        <p:txBody>
          <a:bodyPr/>
          <a:lstStyle/>
          <a:p>
            <a:r>
              <a:rPr lang="en-IN" dirty="0" smtClean="0"/>
              <a:t>Machine learning task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252" y="1285103"/>
            <a:ext cx="9267569" cy="538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874</Words>
  <Application>Microsoft Office PowerPoint</Application>
  <PresentationFormat>Widescreen</PresentationFormat>
  <Paragraphs>195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Data Science Overview</vt:lpstr>
      <vt:lpstr>Types of data science work</vt:lpstr>
      <vt:lpstr>PowerPoint Presentation</vt:lpstr>
      <vt:lpstr>Dataset crawling from social media</vt:lpstr>
      <vt:lpstr>Data collection using tweepy API</vt:lpstr>
      <vt:lpstr>Dataset parsing</vt:lpstr>
      <vt:lpstr>Pre-processing of Text data</vt:lpstr>
      <vt:lpstr>Python library</vt:lpstr>
      <vt:lpstr>Machine learning task</vt:lpstr>
      <vt:lpstr>Some Popular Algorithm</vt:lpstr>
      <vt:lpstr>Training, validation, and test sets </vt:lpstr>
      <vt:lpstr>Feature generation and feature reduction</vt:lpstr>
      <vt:lpstr>How good is our model(Evaluation metric)</vt:lpstr>
      <vt:lpstr>Classification of IRIS dataset</vt:lpstr>
      <vt:lpstr>PowerPoint Presentation</vt:lpstr>
      <vt:lpstr>Dataset description</vt:lpstr>
      <vt:lpstr>PowerPoint Presentation</vt:lpstr>
      <vt:lpstr>Evaluation of some algorithm</vt:lpstr>
      <vt:lpstr>PowerPoint Presentation</vt:lpstr>
      <vt:lpstr>Result of different supervised classifiers</vt:lpstr>
      <vt:lpstr>Make prediction on validation set</vt:lpstr>
      <vt:lpstr>K-means unsupervised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Windows User</dc:creator>
  <cp:lastModifiedBy>Windows User</cp:lastModifiedBy>
  <cp:revision>52</cp:revision>
  <dcterms:created xsi:type="dcterms:W3CDTF">2019-01-12T17:14:40Z</dcterms:created>
  <dcterms:modified xsi:type="dcterms:W3CDTF">2019-01-16T16:22:07Z</dcterms:modified>
</cp:coreProperties>
</file>