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7" r:id="rId2"/>
    <p:sldId id="261" r:id="rId3"/>
    <p:sldId id="259" r:id="rId4"/>
    <p:sldId id="262" r:id="rId5"/>
    <p:sldId id="260" r:id="rId6"/>
    <p:sldId id="263" r:id="rId7"/>
    <p:sldId id="264" r:id="rId8"/>
    <p:sldId id="265" r:id="rId9"/>
    <p:sldId id="266" r:id="rId10"/>
    <p:sldId id="267" r:id="rId11"/>
    <p:sldId id="268" r:id="rId12"/>
    <p:sldId id="269" r:id="rId13"/>
    <p:sldId id="270" r:id="rId14"/>
    <p:sldId id="271" r:id="rId15"/>
    <p:sldId id="272" r:id="rId16"/>
    <p:sldId id="275"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184DA70-C731-4C70-880D-CCD4705E623C}"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027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474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50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176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4616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5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506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166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73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6308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5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D6E202-B606-4609-B914-27C9371A1F6D}" type="datetime1">
              <a:rPr lang="en-US" smtClean="0"/>
              <a:t>1/7/2024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98EE3D-8CD1-4C3F-BD1C-C98C9596463C}" type="slidenum">
              <a:rPr lang="en-US" smtClean="0"/>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309426"/>
      </p:ext>
    </p:extLst>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9uEc7k83tXYcMm-BoscQjNo17BggmEMo/view?usp=sharing" TargetMode="External"/><Relationship Id="rId2" Type="http://schemas.openxmlformats.org/officeDocument/2006/relationships/hyperlink" Target="https://colab.research.google.com/drive/1ekCmXO7tEzP2q0h6BEv-flPdpvv2sohj#scrollTo=oH5Qux7fQ5m4"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868525" y="-550508"/>
            <a:ext cx="11496887" cy="2457231"/>
          </a:xfrm>
        </p:spPr>
        <p:txBody>
          <a:bodyPr>
            <a:normAutofit/>
          </a:bodyPr>
          <a:lstStyle/>
          <a:p>
            <a:r>
              <a:rPr lang="en-US" sz="6000" dirty="0">
                <a:solidFill>
                  <a:schemeClr val="bg1">
                    <a:lumMod val="90000"/>
                    <a:lumOff val="10000"/>
                  </a:schemeClr>
                </a:solidFill>
              </a:rPr>
              <a:t>BDNS ET PROJECT using SPARK ML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8591912" y="5253206"/>
            <a:ext cx="3476263" cy="923829"/>
          </a:xfrm>
        </p:spPr>
        <p:txBody>
          <a:bodyPr>
            <a:normAutofit/>
          </a:bodyPr>
          <a:lstStyle/>
          <a:p>
            <a:r>
              <a:rPr lang="en-US" sz="2400" dirty="0">
                <a:solidFill>
                  <a:schemeClr val="tx1">
                    <a:lumMod val="85000"/>
                    <a:lumOff val="15000"/>
                  </a:schemeClr>
                </a:solidFill>
              </a:rPr>
              <a:t>Submitted by :-</a:t>
            </a:r>
          </a:p>
          <a:p>
            <a:r>
              <a:rPr lang="en-US" sz="2400" dirty="0">
                <a:solidFill>
                  <a:schemeClr val="tx1">
                    <a:lumMod val="85000"/>
                    <a:lumOff val="15000"/>
                  </a:schemeClr>
                </a:solidFill>
              </a:rPr>
              <a:t>Kaustav Ghosh – A23023</a:t>
            </a:r>
          </a:p>
        </p:txBody>
      </p:sp>
      <p:sp>
        <p:nvSpPr>
          <p:cNvPr id="4" name="TextBox 3">
            <a:extLst>
              <a:ext uri="{FF2B5EF4-FFF2-40B4-BE49-F238E27FC236}">
                <a16:creationId xmlns:a16="http://schemas.microsoft.com/office/drawing/2014/main" id="{740D455E-CE6A-62A7-9111-34CD76E86FB0}"/>
              </a:ext>
            </a:extLst>
          </p:cNvPr>
          <p:cNvSpPr txBox="1"/>
          <p:nvPr/>
        </p:nvSpPr>
        <p:spPr>
          <a:xfrm>
            <a:off x="632901" y="4930290"/>
            <a:ext cx="5463099"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CAR PRICE PREDICTION</a:t>
            </a:r>
          </a:p>
        </p:txBody>
      </p:sp>
      <p:pic>
        <p:nvPicPr>
          <p:cNvPr id="6" name="Picture 5">
            <a:extLst>
              <a:ext uri="{FF2B5EF4-FFF2-40B4-BE49-F238E27FC236}">
                <a16:creationId xmlns:a16="http://schemas.microsoft.com/office/drawing/2014/main" id="{5AF083AB-4417-F928-EAE5-1862FFBB5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44" y="1110342"/>
            <a:ext cx="11286931" cy="3270591"/>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2DB4-C4CA-8CA6-D373-14A527EB25FC}"/>
              </a:ext>
            </a:extLst>
          </p:cNvPr>
          <p:cNvSpPr>
            <a:spLocks noGrp="1"/>
          </p:cNvSpPr>
          <p:nvPr>
            <p:ph type="title"/>
          </p:nvPr>
        </p:nvSpPr>
        <p:spPr/>
        <p:txBody>
          <a:bodyPr/>
          <a:lstStyle/>
          <a:p>
            <a:r>
              <a:rPr lang="en-IN" dirty="0"/>
              <a:t>Basic Pipeline</a:t>
            </a:r>
          </a:p>
        </p:txBody>
      </p:sp>
      <p:sp>
        <p:nvSpPr>
          <p:cNvPr id="3" name="Content Placeholder 2">
            <a:extLst>
              <a:ext uri="{FF2B5EF4-FFF2-40B4-BE49-F238E27FC236}">
                <a16:creationId xmlns:a16="http://schemas.microsoft.com/office/drawing/2014/main" id="{1C9B2C5F-D4B4-E1D4-6116-DCFD78381C00}"/>
              </a:ext>
            </a:extLst>
          </p:cNvPr>
          <p:cNvSpPr>
            <a:spLocks noGrp="1"/>
          </p:cNvSpPr>
          <p:nvPr>
            <p:ph idx="1"/>
          </p:nvPr>
        </p:nvSpPr>
        <p:spPr/>
        <p:txBody>
          <a:bodyPr/>
          <a:lstStyle/>
          <a:p>
            <a:r>
              <a:rPr lang="en-IN" dirty="0"/>
              <a:t>In the basic pipeline added the following data pre-processing tools :</a:t>
            </a:r>
          </a:p>
          <a:p>
            <a:pPr>
              <a:buFont typeface="Arial" panose="020B0604020202020204" pitchFamily="34" charset="0"/>
              <a:buChar char="•"/>
            </a:pPr>
            <a:r>
              <a:rPr lang="en-IN" dirty="0"/>
              <a:t> String Indexer</a:t>
            </a:r>
          </a:p>
          <a:p>
            <a:pPr>
              <a:buFont typeface="Arial" panose="020B0604020202020204" pitchFamily="34" charset="0"/>
              <a:buChar char="•"/>
            </a:pPr>
            <a:r>
              <a:rPr lang="en-IN" dirty="0"/>
              <a:t>One Hot encoder </a:t>
            </a:r>
          </a:p>
          <a:p>
            <a:pPr>
              <a:buFont typeface="Arial" panose="020B0604020202020204" pitchFamily="34" charset="0"/>
              <a:buChar char="•"/>
            </a:pPr>
            <a:r>
              <a:rPr lang="en-IN" dirty="0"/>
              <a:t>Assembler</a:t>
            </a:r>
          </a:p>
          <a:p>
            <a:pPr>
              <a:buFont typeface="Arial" panose="020B0604020202020204" pitchFamily="34" charset="0"/>
              <a:buChar char="•"/>
            </a:pPr>
            <a:r>
              <a:rPr lang="en-IN" dirty="0"/>
              <a:t>Standard Scaler</a:t>
            </a:r>
          </a:p>
          <a:p>
            <a:pPr>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88640C3B-FBF8-EB1B-740D-62D4CF2A5174}"/>
              </a:ext>
            </a:extLst>
          </p:cNvPr>
          <p:cNvPicPr>
            <a:picLocks noChangeAspect="1"/>
          </p:cNvPicPr>
          <p:nvPr/>
        </p:nvPicPr>
        <p:blipFill>
          <a:blip r:embed="rId2"/>
          <a:stretch>
            <a:fillRect/>
          </a:stretch>
        </p:blipFill>
        <p:spPr>
          <a:xfrm>
            <a:off x="3377682" y="2892116"/>
            <a:ext cx="8138436" cy="3296319"/>
          </a:xfrm>
          <a:prstGeom prst="rect">
            <a:avLst/>
          </a:prstGeom>
        </p:spPr>
      </p:pic>
    </p:spTree>
    <p:extLst>
      <p:ext uri="{BB962C8B-B14F-4D97-AF65-F5344CB8AC3E}">
        <p14:creationId xmlns:p14="http://schemas.microsoft.com/office/powerpoint/2010/main" val="87814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4A15-4DE4-78C4-4E11-90118B9E363D}"/>
              </a:ext>
            </a:extLst>
          </p:cNvPr>
          <p:cNvSpPr>
            <a:spLocks noGrp="1"/>
          </p:cNvSpPr>
          <p:nvPr>
            <p:ph type="title"/>
          </p:nvPr>
        </p:nvSpPr>
        <p:spPr/>
        <p:txBody>
          <a:bodyPr/>
          <a:lstStyle/>
          <a:p>
            <a:r>
              <a:rPr lang="en-IN" dirty="0"/>
              <a:t>Train Test Split</a:t>
            </a:r>
          </a:p>
        </p:txBody>
      </p:sp>
      <p:sp>
        <p:nvSpPr>
          <p:cNvPr id="3" name="Content Placeholder 2">
            <a:extLst>
              <a:ext uri="{FF2B5EF4-FFF2-40B4-BE49-F238E27FC236}">
                <a16:creationId xmlns:a16="http://schemas.microsoft.com/office/drawing/2014/main" id="{56E7BA05-4089-6DB9-A9A6-E1257567491B}"/>
              </a:ext>
            </a:extLst>
          </p:cNvPr>
          <p:cNvSpPr>
            <a:spLocks noGrp="1"/>
          </p:cNvSpPr>
          <p:nvPr>
            <p:ph sz="half" idx="1"/>
          </p:nvPr>
        </p:nvSpPr>
        <p:spPr/>
        <p:txBody>
          <a:bodyPr/>
          <a:lstStyle/>
          <a:p>
            <a:r>
              <a:rPr lang="en-IN" dirty="0"/>
              <a:t>Our dataset is split into training and testing in the ratio of 80 percent, 20 percent respectively.</a:t>
            </a:r>
          </a:p>
        </p:txBody>
      </p:sp>
      <p:pic>
        <p:nvPicPr>
          <p:cNvPr id="10" name="Content Placeholder 9">
            <a:extLst>
              <a:ext uri="{FF2B5EF4-FFF2-40B4-BE49-F238E27FC236}">
                <a16:creationId xmlns:a16="http://schemas.microsoft.com/office/drawing/2014/main" id="{910B0CB6-FAB4-507D-E79F-6879CAC0A69C}"/>
              </a:ext>
            </a:extLst>
          </p:cNvPr>
          <p:cNvPicPr>
            <a:picLocks noGrp="1" noChangeAspect="1"/>
          </p:cNvPicPr>
          <p:nvPr>
            <p:ph sz="half" idx="2"/>
          </p:nvPr>
        </p:nvPicPr>
        <p:blipFill>
          <a:blip r:embed="rId2"/>
          <a:stretch>
            <a:fillRect/>
          </a:stretch>
        </p:blipFill>
        <p:spPr>
          <a:xfrm>
            <a:off x="1024127" y="3578370"/>
            <a:ext cx="4754562" cy="934131"/>
          </a:xfrm>
        </p:spPr>
      </p:pic>
      <p:pic>
        <p:nvPicPr>
          <p:cNvPr id="4" name="Picture 3">
            <a:extLst>
              <a:ext uri="{FF2B5EF4-FFF2-40B4-BE49-F238E27FC236}">
                <a16:creationId xmlns:a16="http://schemas.microsoft.com/office/drawing/2014/main" id="{6A5539F1-1C77-D971-A4B7-A3F1C475DFF6}"/>
              </a:ext>
            </a:extLst>
          </p:cNvPr>
          <p:cNvPicPr>
            <a:picLocks noChangeAspect="1"/>
          </p:cNvPicPr>
          <p:nvPr/>
        </p:nvPicPr>
        <p:blipFill>
          <a:blip r:embed="rId3"/>
          <a:stretch>
            <a:fillRect/>
          </a:stretch>
        </p:blipFill>
        <p:spPr>
          <a:xfrm>
            <a:off x="6096000" y="905070"/>
            <a:ext cx="5694158" cy="3868100"/>
          </a:xfrm>
          <a:prstGeom prst="rect">
            <a:avLst/>
          </a:prstGeom>
        </p:spPr>
      </p:pic>
    </p:spTree>
    <p:extLst>
      <p:ext uri="{BB962C8B-B14F-4D97-AF65-F5344CB8AC3E}">
        <p14:creationId xmlns:p14="http://schemas.microsoft.com/office/powerpoint/2010/main" val="142522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4807-24AE-8794-E74B-A6116A4756CF}"/>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A19F4088-367A-0B01-0B62-5A8D283DD80A}"/>
              </a:ext>
            </a:extLst>
          </p:cNvPr>
          <p:cNvSpPr>
            <a:spLocks noGrp="1"/>
          </p:cNvSpPr>
          <p:nvPr>
            <p:ph sz="half" idx="1"/>
          </p:nvPr>
        </p:nvSpPr>
        <p:spPr/>
        <p:txBody>
          <a:bodyPr/>
          <a:lstStyle/>
          <a:p>
            <a:r>
              <a:rPr lang="en-IN" dirty="0"/>
              <a:t>Using a Linear regression model we got the following values of our evaluation metrics </a:t>
            </a:r>
          </a:p>
          <a:p>
            <a:pPr>
              <a:buFont typeface="Arial" panose="020B0604020202020204" pitchFamily="34" charset="0"/>
              <a:buChar char="•"/>
            </a:pPr>
            <a:r>
              <a:rPr lang="en-IN" dirty="0"/>
              <a:t>RMSE - </a:t>
            </a:r>
            <a:r>
              <a:rPr lang="en-IN" b="0" i="0" dirty="0">
                <a:solidFill>
                  <a:srgbClr val="212121"/>
                </a:solidFill>
                <a:effectLst/>
                <a:latin typeface="Courier New" panose="02070309020205020404" pitchFamily="49" charset="0"/>
              </a:rPr>
              <a:t>379755.69</a:t>
            </a:r>
          </a:p>
          <a:p>
            <a:pPr>
              <a:buFont typeface="Arial" panose="020B0604020202020204" pitchFamily="34" charset="0"/>
              <a:buChar char="•"/>
            </a:pPr>
            <a:r>
              <a:rPr lang="en-IN" dirty="0"/>
              <a:t>R-SQUARED</a:t>
            </a:r>
            <a:r>
              <a:rPr lang="en-IN" dirty="0">
                <a:solidFill>
                  <a:srgbClr val="212121"/>
                </a:solidFill>
                <a:latin typeface="Courier New" panose="02070309020205020404" pitchFamily="49" charset="0"/>
              </a:rPr>
              <a:t> – 0.67 </a:t>
            </a:r>
            <a:endParaRPr lang="en-IN" dirty="0"/>
          </a:p>
        </p:txBody>
      </p:sp>
      <p:pic>
        <p:nvPicPr>
          <p:cNvPr id="6" name="Content Placeholder 5">
            <a:extLst>
              <a:ext uri="{FF2B5EF4-FFF2-40B4-BE49-F238E27FC236}">
                <a16:creationId xmlns:a16="http://schemas.microsoft.com/office/drawing/2014/main" id="{ECEFBAB3-20FE-B615-7F97-C8BAEA6FA563}"/>
              </a:ext>
            </a:extLst>
          </p:cNvPr>
          <p:cNvPicPr>
            <a:picLocks noGrp="1" noChangeAspect="1"/>
          </p:cNvPicPr>
          <p:nvPr>
            <p:ph sz="half" idx="2"/>
          </p:nvPr>
        </p:nvPicPr>
        <p:blipFill>
          <a:blip r:embed="rId2"/>
          <a:stretch>
            <a:fillRect/>
          </a:stretch>
        </p:blipFill>
        <p:spPr>
          <a:xfrm>
            <a:off x="6412995" y="1785710"/>
            <a:ext cx="4754562" cy="2627670"/>
          </a:xfrm>
        </p:spPr>
      </p:pic>
    </p:spTree>
    <p:extLst>
      <p:ext uri="{BB962C8B-B14F-4D97-AF65-F5344CB8AC3E}">
        <p14:creationId xmlns:p14="http://schemas.microsoft.com/office/powerpoint/2010/main" val="3719725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6BEE-11B9-B0C0-25D4-960DEF2155E2}"/>
              </a:ext>
            </a:extLst>
          </p:cNvPr>
          <p:cNvSpPr>
            <a:spLocks noGrp="1"/>
          </p:cNvSpPr>
          <p:nvPr>
            <p:ph type="title"/>
          </p:nvPr>
        </p:nvSpPr>
        <p:spPr/>
        <p:txBody>
          <a:bodyPr/>
          <a:lstStyle/>
          <a:p>
            <a:r>
              <a:rPr lang="en-IN" dirty="0"/>
              <a:t>Decision Tree Regressor</a:t>
            </a:r>
          </a:p>
        </p:txBody>
      </p:sp>
      <p:sp>
        <p:nvSpPr>
          <p:cNvPr id="3" name="Content Placeholder 2">
            <a:extLst>
              <a:ext uri="{FF2B5EF4-FFF2-40B4-BE49-F238E27FC236}">
                <a16:creationId xmlns:a16="http://schemas.microsoft.com/office/drawing/2014/main" id="{4B9E78E8-7F22-1E87-DD51-ED84DC534117}"/>
              </a:ext>
            </a:extLst>
          </p:cNvPr>
          <p:cNvSpPr>
            <a:spLocks noGrp="1"/>
          </p:cNvSpPr>
          <p:nvPr>
            <p:ph sz="half" idx="1"/>
          </p:nvPr>
        </p:nvSpPr>
        <p:spPr/>
        <p:txBody>
          <a:bodyPr/>
          <a:lstStyle/>
          <a:p>
            <a:r>
              <a:rPr lang="en-IN" dirty="0"/>
              <a:t>Using a Decision Tree Regressor we got the following values of our evaluation metrics </a:t>
            </a:r>
          </a:p>
          <a:p>
            <a:pPr>
              <a:buFont typeface="Arial" panose="020B0604020202020204" pitchFamily="34" charset="0"/>
              <a:buChar char="•"/>
            </a:pPr>
            <a:r>
              <a:rPr lang="en-IN" dirty="0"/>
              <a:t>RMSE - </a:t>
            </a:r>
            <a:r>
              <a:rPr lang="en-IN" b="0" i="0" dirty="0">
                <a:solidFill>
                  <a:srgbClr val="212121"/>
                </a:solidFill>
                <a:effectLst/>
                <a:latin typeface="Courier New" panose="02070309020205020404" pitchFamily="49" charset="0"/>
              </a:rPr>
              <a:t>433348.67</a:t>
            </a:r>
          </a:p>
          <a:p>
            <a:pPr>
              <a:buFont typeface="Arial" panose="020B0604020202020204" pitchFamily="34" charset="0"/>
              <a:buChar char="•"/>
            </a:pPr>
            <a:r>
              <a:rPr lang="en-IN" dirty="0"/>
              <a:t>R-SQUARED</a:t>
            </a:r>
            <a:r>
              <a:rPr lang="en-IN" dirty="0">
                <a:solidFill>
                  <a:srgbClr val="212121"/>
                </a:solidFill>
                <a:latin typeface="Courier New" panose="02070309020205020404" pitchFamily="49" charset="0"/>
              </a:rPr>
              <a:t> – 0.57 </a:t>
            </a:r>
            <a:endParaRPr lang="en-IN" dirty="0"/>
          </a:p>
          <a:p>
            <a:endParaRPr lang="en-IN" dirty="0"/>
          </a:p>
        </p:txBody>
      </p:sp>
      <p:pic>
        <p:nvPicPr>
          <p:cNvPr id="6" name="Content Placeholder 5">
            <a:extLst>
              <a:ext uri="{FF2B5EF4-FFF2-40B4-BE49-F238E27FC236}">
                <a16:creationId xmlns:a16="http://schemas.microsoft.com/office/drawing/2014/main" id="{8E9943A7-55C3-0B2F-FCF3-5E99AA52FDCA}"/>
              </a:ext>
            </a:extLst>
          </p:cNvPr>
          <p:cNvPicPr>
            <a:picLocks noGrp="1" noChangeAspect="1"/>
          </p:cNvPicPr>
          <p:nvPr>
            <p:ph sz="half" idx="2"/>
          </p:nvPr>
        </p:nvPicPr>
        <p:blipFill>
          <a:blip r:embed="rId2"/>
          <a:stretch>
            <a:fillRect/>
          </a:stretch>
        </p:blipFill>
        <p:spPr>
          <a:xfrm>
            <a:off x="6095999" y="2795229"/>
            <a:ext cx="5888981" cy="1571497"/>
          </a:xfrm>
        </p:spPr>
      </p:pic>
    </p:spTree>
    <p:extLst>
      <p:ext uri="{BB962C8B-B14F-4D97-AF65-F5344CB8AC3E}">
        <p14:creationId xmlns:p14="http://schemas.microsoft.com/office/powerpoint/2010/main" val="523696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77B0-F91E-EAE6-7293-1FABC6D7E594}"/>
              </a:ext>
            </a:extLst>
          </p:cNvPr>
          <p:cNvSpPr>
            <a:spLocks noGrp="1"/>
          </p:cNvSpPr>
          <p:nvPr>
            <p:ph type="title"/>
          </p:nvPr>
        </p:nvSpPr>
        <p:spPr/>
        <p:txBody>
          <a:bodyPr/>
          <a:lstStyle/>
          <a:p>
            <a:r>
              <a:rPr lang="en-IN" dirty="0"/>
              <a:t>Random Forest Regressor</a:t>
            </a:r>
          </a:p>
        </p:txBody>
      </p:sp>
      <p:sp>
        <p:nvSpPr>
          <p:cNvPr id="3" name="Content Placeholder 2">
            <a:extLst>
              <a:ext uri="{FF2B5EF4-FFF2-40B4-BE49-F238E27FC236}">
                <a16:creationId xmlns:a16="http://schemas.microsoft.com/office/drawing/2014/main" id="{E6D097A2-385D-27F3-69FA-ED387D0A0576}"/>
              </a:ext>
            </a:extLst>
          </p:cNvPr>
          <p:cNvSpPr>
            <a:spLocks noGrp="1"/>
          </p:cNvSpPr>
          <p:nvPr>
            <p:ph sz="half" idx="1"/>
          </p:nvPr>
        </p:nvSpPr>
        <p:spPr/>
        <p:txBody>
          <a:bodyPr/>
          <a:lstStyle/>
          <a:p>
            <a:r>
              <a:rPr lang="en-IN" dirty="0"/>
              <a:t>Using a Random Forest Regressor we got the following values of our evaluation metrics </a:t>
            </a:r>
          </a:p>
          <a:p>
            <a:pPr>
              <a:buFont typeface="Arial" panose="020B0604020202020204" pitchFamily="34" charset="0"/>
              <a:buChar char="•"/>
            </a:pPr>
            <a:r>
              <a:rPr lang="en-IN" dirty="0"/>
              <a:t>RMSE - </a:t>
            </a:r>
            <a:r>
              <a:rPr lang="en-IN" b="0" i="0" dirty="0">
                <a:solidFill>
                  <a:srgbClr val="212121"/>
                </a:solidFill>
                <a:effectLst/>
                <a:latin typeface="Courier New" panose="02070309020205020404" pitchFamily="49" charset="0"/>
              </a:rPr>
              <a:t>420088.72</a:t>
            </a:r>
          </a:p>
          <a:p>
            <a:pPr>
              <a:buFont typeface="Arial" panose="020B0604020202020204" pitchFamily="34" charset="0"/>
              <a:buChar char="•"/>
            </a:pPr>
            <a:r>
              <a:rPr lang="en-IN" dirty="0"/>
              <a:t>R-SQUARED</a:t>
            </a:r>
            <a:r>
              <a:rPr lang="en-IN" dirty="0">
                <a:solidFill>
                  <a:srgbClr val="212121"/>
                </a:solidFill>
                <a:latin typeface="Courier New" panose="02070309020205020404" pitchFamily="49" charset="0"/>
              </a:rPr>
              <a:t> – </a:t>
            </a:r>
            <a:r>
              <a:rPr lang="en-IN" b="0" i="0" dirty="0">
                <a:solidFill>
                  <a:srgbClr val="212121"/>
                </a:solidFill>
                <a:effectLst/>
                <a:latin typeface="Courier New" panose="02070309020205020404" pitchFamily="49" charset="0"/>
              </a:rPr>
              <a:t>0.60</a:t>
            </a:r>
            <a:r>
              <a:rPr lang="en-IN" dirty="0">
                <a:solidFill>
                  <a:srgbClr val="212121"/>
                </a:solidFill>
                <a:latin typeface="Courier New" panose="02070309020205020404" pitchFamily="49" charset="0"/>
              </a:rPr>
              <a:t> </a:t>
            </a:r>
            <a:endParaRPr lang="en-IN" dirty="0"/>
          </a:p>
          <a:p>
            <a:endParaRPr lang="en-IN" dirty="0"/>
          </a:p>
        </p:txBody>
      </p:sp>
      <p:pic>
        <p:nvPicPr>
          <p:cNvPr id="6" name="Content Placeholder 5">
            <a:extLst>
              <a:ext uri="{FF2B5EF4-FFF2-40B4-BE49-F238E27FC236}">
                <a16:creationId xmlns:a16="http://schemas.microsoft.com/office/drawing/2014/main" id="{B19AFDCD-03E1-EF0C-93B9-4CF3302B029E}"/>
              </a:ext>
            </a:extLst>
          </p:cNvPr>
          <p:cNvPicPr>
            <a:picLocks noGrp="1" noChangeAspect="1"/>
          </p:cNvPicPr>
          <p:nvPr>
            <p:ph sz="half" idx="2"/>
          </p:nvPr>
        </p:nvPicPr>
        <p:blipFill>
          <a:blip r:embed="rId2"/>
          <a:stretch>
            <a:fillRect/>
          </a:stretch>
        </p:blipFill>
        <p:spPr>
          <a:xfrm>
            <a:off x="6673385" y="1859882"/>
            <a:ext cx="5131273" cy="2913287"/>
          </a:xfrm>
        </p:spPr>
      </p:pic>
    </p:spTree>
    <p:extLst>
      <p:ext uri="{BB962C8B-B14F-4D97-AF65-F5344CB8AC3E}">
        <p14:creationId xmlns:p14="http://schemas.microsoft.com/office/powerpoint/2010/main" val="1965225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4C2B-803E-23F3-98B7-B6BA093C5796}"/>
              </a:ext>
            </a:extLst>
          </p:cNvPr>
          <p:cNvSpPr>
            <a:spLocks noGrp="1"/>
          </p:cNvSpPr>
          <p:nvPr>
            <p:ph type="title"/>
          </p:nvPr>
        </p:nvSpPr>
        <p:spPr/>
        <p:txBody>
          <a:bodyPr/>
          <a:lstStyle/>
          <a:p>
            <a:r>
              <a:rPr lang="en-IN" dirty="0"/>
              <a:t>Gradient Boost Tree Regressor</a:t>
            </a:r>
          </a:p>
        </p:txBody>
      </p:sp>
      <p:sp>
        <p:nvSpPr>
          <p:cNvPr id="3" name="Content Placeholder 2">
            <a:extLst>
              <a:ext uri="{FF2B5EF4-FFF2-40B4-BE49-F238E27FC236}">
                <a16:creationId xmlns:a16="http://schemas.microsoft.com/office/drawing/2014/main" id="{5989083B-783D-6A90-B4F3-36ED8412EFA7}"/>
              </a:ext>
            </a:extLst>
          </p:cNvPr>
          <p:cNvSpPr>
            <a:spLocks noGrp="1"/>
          </p:cNvSpPr>
          <p:nvPr>
            <p:ph sz="half" idx="1"/>
          </p:nvPr>
        </p:nvSpPr>
        <p:spPr/>
        <p:txBody>
          <a:bodyPr/>
          <a:lstStyle/>
          <a:p>
            <a:r>
              <a:rPr lang="en-IN" dirty="0"/>
              <a:t>Using a GBT Regressor we got the following values of our evaluation metrics </a:t>
            </a:r>
          </a:p>
          <a:p>
            <a:pPr>
              <a:buFont typeface="Arial" panose="020B0604020202020204" pitchFamily="34" charset="0"/>
              <a:buChar char="•"/>
            </a:pPr>
            <a:r>
              <a:rPr lang="en-IN" dirty="0"/>
              <a:t>RMSE - </a:t>
            </a:r>
            <a:r>
              <a:rPr lang="en-IN" b="0" i="0" dirty="0">
                <a:solidFill>
                  <a:srgbClr val="212121"/>
                </a:solidFill>
                <a:effectLst/>
                <a:latin typeface="Courier New" panose="02070309020205020404" pitchFamily="49" charset="0"/>
              </a:rPr>
              <a:t>420589.36</a:t>
            </a:r>
          </a:p>
          <a:p>
            <a:pPr>
              <a:buFont typeface="Arial" panose="020B0604020202020204" pitchFamily="34" charset="0"/>
              <a:buChar char="•"/>
            </a:pPr>
            <a:r>
              <a:rPr lang="en-IN" dirty="0"/>
              <a:t>R-SQUARED</a:t>
            </a:r>
            <a:r>
              <a:rPr lang="en-IN" dirty="0">
                <a:solidFill>
                  <a:srgbClr val="212121"/>
                </a:solidFill>
                <a:latin typeface="Courier New" panose="02070309020205020404" pitchFamily="49" charset="0"/>
              </a:rPr>
              <a:t> – </a:t>
            </a:r>
            <a:r>
              <a:rPr lang="en-IN" b="0" i="0" dirty="0">
                <a:solidFill>
                  <a:srgbClr val="212121"/>
                </a:solidFill>
                <a:effectLst/>
                <a:latin typeface="Courier New" panose="02070309020205020404" pitchFamily="49" charset="0"/>
              </a:rPr>
              <a:t>0.60</a:t>
            </a:r>
            <a:r>
              <a:rPr lang="en-IN" dirty="0">
                <a:solidFill>
                  <a:srgbClr val="212121"/>
                </a:solidFill>
                <a:latin typeface="Courier New" panose="02070309020205020404" pitchFamily="49" charset="0"/>
              </a:rPr>
              <a:t> </a:t>
            </a:r>
            <a:endParaRPr lang="en-IN" dirty="0"/>
          </a:p>
          <a:p>
            <a:endParaRPr lang="en-IN" dirty="0"/>
          </a:p>
        </p:txBody>
      </p:sp>
      <p:pic>
        <p:nvPicPr>
          <p:cNvPr id="6" name="Content Placeholder 5">
            <a:extLst>
              <a:ext uri="{FF2B5EF4-FFF2-40B4-BE49-F238E27FC236}">
                <a16:creationId xmlns:a16="http://schemas.microsoft.com/office/drawing/2014/main" id="{86A3DBEB-2423-B352-BD88-FB85199E7CA0}"/>
              </a:ext>
            </a:extLst>
          </p:cNvPr>
          <p:cNvPicPr>
            <a:picLocks noGrp="1" noChangeAspect="1"/>
          </p:cNvPicPr>
          <p:nvPr>
            <p:ph sz="half" idx="2"/>
          </p:nvPr>
        </p:nvPicPr>
        <p:blipFill>
          <a:blip r:embed="rId2"/>
          <a:stretch>
            <a:fillRect/>
          </a:stretch>
        </p:blipFill>
        <p:spPr>
          <a:xfrm>
            <a:off x="6337483" y="2612743"/>
            <a:ext cx="4638675" cy="2050324"/>
          </a:xfrm>
        </p:spPr>
      </p:pic>
    </p:spTree>
    <p:extLst>
      <p:ext uri="{BB962C8B-B14F-4D97-AF65-F5344CB8AC3E}">
        <p14:creationId xmlns:p14="http://schemas.microsoft.com/office/powerpoint/2010/main" val="277435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4C2B-803E-23F3-98B7-B6BA093C5796}"/>
              </a:ext>
            </a:extLst>
          </p:cNvPr>
          <p:cNvSpPr>
            <a:spLocks noGrp="1"/>
          </p:cNvSpPr>
          <p:nvPr>
            <p:ph type="title"/>
          </p:nvPr>
        </p:nvSpPr>
        <p:spPr/>
        <p:txBody>
          <a:bodyPr/>
          <a:lstStyle/>
          <a:p>
            <a:r>
              <a:rPr lang="en-IN" dirty="0"/>
              <a:t>Gradient Boost Tree Regressor</a:t>
            </a:r>
          </a:p>
        </p:txBody>
      </p:sp>
      <p:sp>
        <p:nvSpPr>
          <p:cNvPr id="3" name="Content Placeholder 2">
            <a:extLst>
              <a:ext uri="{FF2B5EF4-FFF2-40B4-BE49-F238E27FC236}">
                <a16:creationId xmlns:a16="http://schemas.microsoft.com/office/drawing/2014/main" id="{5989083B-783D-6A90-B4F3-36ED8412EFA7}"/>
              </a:ext>
            </a:extLst>
          </p:cNvPr>
          <p:cNvSpPr>
            <a:spLocks noGrp="1"/>
          </p:cNvSpPr>
          <p:nvPr>
            <p:ph sz="half" idx="1"/>
          </p:nvPr>
        </p:nvSpPr>
        <p:spPr/>
        <p:txBody>
          <a:bodyPr/>
          <a:lstStyle/>
          <a:p>
            <a:r>
              <a:rPr lang="en-IN" dirty="0"/>
              <a:t>Using a GBT Regressor we got the following values of our evaluation metrics </a:t>
            </a:r>
          </a:p>
          <a:p>
            <a:pPr>
              <a:buFont typeface="Arial" panose="020B0604020202020204" pitchFamily="34" charset="0"/>
              <a:buChar char="•"/>
            </a:pPr>
            <a:r>
              <a:rPr lang="en-IN" dirty="0"/>
              <a:t>RMSE - </a:t>
            </a:r>
            <a:r>
              <a:rPr lang="en-IN" b="0" i="0" dirty="0">
                <a:solidFill>
                  <a:srgbClr val="212121"/>
                </a:solidFill>
                <a:effectLst/>
                <a:latin typeface="Courier New" panose="02070309020205020404" pitchFamily="49" charset="0"/>
              </a:rPr>
              <a:t>420589.36</a:t>
            </a:r>
          </a:p>
          <a:p>
            <a:pPr>
              <a:buFont typeface="Arial" panose="020B0604020202020204" pitchFamily="34" charset="0"/>
              <a:buChar char="•"/>
            </a:pPr>
            <a:r>
              <a:rPr lang="en-IN" dirty="0"/>
              <a:t>R-SQUARED</a:t>
            </a:r>
            <a:r>
              <a:rPr lang="en-IN" dirty="0">
                <a:solidFill>
                  <a:srgbClr val="212121"/>
                </a:solidFill>
                <a:latin typeface="Courier New" panose="02070309020205020404" pitchFamily="49" charset="0"/>
              </a:rPr>
              <a:t> – </a:t>
            </a:r>
            <a:r>
              <a:rPr lang="en-IN" b="0" i="0" dirty="0">
                <a:solidFill>
                  <a:srgbClr val="212121"/>
                </a:solidFill>
                <a:effectLst/>
                <a:latin typeface="Courier New" panose="02070309020205020404" pitchFamily="49" charset="0"/>
              </a:rPr>
              <a:t>0.60</a:t>
            </a:r>
            <a:r>
              <a:rPr lang="en-IN" dirty="0">
                <a:solidFill>
                  <a:srgbClr val="212121"/>
                </a:solidFill>
                <a:latin typeface="Courier New" panose="02070309020205020404" pitchFamily="49" charset="0"/>
              </a:rPr>
              <a:t> </a:t>
            </a:r>
            <a:endParaRPr lang="en-IN" dirty="0"/>
          </a:p>
          <a:p>
            <a:endParaRPr lang="en-IN" dirty="0"/>
          </a:p>
        </p:txBody>
      </p:sp>
      <p:pic>
        <p:nvPicPr>
          <p:cNvPr id="6" name="Content Placeholder 5">
            <a:extLst>
              <a:ext uri="{FF2B5EF4-FFF2-40B4-BE49-F238E27FC236}">
                <a16:creationId xmlns:a16="http://schemas.microsoft.com/office/drawing/2014/main" id="{86A3DBEB-2423-B352-BD88-FB85199E7CA0}"/>
              </a:ext>
            </a:extLst>
          </p:cNvPr>
          <p:cNvPicPr>
            <a:picLocks noGrp="1" noChangeAspect="1"/>
          </p:cNvPicPr>
          <p:nvPr>
            <p:ph sz="half" idx="2"/>
          </p:nvPr>
        </p:nvPicPr>
        <p:blipFill>
          <a:blip r:embed="rId2"/>
          <a:stretch>
            <a:fillRect/>
          </a:stretch>
        </p:blipFill>
        <p:spPr>
          <a:xfrm>
            <a:off x="1140332" y="4460204"/>
            <a:ext cx="4638675" cy="2050324"/>
          </a:xfrm>
        </p:spPr>
      </p:pic>
      <p:pic>
        <p:nvPicPr>
          <p:cNvPr id="5" name="Picture 4">
            <a:extLst>
              <a:ext uri="{FF2B5EF4-FFF2-40B4-BE49-F238E27FC236}">
                <a16:creationId xmlns:a16="http://schemas.microsoft.com/office/drawing/2014/main" id="{447F5A7C-0E72-2359-25C5-FE36911E470C}"/>
              </a:ext>
            </a:extLst>
          </p:cNvPr>
          <p:cNvPicPr>
            <a:picLocks noChangeAspect="1"/>
          </p:cNvPicPr>
          <p:nvPr/>
        </p:nvPicPr>
        <p:blipFill>
          <a:blip r:embed="rId3"/>
          <a:stretch>
            <a:fillRect/>
          </a:stretch>
        </p:blipFill>
        <p:spPr>
          <a:xfrm>
            <a:off x="6412995" y="1671312"/>
            <a:ext cx="5159320" cy="4839215"/>
          </a:xfrm>
          <a:prstGeom prst="rect">
            <a:avLst/>
          </a:prstGeom>
        </p:spPr>
      </p:pic>
    </p:spTree>
    <p:extLst>
      <p:ext uri="{BB962C8B-B14F-4D97-AF65-F5344CB8AC3E}">
        <p14:creationId xmlns:p14="http://schemas.microsoft.com/office/powerpoint/2010/main" val="361680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33B4-1C93-E41B-9E63-F2B1637D058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20A0F7-8FAF-2CB8-6ED0-97699F687402}"/>
              </a:ext>
            </a:extLst>
          </p:cNvPr>
          <p:cNvSpPr>
            <a:spLocks noGrp="1"/>
          </p:cNvSpPr>
          <p:nvPr>
            <p:ph sz="half" idx="1"/>
          </p:nvPr>
        </p:nvSpPr>
        <p:spPr/>
        <p:txBody>
          <a:bodyPr/>
          <a:lstStyle/>
          <a:p>
            <a:r>
              <a:rPr lang="en-IN" dirty="0"/>
              <a:t>Linear Regression is giving the best result in our case when compared with other models with respect to RMSE and R-SQUARED.</a:t>
            </a:r>
          </a:p>
        </p:txBody>
      </p:sp>
      <p:graphicFrame>
        <p:nvGraphicFramePr>
          <p:cNvPr id="5" name="Table 5">
            <a:extLst>
              <a:ext uri="{FF2B5EF4-FFF2-40B4-BE49-F238E27FC236}">
                <a16:creationId xmlns:a16="http://schemas.microsoft.com/office/drawing/2014/main" id="{5D510DBA-9BA6-4490-2E21-F6A9BAFC823D}"/>
              </a:ext>
            </a:extLst>
          </p:cNvPr>
          <p:cNvGraphicFramePr>
            <a:graphicFrameLocks noGrp="1"/>
          </p:cNvGraphicFramePr>
          <p:nvPr>
            <p:ph sz="half" idx="2"/>
            <p:extLst>
              <p:ext uri="{D42A27DB-BD31-4B8C-83A1-F6EECF244321}">
                <p14:modId xmlns:p14="http://schemas.microsoft.com/office/powerpoint/2010/main" val="2287061757"/>
              </p:ext>
            </p:extLst>
          </p:nvPr>
        </p:nvGraphicFramePr>
        <p:xfrm>
          <a:off x="5989638" y="2286001"/>
          <a:ext cx="4754565" cy="2246970"/>
        </p:xfrm>
        <a:graphic>
          <a:graphicData uri="http://schemas.openxmlformats.org/drawingml/2006/table">
            <a:tbl>
              <a:tblPr firstRow="1" bandRow="1">
                <a:tableStyleId>{5C22544A-7EE6-4342-B048-85BDC9FD1C3A}</a:tableStyleId>
              </a:tblPr>
              <a:tblGrid>
                <a:gridCol w="1584855">
                  <a:extLst>
                    <a:ext uri="{9D8B030D-6E8A-4147-A177-3AD203B41FA5}">
                      <a16:colId xmlns:a16="http://schemas.microsoft.com/office/drawing/2014/main" val="1947661954"/>
                    </a:ext>
                  </a:extLst>
                </a:gridCol>
                <a:gridCol w="1584855">
                  <a:extLst>
                    <a:ext uri="{9D8B030D-6E8A-4147-A177-3AD203B41FA5}">
                      <a16:colId xmlns:a16="http://schemas.microsoft.com/office/drawing/2014/main" val="1851891758"/>
                    </a:ext>
                  </a:extLst>
                </a:gridCol>
                <a:gridCol w="1584855">
                  <a:extLst>
                    <a:ext uri="{9D8B030D-6E8A-4147-A177-3AD203B41FA5}">
                      <a16:colId xmlns:a16="http://schemas.microsoft.com/office/drawing/2014/main" val="2511064829"/>
                    </a:ext>
                  </a:extLst>
                </a:gridCol>
              </a:tblGrid>
              <a:tr h="232544">
                <a:tc>
                  <a:txBody>
                    <a:bodyPr/>
                    <a:lstStyle/>
                    <a:p>
                      <a:r>
                        <a:rPr lang="en-IN" dirty="0"/>
                        <a:t>MODELS</a:t>
                      </a:r>
                    </a:p>
                  </a:txBody>
                  <a:tcPr marL="93724" marR="93724"/>
                </a:tc>
                <a:tc>
                  <a:txBody>
                    <a:bodyPr/>
                    <a:lstStyle/>
                    <a:p>
                      <a:r>
                        <a:rPr lang="en-IN" dirty="0"/>
                        <a:t>RMSE</a:t>
                      </a:r>
                    </a:p>
                  </a:txBody>
                  <a:tcPr marL="93724" marR="93724"/>
                </a:tc>
                <a:tc>
                  <a:txBody>
                    <a:bodyPr/>
                    <a:lstStyle/>
                    <a:p>
                      <a:r>
                        <a:rPr lang="en-IN" dirty="0"/>
                        <a:t>R-SQUARED</a:t>
                      </a:r>
                    </a:p>
                  </a:txBody>
                  <a:tcPr marL="93724" marR="93724"/>
                </a:tc>
                <a:extLst>
                  <a:ext uri="{0D108BD9-81ED-4DB2-BD59-A6C34878D82A}">
                    <a16:rowId xmlns:a16="http://schemas.microsoft.com/office/drawing/2014/main" val="879608072"/>
                  </a:ext>
                </a:extLst>
              </a:tr>
              <a:tr h="406953">
                <a:tc>
                  <a:txBody>
                    <a:bodyPr/>
                    <a:lstStyle/>
                    <a:p>
                      <a:r>
                        <a:rPr lang="en-IN" dirty="0"/>
                        <a:t>Linear Regression</a:t>
                      </a:r>
                    </a:p>
                  </a:txBody>
                  <a:tcPr marL="93724" marR="93724"/>
                </a:tc>
                <a:tc>
                  <a:txBody>
                    <a:bodyPr/>
                    <a:lstStyle/>
                    <a:p>
                      <a:r>
                        <a:rPr lang="en-IN" b="0" i="0" dirty="0">
                          <a:solidFill>
                            <a:srgbClr val="212121"/>
                          </a:solidFill>
                          <a:effectLst/>
                          <a:latin typeface="Courier New" panose="02070309020205020404" pitchFamily="49" charset="0"/>
                        </a:rPr>
                        <a:t>379755.69</a:t>
                      </a:r>
                      <a:endParaRPr lang="en-IN" dirty="0"/>
                    </a:p>
                  </a:txBody>
                  <a:tcPr marL="93724" marR="93724"/>
                </a:tc>
                <a:tc>
                  <a:txBody>
                    <a:bodyPr/>
                    <a:lstStyle/>
                    <a:p>
                      <a:r>
                        <a:rPr lang="en-IN" dirty="0"/>
                        <a:t>0.67</a:t>
                      </a:r>
                    </a:p>
                  </a:txBody>
                  <a:tcPr marL="93724" marR="93724"/>
                </a:tc>
                <a:extLst>
                  <a:ext uri="{0D108BD9-81ED-4DB2-BD59-A6C34878D82A}">
                    <a16:rowId xmlns:a16="http://schemas.microsoft.com/office/drawing/2014/main" val="1958044121"/>
                  </a:ext>
                </a:extLst>
              </a:tr>
              <a:tr h="509610">
                <a:tc>
                  <a:txBody>
                    <a:bodyPr/>
                    <a:lstStyle/>
                    <a:p>
                      <a:r>
                        <a:rPr lang="en-IN" dirty="0"/>
                        <a:t>Decision Tree</a:t>
                      </a:r>
                    </a:p>
                  </a:txBody>
                  <a:tcPr marL="93724" marR="93724"/>
                </a:tc>
                <a:tc>
                  <a:txBody>
                    <a:bodyPr/>
                    <a:lstStyle/>
                    <a:p>
                      <a:r>
                        <a:rPr lang="en-IN" b="0" i="0" dirty="0">
                          <a:solidFill>
                            <a:srgbClr val="212121"/>
                          </a:solidFill>
                          <a:effectLst/>
                          <a:latin typeface="Courier New" panose="02070309020205020404" pitchFamily="49" charset="0"/>
                        </a:rPr>
                        <a:t>433348.67</a:t>
                      </a:r>
                      <a:endParaRPr lang="en-IN" dirty="0"/>
                    </a:p>
                  </a:txBody>
                  <a:tcPr marL="93724" marR="93724"/>
                </a:tc>
                <a:tc>
                  <a:txBody>
                    <a:bodyPr/>
                    <a:lstStyle/>
                    <a:p>
                      <a:r>
                        <a:rPr lang="en-IN" dirty="0"/>
                        <a:t>0.57</a:t>
                      </a:r>
                    </a:p>
                  </a:txBody>
                  <a:tcPr marL="93724" marR="93724"/>
                </a:tc>
                <a:extLst>
                  <a:ext uri="{0D108BD9-81ED-4DB2-BD59-A6C34878D82A}">
                    <a16:rowId xmlns:a16="http://schemas.microsoft.com/office/drawing/2014/main" val="967776424"/>
                  </a:ext>
                </a:extLst>
              </a:tr>
              <a:tr h="232544">
                <a:tc>
                  <a:txBody>
                    <a:bodyPr/>
                    <a:lstStyle/>
                    <a:p>
                      <a:r>
                        <a:rPr lang="en-IN" dirty="0"/>
                        <a:t>Random Forest</a:t>
                      </a:r>
                    </a:p>
                  </a:txBody>
                  <a:tcPr marL="93724" marR="93724"/>
                </a:tc>
                <a:tc>
                  <a:txBody>
                    <a:bodyPr/>
                    <a:lstStyle/>
                    <a:p>
                      <a:r>
                        <a:rPr lang="en-IN" b="0" i="0" dirty="0">
                          <a:solidFill>
                            <a:srgbClr val="212121"/>
                          </a:solidFill>
                          <a:effectLst/>
                          <a:latin typeface="Courier New" panose="02070309020205020404" pitchFamily="49" charset="0"/>
                        </a:rPr>
                        <a:t>420088.72</a:t>
                      </a:r>
                      <a:endParaRPr lang="en-IN" dirty="0"/>
                    </a:p>
                  </a:txBody>
                  <a:tcPr marL="93724" marR="93724"/>
                </a:tc>
                <a:tc>
                  <a:txBody>
                    <a:bodyPr/>
                    <a:lstStyle/>
                    <a:p>
                      <a:r>
                        <a:rPr lang="en-IN" dirty="0"/>
                        <a:t>0.60</a:t>
                      </a:r>
                    </a:p>
                  </a:txBody>
                  <a:tcPr marL="93724" marR="93724"/>
                </a:tc>
                <a:extLst>
                  <a:ext uri="{0D108BD9-81ED-4DB2-BD59-A6C34878D82A}">
                    <a16:rowId xmlns:a16="http://schemas.microsoft.com/office/drawing/2014/main" val="4203999914"/>
                  </a:ext>
                </a:extLst>
              </a:tr>
              <a:tr h="232544">
                <a:tc>
                  <a:txBody>
                    <a:bodyPr/>
                    <a:lstStyle/>
                    <a:p>
                      <a:r>
                        <a:rPr lang="en-IN" dirty="0"/>
                        <a:t>Gradient Boost</a:t>
                      </a:r>
                    </a:p>
                  </a:txBody>
                  <a:tcPr marL="93724" marR="93724"/>
                </a:tc>
                <a:tc>
                  <a:txBody>
                    <a:bodyPr/>
                    <a:lstStyle/>
                    <a:p>
                      <a:r>
                        <a:rPr lang="en-IN" b="0" i="0" dirty="0">
                          <a:solidFill>
                            <a:srgbClr val="212121"/>
                          </a:solidFill>
                          <a:effectLst/>
                          <a:latin typeface="Courier New" panose="02070309020205020404" pitchFamily="49" charset="0"/>
                        </a:rPr>
                        <a:t>420589.36</a:t>
                      </a:r>
                      <a:endParaRPr lang="en-IN" dirty="0"/>
                    </a:p>
                  </a:txBody>
                  <a:tcPr marL="93724" marR="93724"/>
                </a:tc>
                <a:tc>
                  <a:txBody>
                    <a:bodyPr/>
                    <a:lstStyle/>
                    <a:p>
                      <a:r>
                        <a:rPr lang="en-IN" dirty="0"/>
                        <a:t>0.60</a:t>
                      </a:r>
                    </a:p>
                  </a:txBody>
                  <a:tcPr marL="93724" marR="93724"/>
                </a:tc>
                <a:extLst>
                  <a:ext uri="{0D108BD9-81ED-4DB2-BD59-A6C34878D82A}">
                    <a16:rowId xmlns:a16="http://schemas.microsoft.com/office/drawing/2014/main" val="1867418720"/>
                  </a:ext>
                </a:extLst>
              </a:tr>
            </a:tbl>
          </a:graphicData>
        </a:graphic>
      </p:graphicFrame>
    </p:spTree>
    <p:extLst>
      <p:ext uri="{BB962C8B-B14F-4D97-AF65-F5344CB8AC3E}">
        <p14:creationId xmlns:p14="http://schemas.microsoft.com/office/powerpoint/2010/main" val="4130170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78610-6333-3475-2CAB-51B75440B4F3}"/>
              </a:ext>
            </a:extLst>
          </p:cNvPr>
          <p:cNvSpPr txBox="1"/>
          <p:nvPr/>
        </p:nvSpPr>
        <p:spPr>
          <a:xfrm>
            <a:off x="2205487" y="856656"/>
            <a:ext cx="7781026" cy="1569660"/>
          </a:xfrm>
          <a:prstGeom prst="rect">
            <a:avLst/>
          </a:prstGeom>
          <a:noFill/>
        </p:spPr>
        <p:txBody>
          <a:bodyPr wrap="square" rtlCol="0">
            <a:spAutoFit/>
          </a:bodyPr>
          <a:lstStyle/>
          <a:p>
            <a:pPr algn="ctr"/>
            <a:r>
              <a:rPr lang="en-IN" sz="9600" b="1" dirty="0">
                <a:solidFill>
                  <a:srgbClr val="FFC000"/>
                </a:solidFill>
                <a:latin typeface="Times New Roman" panose="02020603050405020304" pitchFamily="18" charset="0"/>
                <a:cs typeface="Times New Roman" panose="02020603050405020304" pitchFamily="18" charset="0"/>
              </a:rPr>
              <a:t>Thank you</a:t>
            </a:r>
          </a:p>
        </p:txBody>
      </p:sp>
      <p:pic>
        <p:nvPicPr>
          <p:cNvPr id="3" name="Picture 2">
            <a:extLst>
              <a:ext uri="{FF2B5EF4-FFF2-40B4-BE49-F238E27FC236}">
                <a16:creationId xmlns:a16="http://schemas.microsoft.com/office/drawing/2014/main" id="{6EA8A927-8604-E4E1-0473-9CD98B289AB8}"/>
              </a:ext>
            </a:extLst>
          </p:cNvPr>
          <p:cNvPicPr>
            <a:picLocks noChangeAspect="1"/>
          </p:cNvPicPr>
          <p:nvPr/>
        </p:nvPicPr>
        <p:blipFill>
          <a:blip r:embed="rId2"/>
          <a:stretch>
            <a:fillRect/>
          </a:stretch>
        </p:blipFill>
        <p:spPr>
          <a:xfrm>
            <a:off x="2025824" y="2426316"/>
            <a:ext cx="8140351" cy="3807591"/>
          </a:xfrm>
          <a:prstGeom prst="rect">
            <a:avLst/>
          </a:prstGeom>
        </p:spPr>
      </p:pic>
    </p:spTree>
    <p:extLst>
      <p:ext uri="{BB962C8B-B14F-4D97-AF65-F5344CB8AC3E}">
        <p14:creationId xmlns:p14="http://schemas.microsoft.com/office/powerpoint/2010/main" val="290974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16CC-8342-7106-5CF7-46B22F32C797}"/>
              </a:ext>
            </a:extLst>
          </p:cNvPr>
          <p:cNvSpPr>
            <a:spLocks noGrp="1"/>
          </p:cNvSpPr>
          <p:nvPr>
            <p:ph type="title"/>
          </p:nvPr>
        </p:nvSpPr>
        <p:spPr/>
        <p:txBody>
          <a:bodyPr/>
          <a:lstStyle/>
          <a:p>
            <a:r>
              <a:rPr lang="en-IN" dirty="0"/>
              <a:t>IMPORTANT LINKS</a:t>
            </a:r>
          </a:p>
        </p:txBody>
      </p:sp>
      <p:sp>
        <p:nvSpPr>
          <p:cNvPr id="3" name="Content Placeholder 2">
            <a:extLst>
              <a:ext uri="{FF2B5EF4-FFF2-40B4-BE49-F238E27FC236}">
                <a16:creationId xmlns:a16="http://schemas.microsoft.com/office/drawing/2014/main" id="{CD0F5027-4E03-34BE-3C1C-2BFD1C44EC91}"/>
              </a:ext>
            </a:extLst>
          </p:cNvPr>
          <p:cNvSpPr>
            <a:spLocks noGrp="1"/>
          </p:cNvSpPr>
          <p:nvPr>
            <p:ph idx="1"/>
          </p:nvPr>
        </p:nvSpPr>
        <p:spPr/>
        <p:txBody>
          <a:bodyPr/>
          <a:lstStyle/>
          <a:p>
            <a:r>
              <a:rPr lang="en-IN" dirty="0"/>
              <a:t>Link to the </a:t>
            </a:r>
            <a:r>
              <a:rPr lang="en-IN" dirty="0" err="1"/>
              <a:t>colab</a:t>
            </a:r>
            <a:r>
              <a:rPr lang="en-IN" dirty="0"/>
              <a:t> </a:t>
            </a:r>
            <a:r>
              <a:rPr lang="en-IN" dirty="0">
                <a:hlinkClick r:id="rId2"/>
              </a:rPr>
              <a:t>notebook</a:t>
            </a:r>
            <a:endParaRPr lang="en-IN" dirty="0"/>
          </a:p>
          <a:p>
            <a:r>
              <a:rPr lang="en-IN" dirty="0">
                <a:hlinkClick r:id="rId3"/>
              </a:rPr>
              <a:t>Link to the dataset used</a:t>
            </a:r>
            <a:endParaRPr lang="en-IN" dirty="0"/>
          </a:p>
        </p:txBody>
      </p:sp>
      <p:pic>
        <p:nvPicPr>
          <p:cNvPr id="4" name="Picture 3">
            <a:extLst>
              <a:ext uri="{FF2B5EF4-FFF2-40B4-BE49-F238E27FC236}">
                <a16:creationId xmlns:a16="http://schemas.microsoft.com/office/drawing/2014/main" id="{5BFE2CEA-B07D-7654-2C6B-F60D6840F27E}"/>
              </a:ext>
            </a:extLst>
          </p:cNvPr>
          <p:cNvPicPr>
            <a:picLocks noChangeAspect="1"/>
          </p:cNvPicPr>
          <p:nvPr/>
        </p:nvPicPr>
        <p:blipFill>
          <a:blip r:embed="rId4"/>
          <a:stretch>
            <a:fillRect/>
          </a:stretch>
        </p:blipFill>
        <p:spPr>
          <a:xfrm>
            <a:off x="4979095" y="2562186"/>
            <a:ext cx="5852847" cy="3470988"/>
          </a:xfrm>
          <a:prstGeom prst="rect">
            <a:avLst/>
          </a:prstGeom>
        </p:spPr>
      </p:pic>
    </p:spTree>
    <p:extLst>
      <p:ext uri="{BB962C8B-B14F-4D97-AF65-F5344CB8AC3E}">
        <p14:creationId xmlns:p14="http://schemas.microsoft.com/office/powerpoint/2010/main" val="276927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BC07-048E-B776-C1F4-234FD6C408CD}"/>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7D571AD6-6DF7-2DC0-2C45-9A47E40DBDCE}"/>
              </a:ext>
            </a:extLst>
          </p:cNvPr>
          <p:cNvSpPr>
            <a:spLocks noGrp="1"/>
          </p:cNvSpPr>
          <p:nvPr>
            <p:ph idx="1"/>
          </p:nvPr>
        </p:nvSpPr>
        <p:spPr/>
        <p:txBody>
          <a:bodyPr/>
          <a:lstStyle/>
          <a:p>
            <a:r>
              <a:rPr lang="en-IN" dirty="0"/>
              <a:t>Our objective in this project is to predict resale value of used cars using spark and machine learning models. </a:t>
            </a:r>
          </a:p>
        </p:txBody>
      </p:sp>
      <p:pic>
        <p:nvPicPr>
          <p:cNvPr id="4" name="Picture 3">
            <a:extLst>
              <a:ext uri="{FF2B5EF4-FFF2-40B4-BE49-F238E27FC236}">
                <a16:creationId xmlns:a16="http://schemas.microsoft.com/office/drawing/2014/main" id="{672FC3B7-79D7-70CC-5C4A-13C172AC7B33}"/>
              </a:ext>
            </a:extLst>
          </p:cNvPr>
          <p:cNvPicPr>
            <a:picLocks noChangeAspect="1"/>
          </p:cNvPicPr>
          <p:nvPr/>
        </p:nvPicPr>
        <p:blipFill>
          <a:blip r:embed="rId2"/>
          <a:stretch>
            <a:fillRect/>
          </a:stretch>
        </p:blipFill>
        <p:spPr>
          <a:xfrm>
            <a:off x="450615" y="3236692"/>
            <a:ext cx="5884872" cy="3273836"/>
          </a:xfrm>
          <a:prstGeom prst="rect">
            <a:avLst/>
          </a:prstGeom>
        </p:spPr>
      </p:pic>
    </p:spTree>
    <p:extLst>
      <p:ext uri="{BB962C8B-B14F-4D97-AF65-F5344CB8AC3E}">
        <p14:creationId xmlns:p14="http://schemas.microsoft.com/office/powerpoint/2010/main" val="169784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FB08-A636-14EC-EEBE-55D0F23B567E}"/>
              </a:ext>
            </a:extLst>
          </p:cNvPr>
          <p:cNvSpPr>
            <a:spLocks noGrp="1"/>
          </p:cNvSpPr>
          <p:nvPr>
            <p:ph type="title"/>
          </p:nvPr>
        </p:nvSpPr>
        <p:spPr/>
        <p:txBody>
          <a:bodyPr/>
          <a:lstStyle/>
          <a:p>
            <a:r>
              <a:rPr lang="en-IN" dirty="0"/>
              <a:t>Usage of Mongo DB</a:t>
            </a:r>
          </a:p>
        </p:txBody>
      </p:sp>
      <p:sp>
        <p:nvSpPr>
          <p:cNvPr id="3" name="Content Placeholder 2">
            <a:extLst>
              <a:ext uri="{FF2B5EF4-FFF2-40B4-BE49-F238E27FC236}">
                <a16:creationId xmlns:a16="http://schemas.microsoft.com/office/drawing/2014/main" id="{BED49D46-63CC-5AB0-D565-AFB55EA1D938}"/>
              </a:ext>
            </a:extLst>
          </p:cNvPr>
          <p:cNvSpPr>
            <a:spLocks noGrp="1"/>
          </p:cNvSpPr>
          <p:nvPr>
            <p:ph sz="half" idx="1"/>
          </p:nvPr>
        </p:nvSpPr>
        <p:spPr>
          <a:xfrm>
            <a:off x="1097280" y="2120900"/>
            <a:ext cx="4854946" cy="3748193"/>
          </a:xfrm>
        </p:spPr>
        <p:txBody>
          <a:bodyPr/>
          <a:lstStyle/>
          <a:p>
            <a:r>
              <a:rPr lang="en-IN" dirty="0"/>
              <a:t>Our data is hosted in a Mongo DB remote server. CLEVER CLOUD is used for the purpose of hosting our data. </a:t>
            </a:r>
          </a:p>
          <a:p>
            <a:endParaRPr lang="en-IN" dirty="0"/>
          </a:p>
          <a:p>
            <a:r>
              <a:rPr lang="en-IN" dirty="0"/>
              <a:t>Data is then fetched from clever cloud and a snapshot of the respective codes are attached . </a:t>
            </a:r>
          </a:p>
        </p:txBody>
      </p:sp>
      <p:pic>
        <p:nvPicPr>
          <p:cNvPr id="6" name="Content Placeholder 5">
            <a:extLst>
              <a:ext uri="{FF2B5EF4-FFF2-40B4-BE49-F238E27FC236}">
                <a16:creationId xmlns:a16="http://schemas.microsoft.com/office/drawing/2014/main" id="{F26E510C-99D5-8D67-1B87-FB3B2933F81C}"/>
              </a:ext>
            </a:extLst>
          </p:cNvPr>
          <p:cNvPicPr>
            <a:picLocks noGrp="1" noChangeAspect="1"/>
          </p:cNvPicPr>
          <p:nvPr>
            <p:ph sz="half" idx="2"/>
          </p:nvPr>
        </p:nvPicPr>
        <p:blipFill>
          <a:blip r:embed="rId2"/>
          <a:stretch>
            <a:fillRect/>
          </a:stretch>
        </p:blipFill>
        <p:spPr>
          <a:xfrm>
            <a:off x="6514881" y="867747"/>
            <a:ext cx="4301464" cy="3748088"/>
          </a:xfrm>
        </p:spPr>
      </p:pic>
    </p:spTree>
    <p:extLst>
      <p:ext uri="{BB962C8B-B14F-4D97-AF65-F5344CB8AC3E}">
        <p14:creationId xmlns:p14="http://schemas.microsoft.com/office/powerpoint/2010/main" val="40240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9FD0-3BF0-616E-A520-E5F1AE5FC932}"/>
              </a:ext>
            </a:extLst>
          </p:cNvPr>
          <p:cNvSpPr>
            <a:spLocks noGrp="1"/>
          </p:cNvSpPr>
          <p:nvPr>
            <p:ph type="title"/>
          </p:nvPr>
        </p:nvSpPr>
        <p:spPr/>
        <p:txBody>
          <a:bodyPr/>
          <a:lstStyle/>
          <a:p>
            <a:r>
              <a:rPr lang="en-IN" dirty="0"/>
              <a:t>About the dataset</a:t>
            </a:r>
          </a:p>
        </p:txBody>
      </p:sp>
      <p:sp>
        <p:nvSpPr>
          <p:cNvPr id="3" name="Content Placeholder 2">
            <a:extLst>
              <a:ext uri="{FF2B5EF4-FFF2-40B4-BE49-F238E27FC236}">
                <a16:creationId xmlns:a16="http://schemas.microsoft.com/office/drawing/2014/main" id="{11AAE0A9-3EA9-B9E4-88DA-22D5930A0CBB}"/>
              </a:ext>
            </a:extLst>
          </p:cNvPr>
          <p:cNvSpPr>
            <a:spLocks noGrp="1"/>
          </p:cNvSpPr>
          <p:nvPr>
            <p:ph sz="half" idx="1"/>
          </p:nvPr>
        </p:nvSpPr>
        <p:spPr/>
        <p:txBody>
          <a:bodyPr/>
          <a:lstStyle/>
          <a:p>
            <a:r>
              <a:rPr lang="en-US" b="0" i="0" dirty="0">
                <a:solidFill>
                  <a:srgbClr val="24292F"/>
                </a:solidFill>
                <a:effectLst/>
                <a:latin typeface="-apple-system"/>
              </a:rPr>
              <a:t>The dataset is downloaded from Kaggle, it has 4340 records. </a:t>
            </a:r>
            <a:r>
              <a:rPr lang="en-US" b="0" i="0" dirty="0" err="1">
                <a:solidFill>
                  <a:srgbClr val="24292F"/>
                </a:solidFill>
                <a:effectLst/>
                <a:latin typeface="-apple-system"/>
              </a:rPr>
              <a:t>Sellin</a:t>
            </a:r>
            <a:r>
              <a:rPr lang="en-US" b="0" i="0" dirty="0">
                <a:solidFill>
                  <a:srgbClr val="24292F"/>
                </a:solidFill>
                <a:effectLst/>
                <a:latin typeface="-apple-system"/>
              </a:rPr>
              <a:t> the target variable for us in the dataset. There were no null values in the dataset. There are 8 columns in the dataset.</a:t>
            </a:r>
            <a:r>
              <a:rPr lang="en-US" dirty="0">
                <a:solidFill>
                  <a:srgbClr val="24292F"/>
                </a:solidFill>
                <a:latin typeface="-apple-system"/>
              </a:rPr>
              <a:t> A snapshot the dataset is attached.</a:t>
            </a:r>
            <a:endParaRPr lang="en-IN" dirty="0"/>
          </a:p>
        </p:txBody>
      </p:sp>
      <p:sp>
        <p:nvSpPr>
          <p:cNvPr id="4" name="Content Placeholder 3">
            <a:extLst>
              <a:ext uri="{FF2B5EF4-FFF2-40B4-BE49-F238E27FC236}">
                <a16:creationId xmlns:a16="http://schemas.microsoft.com/office/drawing/2014/main" id="{4E3CF3B3-F00D-D642-E736-5F965254F509}"/>
              </a:ext>
            </a:extLst>
          </p:cNvPr>
          <p:cNvSpPr>
            <a:spLocks noGrp="1"/>
          </p:cNvSpPr>
          <p:nvPr>
            <p:ph sz="half" idx="2"/>
          </p:nvPr>
        </p:nvSpPr>
        <p:spPr>
          <a:xfrm>
            <a:off x="6254151" y="2120900"/>
            <a:ext cx="4901529" cy="3748194"/>
          </a:xfrm>
        </p:spPr>
        <p:txBody>
          <a:bodyPr/>
          <a:lstStyle/>
          <a:p>
            <a:endParaRPr lang="en-IN" dirty="0"/>
          </a:p>
        </p:txBody>
      </p:sp>
      <p:pic>
        <p:nvPicPr>
          <p:cNvPr id="6" name="Picture 5">
            <a:extLst>
              <a:ext uri="{FF2B5EF4-FFF2-40B4-BE49-F238E27FC236}">
                <a16:creationId xmlns:a16="http://schemas.microsoft.com/office/drawing/2014/main" id="{A4C8CEBD-8B9E-F4FF-E4F6-86338803013D}"/>
              </a:ext>
            </a:extLst>
          </p:cNvPr>
          <p:cNvPicPr>
            <a:picLocks noChangeAspect="1"/>
          </p:cNvPicPr>
          <p:nvPr/>
        </p:nvPicPr>
        <p:blipFill>
          <a:blip r:embed="rId2"/>
          <a:stretch>
            <a:fillRect/>
          </a:stretch>
        </p:blipFill>
        <p:spPr>
          <a:xfrm>
            <a:off x="6367909" y="3155728"/>
            <a:ext cx="4674012" cy="1678537"/>
          </a:xfrm>
          <a:prstGeom prst="rect">
            <a:avLst/>
          </a:prstGeom>
        </p:spPr>
      </p:pic>
      <p:pic>
        <p:nvPicPr>
          <p:cNvPr id="5" name="Picture 4">
            <a:extLst>
              <a:ext uri="{FF2B5EF4-FFF2-40B4-BE49-F238E27FC236}">
                <a16:creationId xmlns:a16="http://schemas.microsoft.com/office/drawing/2014/main" id="{406605D1-3BEC-8A97-A1E4-75ED5689F1C0}"/>
              </a:ext>
            </a:extLst>
          </p:cNvPr>
          <p:cNvPicPr>
            <a:picLocks noChangeAspect="1"/>
          </p:cNvPicPr>
          <p:nvPr/>
        </p:nvPicPr>
        <p:blipFill>
          <a:blip r:embed="rId3"/>
          <a:stretch>
            <a:fillRect/>
          </a:stretch>
        </p:blipFill>
        <p:spPr>
          <a:xfrm>
            <a:off x="337776" y="2894689"/>
            <a:ext cx="5688151" cy="3179539"/>
          </a:xfrm>
          <a:prstGeom prst="rect">
            <a:avLst/>
          </a:prstGeom>
        </p:spPr>
      </p:pic>
    </p:spTree>
    <p:extLst>
      <p:ext uri="{BB962C8B-B14F-4D97-AF65-F5344CB8AC3E}">
        <p14:creationId xmlns:p14="http://schemas.microsoft.com/office/powerpoint/2010/main" val="353928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918E47-89DE-8FAF-17B7-8FD5B3F388DA}"/>
              </a:ext>
            </a:extLst>
          </p:cNvPr>
          <p:cNvSpPr>
            <a:spLocks noGrp="1"/>
          </p:cNvSpPr>
          <p:nvPr>
            <p:ph type="title"/>
          </p:nvPr>
        </p:nvSpPr>
        <p:spPr/>
        <p:txBody>
          <a:bodyPr/>
          <a:lstStyle/>
          <a:p>
            <a:r>
              <a:rPr lang="en-IN" dirty="0"/>
              <a:t>Cardinality of the categorical variables</a:t>
            </a:r>
          </a:p>
        </p:txBody>
      </p:sp>
      <p:pic>
        <p:nvPicPr>
          <p:cNvPr id="7" name="Picture 6">
            <a:extLst>
              <a:ext uri="{FF2B5EF4-FFF2-40B4-BE49-F238E27FC236}">
                <a16:creationId xmlns:a16="http://schemas.microsoft.com/office/drawing/2014/main" id="{7F3BA775-1513-A00C-6BF4-A497A9B090C7}"/>
              </a:ext>
            </a:extLst>
          </p:cNvPr>
          <p:cNvPicPr>
            <a:picLocks noChangeAspect="1"/>
          </p:cNvPicPr>
          <p:nvPr/>
        </p:nvPicPr>
        <p:blipFill>
          <a:blip r:embed="rId2"/>
          <a:stretch>
            <a:fillRect/>
          </a:stretch>
        </p:blipFill>
        <p:spPr>
          <a:xfrm>
            <a:off x="1024128" y="2136614"/>
            <a:ext cx="2546865" cy="1932318"/>
          </a:xfrm>
          <a:prstGeom prst="rect">
            <a:avLst/>
          </a:prstGeom>
        </p:spPr>
      </p:pic>
      <p:pic>
        <p:nvPicPr>
          <p:cNvPr id="9" name="Picture 8">
            <a:extLst>
              <a:ext uri="{FF2B5EF4-FFF2-40B4-BE49-F238E27FC236}">
                <a16:creationId xmlns:a16="http://schemas.microsoft.com/office/drawing/2014/main" id="{75FAE6C0-DBD7-EA16-38D0-F8C2FB5B5B7C}"/>
              </a:ext>
            </a:extLst>
          </p:cNvPr>
          <p:cNvPicPr>
            <a:picLocks noChangeAspect="1"/>
          </p:cNvPicPr>
          <p:nvPr/>
        </p:nvPicPr>
        <p:blipFill>
          <a:blip r:embed="rId3"/>
          <a:stretch>
            <a:fillRect/>
          </a:stretch>
        </p:blipFill>
        <p:spPr>
          <a:xfrm>
            <a:off x="4076064" y="2165231"/>
            <a:ext cx="2811356" cy="1450756"/>
          </a:xfrm>
          <a:prstGeom prst="rect">
            <a:avLst/>
          </a:prstGeom>
        </p:spPr>
      </p:pic>
      <p:pic>
        <p:nvPicPr>
          <p:cNvPr id="11" name="Picture 10">
            <a:extLst>
              <a:ext uri="{FF2B5EF4-FFF2-40B4-BE49-F238E27FC236}">
                <a16:creationId xmlns:a16="http://schemas.microsoft.com/office/drawing/2014/main" id="{82389FCC-F1F2-CF61-5E96-96DA925738A5}"/>
              </a:ext>
            </a:extLst>
          </p:cNvPr>
          <p:cNvPicPr>
            <a:picLocks noChangeAspect="1"/>
          </p:cNvPicPr>
          <p:nvPr/>
        </p:nvPicPr>
        <p:blipFill>
          <a:blip r:embed="rId4"/>
          <a:stretch>
            <a:fillRect/>
          </a:stretch>
        </p:blipFill>
        <p:spPr>
          <a:xfrm>
            <a:off x="7392491" y="2084832"/>
            <a:ext cx="3284505" cy="1851820"/>
          </a:xfrm>
          <a:prstGeom prst="rect">
            <a:avLst/>
          </a:prstGeom>
        </p:spPr>
      </p:pic>
      <p:pic>
        <p:nvPicPr>
          <p:cNvPr id="13" name="Picture 12">
            <a:extLst>
              <a:ext uri="{FF2B5EF4-FFF2-40B4-BE49-F238E27FC236}">
                <a16:creationId xmlns:a16="http://schemas.microsoft.com/office/drawing/2014/main" id="{62BD3FB2-C33F-8047-D175-229B122FA58E}"/>
              </a:ext>
            </a:extLst>
          </p:cNvPr>
          <p:cNvPicPr>
            <a:picLocks noChangeAspect="1"/>
          </p:cNvPicPr>
          <p:nvPr/>
        </p:nvPicPr>
        <p:blipFill>
          <a:blip r:embed="rId5"/>
          <a:stretch>
            <a:fillRect/>
          </a:stretch>
        </p:blipFill>
        <p:spPr>
          <a:xfrm>
            <a:off x="1261152" y="4390481"/>
            <a:ext cx="3657917" cy="1882303"/>
          </a:xfrm>
          <a:prstGeom prst="rect">
            <a:avLst/>
          </a:prstGeom>
        </p:spPr>
      </p:pic>
      <p:pic>
        <p:nvPicPr>
          <p:cNvPr id="2" name="Picture 1">
            <a:extLst>
              <a:ext uri="{FF2B5EF4-FFF2-40B4-BE49-F238E27FC236}">
                <a16:creationId xmlns:a16="http://schemas.microsoft.com/office/drawing/2014/main" id="{C356D8A9-B7B4-10C3-5BCB-00FC8B2A2458}"/>
              </a:ext>
            </a:extLst>
          </p:cNvPr>
          <p:cNvPicPr>
            <a:picLocks noChangeAspect="1"/>
          </p:cNvPicPr>
          <p:nvPr/>
        </p:nvPicPr>
        <p:blipFill>
          <a:blip r:embed="rId6"/>
          <a:stretch>
            <a:fillRect/>
          </a:stretch>
        </p:blipFill>
        <p:spPr>
          <a:xfrm>
            <a:off x="5481743" y="4266014"/>
            <a:ext cx="5262458" cy="2386392"/>
          </a:xfrm>
          <a:prstGeom prst="rect">
            <a:avLst/>
          </a:prstGeom>
        </p:spPr>
      </p:pic>
    </p:spTree>
    <p:extLst>
      <p:ext uri="{BB962C8B-B14F-4D97-AF65-F5344CB8AC3E}">
        <p14:creationId xmlns:p14="http://schemas.microsoft.com/office/powerpoint/2010/main" val="338367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26CE-950F-61A4-34E1-E55C56F4CF50}"/>
              </a:ext>
            </a:extLst>
          </p:cNvPr>
          <p:cNvSpPr>
            <a:spLocks noGrp="1"/>
          </p:cNvSpPr>
          <p:nvPr>
            <p:ph type="title"/>
          </p:nvPr>
        </p:nvSpPr>
        <p:spPr/>
        <p:txBody>
          <a:bodyPr/>
          <a:lstStyle/>
          <a:p>
            <a:r>
              <a:rPr lang="en-IN" dirty="0"/>
              <a:t>Continuous variables</a:t>
            </a:r>
          </a:p>
        </p:txBody>
      </p:sp>
      <p:pic>
        <p:nvPicPr>
          <p:cNvPr id="4" name="Picture 3">
            <a:extLst>
              <a:ext uri="{FF2B5EF4-FFF2-40B4-BE49-F238E27FC236}">
                <a16:creationId xmlns:a16="http://schemas.microsoft.com/office/drawing/2014/main" id="{3CF7F018-B7EC-A4A8-D4A3-98E00D408729}"/>
              </a:ext>
            </a:extLst>
          </p:cNvPr>
          <p:cNvPicPr>
            <a:picLocks noChangeAspect="1"/>
          </p:cNvPicPr>
          <p:nvPr/>
        </p:nvPicPr>
        <p:blipFill>
          <a:blip r:embed="rId2"/>
          <a:stretch>
            <a:fillRect/>
          </a:stretch>
        </p:blipFill>
        <p:spPr>
          <a:xfrm>
            <a:off x="627354" y="1912776"/>
            <a:ext cx="5152697" cy="2705237"/>
          </a:xfrm>
          <a:prstGeom prst="rect">
            <a:avLst/>
          </a:prstGeom>
        </p:spPr>
      </p:pic>
      <p:pic>
        <p:nvPicPr>
          <p:cNvPr id="6" name="Picture 5">
            <a:extLst>
              <a:ext uri="{FF2B5EF4-FFF2-40B4-BE49-F238E27FC236}">
                <a16:creationId xmlns:a16="http://schemas.microsoft.com/office/drawing/2014/main" id="{BB74FA1C-4928-AA9C-2FF1-4230C165B7D9}"/>
              </a:ext>
            </a:extLst>
          </p:cNvPr>
          <p:cNvPicPr>
            <a:picLocks noChangeAspect="1"/>
          </p:cNvPicPr>
          <p:nvPr/>
        </p:nvPicPr>
        <p:blipFill>
          <a:blip r:embed="rId3"/>
          <a:stretch>
            <a:fillRect/>
          </a:stretch>
        </p:blipFill>
        <p:spPr>
          <a:xfrm>
            <a:off x="627354" y="4583043"/>
            <a:ext cx="9211824" cy="1910511"/>
          </a:xfrm>
          <a:prstGeom prst="rect">
            <a:avLst/>
          </a:prstGeom>
        </p:spPr>
      </p:pic>
      <p:pic>
        <p:nvPicPr>
          <p:cNvPr id="3" name="Picture 2">
            <a:extLst>
              <a:ext uri="{FF2B5EF4-FFF2-40B4-BE49-F238E27FC236}">
                <a16:creationId xmlns:a16="http://schemas.microsoft.com/office/drawing/2014/main" id="{E3D8C435-2C0B-F1D7-E02E-0E2030290EF7}"/>
              </a:ext>
            </a:extLst>
          </p:cNvPr>
          <p:cNvPicPr>
            <a:picLocks noChangeAspect="1"/>
          </p:cNvPicPr>
          <p:nvPr/>
        </p:nvPicPr>
        <p:blipFill>
          <a:blip r:embed="rId4"/>
          <a:stretch>
            <a:fillRect/>
          </a:stretch>
        </p:blipFill>
        <p:spPr>
          <a:xfrm>
            <a:off x="5884164" y="1567543"/>
            <a:ext cx="5607016" cy="2883159"/>
          </a:xfrm>
          <a:prstGeom prst="rect">
            <a:avLst/>
          </a:prstGeom>
        </p:spPr>
      </p:pic>
    </p:spTree>
    <p:extLst>
      <p:ext uri="{BB962C8B-B14F-4D97-AF65-F5344CB8AC3E}">
        <p14:creationId xmlns:p14="http://schemas.microsoft.com/office/powerpoint/2010/main" val="334643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2236-6B47-51A4-06FF-C92FD7A5BFC9}"/>
              </a:ext>
            </a:extLst>
          </p:cNvPr>
          <p:cNvSpPr>
            <a:spLocks noGrp="1"/>
          </p:cNvSpPr>
          <p:nvPr>
            <p:ph type="title"/>
          </p:nvPr>
        </p:nvSpPr>
        <p:spPr/>
        <p:txBody>
          <a:bodyPr/>
          <a:lstStyle/>
          <a:p>
            <a:r>
              <a:rPr lang="en-IN" dirty="0"/>
              <a:t>Checking for Multicollinearity</a:t>
            </a:r>
          </a:p>
        </p:txBody>
      </p:sp>
      <p:sp>
        <p:nvSpPr>
          <p:cNvPr id="3" name="Content Placeholder 2">
            <a:extLst>
              <a:ext uri="{FF2B5EF4-FFF2-40B4-BE49-F238E27FC236}">
                <a16:creationId xmlns:a16="http://schemas.microsoft.com/office/drawing/2014/main" id="{AD6A4C71-422E-D6F8-9512-EF60A5840294}"/>
              </a:ext>
            </a:extLst>
          </p:cNvPr>
          <p:cNvSpPr>
            <a:spLocks noGrp="1"/>
          </p:cNvSpPr>
          <p:nvPr>
            <p:ph sz="half" idx="1"/>
          </p:nvPr>
        </p:nvSpPr>
        <p:spPr>
          <a:xfrm>
            <a:off x="1024127" y="1707502"/>
            <a:ext cx="4754879" cy="2444620"/>
          </a:xfrm>
        </p:spPr>
        <p:txBody>
          <a:bodyPr>
            <a:normAutofit lnSpcReduction="10000"/>
          </a:bodyPr>
          <a:lstStyle/>
          <a:p>
            <a:r>
              <a:rPr lang="en-IN" dirty="0"/>
              <a:t>From the correlation heatmap we can see that the linear association/ correlation between our variables is not more than 0.5 in all the cases which can be considered as weak correlation. So we can conclude that there are minimal chances of multicollinearity in our dataset. </a:t>
            </a:r>
          </a:p>
        </p:txBody>
      </p:sp>
      <p:pic>
        <p:nvPicPr>
          <p:cNvPr id="6" name="Content Placeholder 5">
            <a:extLst>
              <a:ext uri="{FF2B5EF4-FFF2-40B4-BE49-F238E27FC236}">
                <a16:creationId xmlns:a16="http://schemas.microsoft.com/office/drawing/2014/main" id="{9ADAE79D-E279-5283-F4F5-0C60EFC453C0}"/>
              </a:ext>
            </a:extLst>
          </p:cNvPr>
          <p:cNvPicPr>
            <a:picLocks noGrp="1" noChangeAspect="1"/>
          </p:cNvPicPr>
          <p:nvPr>
            <p:ph sz="half" idx="2"/>
          </p:nvPr>
        </p:nvPicPr>
        <p:blipFill>
          <a:blip r:embed="rId2"/>
          <a:stretch>
            <a:fillRect/>
          </a:stretch>
        </p:blipFill>
        <p:spPr>
          <a:xfrm>
            <a:off x="5848765" y="1779075"/>
            <a:ext cx="4754562" cy="4634511"/>
          </a:xfrm>
        </p:spPr>
      </p:pic>
      <p:pic>
        <p:nvPicPr>
          <p:cNvPr id="4" name="Picture 3">
            <a:extLst>
              <a:ext uri="{FF2B5EF4-FFF2-40B4-BE49-F238E27FC236}">
                <a16:creationId xmlns:a16="http://schemas.microsoft.com/office/drawing/2014/main" id="{8B78155F-2378-B862-3822-B32074E86F80}"/>
              </a:ext>
            </a:extLst>
          </p:cNvPr>
          <p:cNvPicPr>
            <a:picLocks noChangeAspect="1"/>
          </p:cNvPicPr>
          <p:nvPr/>
        </p:nvPicPr>
        <p:blipFill>
          <a:blip r:embed="rId3"/>
          <a:stretch>
            <a:fillRect/>
          </a:stretch>
        </p:blipFill>
        <p:spPr>
          <a:xfrm>
            <a:off x="1093886" y="4152122"/>
            <a:ext cx="4615359" cy="2261465"/>
          </a:xfrm>
          <a:prstGeom prst="rect">
            <a:avLst/>
          </a:prstGeom>
        </p:spPr>
      </p:pic>
    </p:spTree>
    <p:extLst>
      <p:ext uri="{BB962C8B-B14F-4D97-AF65-F5344CB8AC3E}">
        <p14:creationId xmlns:p14="http://schemas.microsoft.com/office/powerpoint/2010/main" val="153243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3AF4-EF76-5027-7357-D5963470814C}"/>
              </a:ext>
            </a:extLst>
          </p:cNvPr>
          <p:cNvSpPr>
            <a:spLocks noGrp="1"/>
          </p:cNvSpPr>
          <p:nvPr>
            <p:ph type="title"/>
          </p:nvPr>
        </p:nvSpPr>
        <p:spPr/>
        <p:txBody>
          <a:bodyPr/>
          <a:lstStyle/>
          <a:p>
            <a:r>
              <a:rPr lang="en-IN" dirty="0"/>
              <a:t>Data pre-processing </a:t>
            </a:r>
          </a:p>
        </p:txBody>
      </p:sp>
      <p:sp>
        <p:nvSpPr>
          <p:cNvPr id="3" name="Content Placeholder 2">
            <a:extLst>
              <a:ext uri="{FF2B5EF4-FFF2-40B4-BE49-F238E27FC236}">
                <a16:creationId xmlns:a16="http://schemas.microsoft.com/office/drawing/2014/main" id="{2F056A03-1F5C-AE9D-2117-48441D3297B5}"/>
              </a:ext>
            </a:extLst>
          </p:cNvPr>
          <p:cNvSpPr>
            <a:spLocks noGrp="1"/>
          </p:cNvSpPr>
          <p:nvPr>
            <p:ph idx="1"/>
          </p:nvPr>
        </p:nvSpPr>
        <p:spPr/>
        <p:txBody>
          <a:bodyPr/>
          <a:lstStyle/>
          <a:p>
            <a:r>
              <a:rPr lang="en-IN" dirty="0"/>
              <a:t>For the purpose of data pre-processing we have used the following tools :</a:t>
            </a:r>
          </a:p>
          <a:p>
            <a:pPr>
              <a:buFont typeface="Arial" panose="020B0604020202020204" pitchFamily="34" charset="0"/>
              <a:buChar char="•"/>
            </a:pPr>
            <a:r>
              <a:rPr lang="en-IN" dirty="0"/>
              <a:t>String Indexer</a:t>
            </a:r>
          </a:p>
          <a:p>
            <a:pPr>
              <a:buFont typeface="Arial" panose="020B0604020202020204" pitchFamily="34" charset="0"/>
              <a:buChar char="•"/>
            </a:pPr>
            <a:r>
              <a:rPr lang="en-IN" dirty="0"/>
              <a:t>One Hot encoder </a:t>
            </a:r>
          </a:p>
          <a:p>
            <a:pPr>
              <a:buFont typeface="Arial" panose="020B0604020202020204" pitchFamily="34" charset="0"/>
              <a:buChar char="•"/>
            </a:pPr>
            <a:r>
              <a:rPr lang="en-IN" dirty="0"/>
              <a:t>Assembler</a:t>
            </a:r>
          </a:p>
          <a:p>
            <a:pPr>
              <a:buFont typeface="Arial" panose="020B0604020202020204" pitchFamily="34" charset="0"/>
              <a:buChar char="•"/>
            </a:pPr>
            <a:r>
              <a:rPr lang="en-IN" dirty="0"/>
              <a:t>Standard Scaler</a:t>
            </a:r>
          </a:p>
        </p:txBody>
      </p:sp>
      <p:pic>
        <p:nvPicPr>
          <p:cNvPr id="4" name="Picture 3">
            <a:extLst>
              <a:ext uri="{FF2B5EF4-FFF2-40B4-BE49-F238E27FC236}">
                <a16:creationId xmlns:a16="http://schemas.microsoft.com/office/drawing/2014/main" id="{D97713F5-E86B-5F83-6808-F7BD71A00D0E}"/>
              </a:ext>
            </a:extLst>
          </p:cNvPr>
          <p:cNvPicPr>
            <a:picLocks noChangeAspect="1"/>
          </p:cNvPicPr>
          <p:nvPr/>
        </p:nvPicPr>
        <p:blipFill>
          <a:blip r:embed="rId2"/>
          <a:stretch>
            <a:fillRect/>
          </a:stretch>
        </p:blipFill>
        <p:spPr>
          <a:xfrm>
            <a:off x="3488020" y="2817845"/>
            <a:ext cx="8188927" cy="3601616"/>
          </a:xfrm>
          <a:prstGeom prst="rect">
            <a:avLst/>
          </a:prstGeom>
        </p:spPr>
      </p:pic>
    </p:spTree>
    <p:extLst>
      <p:ext uri="{BB962C8B-B14F-4D97-AF65-F5344CB8AC3E}">
        <p14:creationId xmlns:p14="http://schemas.microsoft.com/office/powerpoint/2010/main" val="2654196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175</TotalTime>
  <Words>425</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Arial</vt:lpstr>
      <vt:lpstr>Courier New</vt:lpstr>
      <vt:lpstr>Times New Roman</vt:lpstr>
      <vt:lpstr>Tw Cen MT</vt:lpstr>
      <vt:lpstr>Tw Cen MT Condensed</vt:lpstr>
      <vt:lpstr>Wingdings 3</vt:lpstr>
      <vt:lpstr>Integral</vt:lpstr>
      <vt:lpstr>BDNS ET PROJECT using SPARK ML</vt:lpstr>
      <vt:lpstr>IMPORTANT LINKS</vt:lpstr>
      <vt:lpstr>OBJECTIVE </vt:lpstr>
      <vt:lpstr>Usage of Mongo DB</vt:lpstr>
      <vt:lpstr>About the dataset</vt:lpstr>
      <vt:lpstr>Cardinality of the categorical variables</vt:lpstr>
      <vt:lpstr>Continuous variables</vt:lpstr>
      <vt:lpstr>Checking for Multicollinearity</vt:lpstr>
      <vt:lpstr>Data pre-processing </vt:lpstr>
      <vt:lpstr>Basic Pipeline</vt:lpstr>
      <vt:lpstr>Train Test Split</vt:lpstr>
      <vt:lpstr>Linear Regression</vt:lpstr>
      <vt:lpstr>Decision Tree Regressor</vt:lpstr>
      <vt:lpstr>Random Forest Regressor</vt:lpstr>
      <vt:lpstr>Gradient Boost Tree Regressor</vt:lpstr>
      <vt:lpstr>Gradient Boost Tree Regressor</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ET PROJECT using SPARK ML</dc:title>
  <dc:creator>Kaustav Ghosh</dc:creator>
  <cp:lastModifiedBy>Kaustav Ghosh</cp:lastModifiedBy>
  <cp:revision>31</cp:revision>
  <dcterms:created xsi:type="dcterms:W3CDTF">2023-01-17T06:18:58Z</dcterms:created>
  <dcterms:modified xsi:type="dcterms:W3CDTF">2024-01-07T18:19:47Z</dcterms:modified>
</cp:coreProperties>
</file>