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82" r:id="rId5"/>
  </p:sldMasterIdLst>
  <p:notesMasterIdLst>
    <p:notesMasterId r:id="rId14"/>
  </p:notesMasterIdLst>
  <p:sldIdLst>
    <p:sldId id="316" r:id="rId6"/>
    <p:sldId id="310" r:id="rId7"/>
    <p:sldId id="311" r:id="rId8"/>
    <p:sldId id="294" r:id="rId9"/>
    <p:sldId id="317" r:id="rId10"/>
    <p:sldId id="312" r:id="rId11"/>
    <p:sldId id="315"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5226" autoAdjust="0"/>
  </p:normalViewPr>
  <p:slideViewPr>
    <p:cSldViewPr snapToGrid="0">
      <p:cViewPr varScale="1">
        <p:scale>
          <a:sx n="93" d="100"/>
          <a:sy n="93" d="100"/>
        </p:scale>
        <p:origin x="518" y="73"/>
      </p:cViewPr>
      <p:guideLst/>
    </p:cSldViewPr>
  </p:slideViewPr>
  <p:outlineViewPr>
    <p:cViewPr>
      <p:scale>
        <a:sx n="33" d="100"/>
        <a:sy n="33" d="100"/>
      </p:scale>
      <p:origin x="0" y="-3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10/21/2023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8</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Sample footer text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283724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735448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08987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959348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4711892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950053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439993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3182822"/>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0546653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303908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25443628"/>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5545130"/>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7625371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383086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9723594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8006484"/>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931871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20xx</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5959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20xx</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dirty="0"/>
              <a:t>Sample footer text</a:t>
            </a:r>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20xx</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Sample footer text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Sample footer text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33669282"/>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Lst>
  <p:hf hdr="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0.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864877" y="116540"/>
            <a:ext cx="4076458" cy="3179698"/>
          </a:xfrm>
        </p:spPr>
        <p:txBody>
          <a:bodyPr>
            <a:normAutofit/>
          </a:bodyPr>
          <a:lstStyle/>
          <a:p>
            <a:r>
              <a:rPr lang="en-IN" sz="3600" b="1" dirty="0">
                <a:solidFill>
                  <a:schemeClr val="bg2">
                    <a:lumMod val="10000"/>
                  </a:schemeClr>
                </a:solidFill>
              </a:rPr>
              <a:t>India's Crude Oil and Petroleum Products Trade :</a:t>
            </a:r>
            <a:br>
              <a:rPr lang="en-IN" sz="3600" b="1" dirty="0">
                <a:solidFill>
                  <a:schemeClr val="bg2">
                    <a:lumMod val="10000"/>
                  </a:schemeClr>
                </a:solidFill>
              </a:rPr>
            </a:br>
            <a:r>
              <a:rPr lang="en-IN" sz="3600" b="1" dirty="0"/>
              <a:t>A Comprehensive Statistical Analysis</a:t>
            </a:r>
            <a:endParaRPr lang="en-US" dirty="0"/>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864876" y="3428999"/>
            <a:ext cx="4442229" cy="2532529"/>
          </a:xfrm>
        </p:spPr>
        <p:txBody>
          <a:bodyPr>
            <a:noAutofit/>
          </a:bodyPr>
          <a:lstStyle/>
          <a:p>
            <a:pPr lvl="0" algn="l" rtl="0">
              <a:lnSpc>
                <a:spcPct val="100000"/>
              </a:lnSpc>
              <a:spcBef>
                <a:spcPts val="0"/>
              </a:spcBef>
              <a:spcAft>
                <a:spcPts val="0"/>
              </a:spcAft>
              <a:buClr>
                <a:schemeClr val="dk1"/>
              </a:buClr>
              <a:buSzPts val="3200"/>
            </a:pPr>
            <a:r>
              <a:rPr lang="en-US" sz="1400" b="1" dirty="0"/>
              <a:t>Submitted by</a:t>
            </a:r>
            <a:r>
              <a:rPr lang="en-US" sz="1400" dirty="0"/>
              <a:t> –</a:t>
            </a:r>
          </a:p>
          <a:p>
            <a:pPr marL="285750" lvl="0" indent="-285750" algn="l" rtl="0">
              <a:lnSpc>
                <a:spcPct val="100000"/>
              </a:lnSpc>
              <a:spcBef>
                <a:spcPts val="1000"/>
              </a:spcBef>
              <a:spcAft>
                <a:spcPts val="0"/>
              </a:spcAft>
              <a:buClr>
                <a:schemeClr val="dk1"/>
              </a:buClr>
              <a:buSzPts val="2800"/>
              <a:buChar char="•"/>
            </a:pPr>
            <a:r>
              <a:rPr lang="en-US" sz="1600" b="1" dirty="0">
                <a:solidFill>
                  <a:schemeClr val="dk1"/>
                </a:solidFill>
              </a:rPr>
              <a:t>Arghya Roy Chowdhury (A23007)</a:t>
            </a:r>
            <a:endParaRPr lang="en-US" sz="1600" b="1" dirty="0"/>
          </a:p>
          <a:p>
            <a:pPr marL="285750" lvl="0" indent="-285750" algn="l" rtl="0">
              <a:lnSpc>
                <a:spcPct val="100000"/>
              </a:lnSpc>
              <a:spcBef>
                <a:spcPts val="1000"/>
              </a:spcBef>
              <a:spcAft>
                <a:spcPts val="0"/>
              </a:spcAft>
              <a:buClr>
                <a:schemeClr val="dk1"/>
              </a:buClr>
              <a:buSzPts val="2800"/>
              <a:buFont typeface="Arial"/>
              <a:buChar char="•"/>
            </a:pPr>
            <a:r>
              <a:rPr lang="en-US" sz="1600" b="1" dirty="0">
                <a:solidFill>
                  <a:schemeClr val="dk1"/>
                </a:solidFill>
              </a:rPr>
              <a:t>Arijit Mitra (A23008)</a:t>
            </a:r>
            <a:endParaRPr lang="en-US" sz="1600" b="1" dirty="0"/>
          </a:p>
          <a:p>
            <a:pPr marL="285750" lvl="0" indent="-285750" algn="l" rtl="0">
              <a:lnSpc>
                <a:spcPct val="100000"/>
              </a:lnSpc>
              <a:spcBef>
                <a:spcPts val="1000"/>
              </a:spcBef>
              <a:spcAft>
                <a:spcPts val="0"/>
              </a:spcAft>
              <a:buClr>
                <a:schemeClr val="dk1"/>
              </a:buClr>
              <a:buSzPts val="2800"/>
              <a:buFont typeface="Arial"/>
              <a:buChar char="•"/>
            </a:pPr>
            <a:r>
              <a:rPr lang="en-US" sz="1600" b="1" dirty="0">
                <a:solidFill>
                  <a:schemeClr val="dk1"/>
                </a:solidFill>
              </a:rPr>
              <a:t>Kaustav Ghosh (A23023)</a:t>
            </a:r>
          </a:p>
          <a:p>
            <a:pPr marL="285750" lvl="0" indent="-285750" algn="l" rtl="0">
              <a:lnSpc>
                <a:spcPct val="100000"/>
              </a:lnSpc>
              <a:spcBef>
                <a:spcPts val="1000"/>
              </a:spcBef>
              <a:spcAft>
                <a:spcPts val="0"/>
              </a:spcAft>
              <a:buClr>
                <a:schemeClr val="dk1"/>
              </a:buClr>
              <a:buSzPts val="2800"/>
              <a:buFont typeface="Arial"/>
              <a:buChar char="•"/>
            </a:pPr>
            <a:endParaRPr lang="en-US" sz="1600" b="1" dirty="0">
              <a:solidFill>
                <a:schemeClr val="dk1"/>
              </a:solidFill>
            </a:endParaRPr>
          </a:p>
          <a:p>
            <a:pPr lvl="0" algn="l" rtl="0">
              <a:lnSpc>
                <a:spcPct val="100000"/>
              </a:lnSpc>
              <a:spcBef>
                <a:spcPts val="1000"/>
              </a:spcBef>
              <a:spcAft>
                <a:spcPts val="0"/>
              </a:spcAft>
              <a:buClr>
                <a:schemeClr val="dk1"/>
              </a:buClr>
              <a:buSzPts val="2800"/>
            </a:pPr>
            <a:r>
              <a:rPr lang="en-US" sz="1600" b="1" dirty="0">
                <a:solidFill>
                  <a:schemeClr val="tx1">
                    <a:lumMod val="95000"/>
                    <a:lumOff val="5000"/>
                  </a:schemeClr>
                </a:solidFill>
              </a:rPr>
              <a:t>Under Guidance of :</a:t>
            </a:r>
          </a:p>
          <a:p>
            <a:pPr lvl="0" algn="l" rtl="0">
              <a:lnSpc>
                <a:spcPct val="100000"/>
              </a:lnSpc>
              <a:spcBef>
                <a:spcPts val="1000"/>
              </a:spcBef>
              <a:spcAft>
                <a:spcPts val="0"/>
              </a:spcAft>
              <a:buClr>
                <a:schemeClr val="dk1"/>
              </a:buClr>
              <a:buSzPts val="2800"/>
            </a:pPr>
            <a:r>
              <a:rPr lang="en-US" sz="1600" b="1" dirty="0">
                <a:solidFill>
                  <a:schemeClr val="tx1">
                    <a:lumMod val="95000"/>
                    <a:lumOff val="5000"/>
                  </a:schemeClr>
                </a:solidFill>
              </a:rPr>
              <a:t>- Dr. Sayantani Roy Chowdhury.</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6238" y="0"/>
            <a:ext cx="6735762" cy="6858000"/>
          </a:xfrm>
        </p:spPr>
      </p:pic>
    </p:spTree>
    <p:extLst>
      <p:ext uri="{BB962C8B-B14F-4D97-AF65-F5344CB8AC3E}">
        <p14:creationId xmlns:p14="http://schemas.microsoft.com/office/powerpoint/2010/main" val="19176322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39" descr="A picture containing shipyard containers">
            <a:extLst>
              <a:ext uri="{FF2B5EF4-FFF2-40B4-BE49-F238E27FC236}">
                <a16:creationId xmlns:a16="http://schemas.microsoft.com/office/drawing/2014/main" id="{42628F11-BDA8-06B1-65C0-93E36D87A9FC}"/>
              </a:ext>
            </a:extLst>
          </p:cNvPr>
          <p:cNvPicPr>
            <a:picLocks noChangeAspect="1"/>
          </p:cNvPicPr>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a:prstGeom prst="rect">
            <a:avLst/>
          </a:prstGeom>
        </p:spPr>
      </p:pic>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4" y="252744"/>
            <a:ext cx="3038288" cy="446503"/>
          </a:xfrm>
        </p:spPr>
        <p:txBody>
          <a:bodyPr>
            <a:normAutofit fontScale="90000"/>
          </a:bodyPr>
          <a:lstStyle/>
          <a:p>
            <a:r>
              <a:rPr lang="en-US" sz="2400" dirty="0"/>
              <a:t>Problem Statement:</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096001" y="951991"/>
            <a:ext cx="4731304" cy="5769483"/>
          </a:xfrm>
        </p:spPr>
        <p:txBody>
          <a:bodyPr>
            <a:normAutofit fontScale="92500" lnSpcReduction="20000"/>
          </a:bodyPr>
          <a:lstStyle/>
          <a:p>
            <a:pPr marL="0" indent="0">
              <a:lnSpc>
                <a:spcPct val="107000"/>
              </a:lnSpc>
              <a:spcAft>
                <a:spcPts val="800"/>
              </a:spcAft>
              <a:buNone/>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Problem Statement – The energy security of India solely depends on import of Crude oil and petroleum products and the very little amount of energy resources we generate on our own. Catering such a huge population mass is not an easy task for any country, especially a country like India where there is such diversity and requirements are diverse in accordance.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            We as a country have always thought about the wellbeing of all human kind. Given the current climate crisis it’s an imperative for India to now think of shifting to renewable and non-conventional energy sources. </a:t>
            </a:r>
          </a:p>
          <a:p>
            <a:pPr marL="0" indent="0">
              <a:lnSpc>
                <a:spcPct val="107000"/>
              </a:lnSpc>
              <a:spcAft>
                <a:spcPts val="800"/>
              </a:spcAft>
              <a:buNone/>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Our project solely puts light on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eriod"/>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The oil market of India and the fluctuations in it due to the changes in the Global Financial system.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pPr>
            <a:r>
              <a:rPr lang="en-IN" sz="1800" kern="100" dirty="0">
                <a:solidFill>
                  <a:srgbClr val="212121"/>
                </a:solidFill>
                <a:effectLst/>
                <a:latin typeface="Cambria" panose="02040503050406030204" pitchFamily="18" charset="0"/>
                <a:ea typeface="Calibri" panose="020F0502020204030204" pitchFamily="34" charset="0"/>
                <a:cs typeface="Times New Roman" panose="02020603050405020304" pitchFamily="18" charset="0"/>
              </a:rPr>
              <a:t>The patches which we can exploit to achieve an orderly transition to green energy and also in behavioural changes.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780744" y="1622859"/>
            <a:ext cx="3639670" cy="393954"/>
          </a:xfrm>
        </p:spPr>
        <p:txBody>
          <a:bodyPr/>
          <a:lstStyle/>
          <a:p>
            <a:r>
              <a:rPr lang="en-US" dirty="0"/>
              <a:t>A Comprehensive Statistical Analysis</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r>
              <a:rPr lang="en-US" dirty="0"/>
              <a:t>Slide 1</a:t>
            </a:r>
          </a:p>
        </p:txBody>
      </p:sp>
    </p:spTree>
    <p:extLst>
      <p:ext uri="{BB962C8B-B14F-4D97-AF65-F5344CB8AC3E}">
        <p14:creationId xmlns:p14="http://schemas.microsoft.com/office/powerpoint/2010/main" val="17098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arn(inVertical)">
                                      <p:cBhvr>
                                        <p:cTn id="13" dur="500"/>
                                        <p:tgtEl>
                                          <p:spTgt spid="5">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arn(inVertical)">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39" descr="A picture containing shipyard containers">
            <a:extLst>
              <a:ext uri="{FF2B5EF4-FFF2-40B4-BE49-F238E27FC236}">
                <a16:creationId xmlns:a16="http://schemas.microsoft.com/office/drawing/2014/main" id="{A03292AF-E13C-C0FA-BF93-5BB2CC4D6240}"/>
              </a:ext>
            </a:extLst>
          </p:cNvPr>
          <p:cNvPicPr>
            <a:picLocks noChangeAspect="1"/>
          </p:cNvPicPr>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a:prstGeom prst="rect">
            <a:avLst/>
          </a:prstGeom>
        </p:spPr>
      </p:pic>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2" y="823440"/>
            <a:ext cx="4462643" cy="4931904"/>
          </a:xfrm>
        </p:spPr>
        <p:txBody>
          <a:bodyPr anchor="t"/>
          <a:lstStyle/>
          <a:p>
            <a:r>
              <a:rPr lang="en-US" dirty="0"/>
              <a:t>Data Processing and Methodology:</a:t>
            </a:r>
          </a:p>
          <a:p>
            <a:pPr marL="285750" indent="-285750">
              <a:lnSpc>
                <a:spcPts val="1700"/>
              </a:lnSpc>
              <a:buFont typeface="Arial" panose="020B0604020202020204" pitchFamily="34" charset="0"/>
              <a:buChar char="•"/>
            </a:pPr>
            <a:r>
              <a:rPr lang="en-US" sz="1200" b="1" dirty="0"/>
              <a:t>We created a new column ‘Quantity(KG)’ from the column quantity(1000 metric </a:t>
            </a:r>
            <a:r>
              <a:rPr lang="en-US" sz="1200" b="1" dirty="0" err="1"/>
              <a:t>tonnes</a:t>
            </a:r>
            <a:r>
              <a:rPr lang="en-US" sz="1200" b="1" dirty="0"/>
              <a:t>), for better and accurate computation of numerical analysis.</a:t>
            </a:r>
          </a:p>
          <a:p>
            <a:pPr>
              <a:spcBef>
                <a:spcPts val="600"/>
              </a:spcBef>
            </a:pPr>
            <a:endParaRPr lang="en-US" b="1" dirty="0"/>
          </a:p>
          <a:p>
            <a:pPr>
              <a:spcBef>
                <a:spcPts val="600"/>
              </a:spcBef>
            </a:pPr>
            <a:endParaRPr lang="en-US" b="1" dirty="0"/>
          </a:p>
          <a:p>
            <a:pPr marL="285750" indent="-285750">
              <a:lnSpc>
                <a:spcPts val="1700"/>
              </a:lnSpc>
              <a:spcBef>
                <a:spcPts val="600"/>
              </a:spcBef>
              <a:buFont typeface="Arial" panose="020B0604020202020204" pitchFamily="34" charset="0"/>
              <a:buChar char="•"/>
            </a:pPr>
            <a:r>
              <a:rPr lang="en-US" sz="1200" b="1" dirty="0"/>
              <a:t>We inserted dates with accordance to the Year and Months Provided in the data so that we could forecast future trends of trade.</a:t>
            </a:r>
          </a:p>
          <a:p>
            <a:pPr marL="285750" indent="-285750">
              <a:lnSpc>
                <a:spcPts val="1700"/>
              </a:lnSpc>
              <a:spcBef>
                <a:spcPts val="600"/>
              </a:spcBef>
              <a:buFont typeface="Arial" panose="020B0604020202020204" pitchFamily="34" charset="0"/>
              <a:buChar char="•"/>
            </a:pPr>
            <a:endParaRPr lang="en-US" sz="1200" b="1" dirty="0"/>
          </a:p>
          <a:p>
            <a:pPr marL="285750" indent="-285750">
              <a:lnSpc>
                <a:spcPts val="1700"/>
              </a:lnSpc>
              <a:spcBef>
                <a:spcPts val="600"/>
              </a:spcBef>
              <a:buFont typeface="Arial" panose="020B0604020202020204" pitchFamily="34" charset="0"/>
              <a:buChar char="•"/>
            </a:pPr>
            <a:endParaRPr lang="en-US" sz="1200" b="1" dirty="0"/>
          </a:p>
          <a:p>
            <a:pPr marL="285750" indent="-285750">
              <a:lnSpc>
                <a:spcPts val="1700"/>
              </a:lnSpc>
              <a:spcBef>
                <a:spcPts val="600"/>
              </a:spcBef>
              <a:buFont typeface="Arial" panose="020B0604020202020204" pitchFamily="34" charset="0"/>
              <a:buChar char="•"/>
            </a:pPr>
            <a:r>
              <a:rPr lang="en-US" sz="1200" b="1" dirty="0"/>
              <a:t>We imputed 12 null values, since it was less then 5% of the total records(3882) in the whole data set. </a:t>
            </a:r>
          </a:p>
          <a:p>
            <a:pPr marL="285750" indent="-285750">
              <a:lnSpc>
                <a:spcPts val="1700"/>
              </a:lnSpc>
              <a:spcBef>
                <a:spcPts val="600"/>
              </a:spcBef>
              <a:buFont typeface="Arial" panose="020B0604020202020204" pitchFamily="34" charset="0"/>
              <a:buChar char="•"/>
            </a:pPr>
            <a:r>
              <a:rPr lang="en-US" sz="1200" b="1" dirty="0"/>
              <a:t>We divided the dataset into further sub-categories of import and export. Then we segregated the sub-categories into different time ranges of ‘Before Covid’, ‘During Covid’ and ‘After Covid’ to do trend analysis.</a:t>
            </a:r>
          </a:p>
          <a:p>
            <a:pPr>
              <a:lnSpc>
                <a:spcPts val="1700"/>
              </a:lnSpc>
              <a:spcBef>
                <a:spcPts val="600"/>
              </a:spcBef>
            </a:pPr>
            <a:endParaRPr lang="en-US" sz="1200" b="1" dirty="0"/>
          </a:p>
          <a:p>
            <a:pPr marL="285750" indent="-285750">
              <a:lnSpc>
                <a:spcPts val="1700"/>
              </a:lnSpc>
              <a:spcBef>
                <a:spcPts val="600"/>
              </a:spcBef>
              <a:buFont typeface="Arial" panose="020B0604020202020204" pitchFamily="34" charset="0"/>
              <a:buChar char="•"/>
            </a:pPr>
            <a:endParaRPr lang="en-US" sz="1200"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r>
              <a:rPr lang="en-US" dirty="0"/>
              <a:t>Slide 2</a:t>
            </a:r>
          </a:p>
        </p:txBody>
      </p:sp>
      <p:sp>
        <p:nvSpPr>
          <p:cNvPr id="9" name="Footer Placeholder 2">
            <a:extLst>
              <a:ext uri="{FF2B5EF4-FFF2-40B4-BE49-F238E27FC236}">
                <a16:creationId xmlns:a16="http://schemas.microsoft.com/office/drawing/2014/main" id="{D38DAA9B-6DA4-7C5A-8DEB-A7FB6D1389D9}"/>
              </a:ext>
            </a:extLst>
          </p:cNvPr>
          <p:cNvSpPr>
            <a:spLocks noGrp="1"/>
          </p:cNvSpPr>
          <p:nvPr>
            <p:ph type="ftr" sz="quarter" idx="13"/>
          </p:nvPr>
        </p:nvSpPr>
        <p:spPr>
          <a:xfrm rot="16200000">
            <a:off x="9780744" y="1622859"/>
            <a:ext cx="3639670" cy="393954"/>
          </a:xfrm>
        </p:spPr>
        <p:txBody>
          <a:bodyPr/>
          <a:lstStyle/>
          <a:p>
            <a:r>
              <a:rPr lang="en-US" dirty="0"/>
              <a:t>A Comprehensive Statistical Analysis</a:t>
            </a:r>
          </a:p>
        </p:txBody>
      </p:sp>
      <p:pic>
        <p:nvPicPr>
          <p:cNvPr id="11" name="Picture 10">
            <a:extLst>
              <a:ext uri="{FF2B5EF4-FFF2-40B4-BE49-F238E27FC236}">
                <a16:creationId xmlns:a16="http://schemas.microsoft.com/office/drawing/2014/main" id="{0E53F382-3983-6CF5-7481-B153A66FF8AF}"/>
              </a:ext>
            </a:extLst>
          </p:cNvPr>
          <p:cNvPicPr>
            <a:picLocks noChangeAspect="1"/>
          </p:cNvPicPr>
          <p:nvPr/>
        </p:nvPicPr>
        <p:blipFill>
          <a:blip r:embed="rId3"/>
          <a:stretch>
            <a:fillRect/>
          </a:stretch>
        </p:blipFill>
        <p:spPr>
          <a:xfrm>
            <a:off x="833702" y="4069648"/>
            <a:ext cx="4518504" cy="738318"/>
          </a:xfrm>
          <a:prstGeom prst="rect">
            <a:avLst/>
          </a:prstGeom>
        </p:spPr>
      </p:pic>
      <p:pic>
        <p:nvPicPr>
          <p:cNvPr id="12" name="Picture 11">
            <a:extLst>
              <a:ext uri="{FF2B5EF4-FFF2-40B4-BE49-F238E27FC236}">
                <a16:creationId xmlns:a16="http://schemas.microsoft.com/office/drawing/2014/main" id="{FC12B225-B46E-E2D2-3153-43DBE5BC00F5}"/>
              </a:ext>
            </a:extLst>
          </p:cNvPr>
          <p:cNvPicPr>
            <a:picLocks noChangeAspect="1"/>
          </p:cNvPicPr>
          <p:nvPr/>
        </p:nvPicPr>
        <p:blipFill>
          <a:blip r:embed="rId4"/>
          <a:stretch>
            <a:fillRect/>
          </a:stretch>
        </p:blipFill>
        <p:spPr>
          <a:xfrm>
            <a:off x="833701" y="2882807"/>
            <a:ext cx="4518504" cy="738317"/>
          </a:xfrm>
          <a:prstGeom prst="rect">
            <a:avLst/>
          </a:prstGeom>
        </p:spPr>
      </p:pic>
      <p:sp>
        <p:nvSpPr>
          <p:cNvPr id="13" name="TextBox 12">
            <a:extLst>
              <a:ext uri="{FF2B5EF4-FFF2-40B4-BE49-F238E27FC236}">
                <a16:creationId xmlns:a16="http://schemas.microsoft.com/office/drawing/2014/main" id="{5502A55F-6AAF-385D-DDE0-2DBAD33729E0}"/>
              </a:ext>
            </a:extLst>
          </p:cNvPr>
          <p:cNvSpPr txBox="1"/>
          <p:nvPr/>
        </p:nvSpPr>
        <p:spPr>
          <a:xfrm>
            <a:off x="1330442" y="1635400"/>
            <a:ext cx="4518504" cy="523220"/>
          </a:xfrm>
          <a:prstGeom prst="rect">
            <a:avLst/>
          </a:prstGeom>
          <a:noFill/>
        </p:spPr>
        <p:txBody>
          <a:bodyPr wrap="square" rtlCol="0">
            <a:spAutoFit/>
          </a:bodyPr>
          <a:lstStyle/>
          <a:p>
            <a:r>
              <a:rPr lang="en-US" sz="2800" dirty="0"/>
              <a:t>Data Collected From:</a:t>
            </a:r>
            <a:endParaRPr lang="en-IN" sz="2800" dirty="0"/>
          </a:p>
        </p:txBody>
      </p:sp>
      <p:sp>
        <p:nvSpPr>
          <p:cNvPr id="14" name="TextBox 13">
            <a:extLst>
              <a:ext uri="{FF2B5EF4-FFF2-40B4-BE49-F238E27FC236}">
                <a16:creationId xmlns:a16="http://schemas.microsoft.com/office/drawing/2014/main" id="{CE00FD38-E9A2-9633-7938-A02D2381D4CE}"/>
              </a:ext>
            </a:extLst>
          </p:cNvPr>
          <p:cNvSpPr txBox="1"/>
          <p:nvPr/>
        </p:nvSpPr>
        <p:spPr>
          <a:xfrm>
            <a:off x="737530" y="2518845"/>
            <a:ext cx="4145013" cy="369332"/>
          </a:xfrm>
          <a:prstGeom prst="rect">
            <a:avLst/>
          </a:prstGeom>
          <a:noFill/>
        </p:spPr>
        <p:txBody>
          <a:bodyPr wrap="square" rtlCol="0">
            <a:spAutoFit/>
          </a:bodyPr>
          <a:lstStyle/>
          <a:p>
            <a:r>
              <a:rPr lang="en-IN" dirty="0"/>
              <a:t>https://dataful.in/datasets/302/</a:t>
            </a:r>
          </a:p>
        </p:txBody>
      </p:sp>
      <p:sp>
        <p:nvSpPr>
          <p:cNvPr id="15" name="TextBox 14">
            <a:extLst>
              <a:ext uri="{FF2B5EF4-FFF2-40B4-BE49-F238E27FC236}">
                <a16:creationId xmlns:a16="http://schemas.microsoft.com/office/drawing/2014/main" id="{35EAF0A9-0582-0207-7833-B120CA18C384}"/>
              </a:ext>
            </a:extLst>
          </p:cNvPr>
          <p:cNvSpPr txBox="1"/>
          <p:nvPr/>
        </p:nvSpPr>
        <p:spPr>
          <a:xfrm>
            <a:off x="746495" y="3680599"/>
            <a:ext cx="4462643" cy="369332"/>
          </a:xfrm>
          <a:prstGeom prst="rect">
            <a:avLst/>
          </a:prstGeom>
          <a:noFill/>
        </p:spPr>
        <p:txBody>
          <a:bodyPr wrap="square" rtlCol="0">
            <a:spAutoFit/>
          </a:bodyPr>
          <a:lstStyle/>
          <a:p>
            <a:r>
              <a:rPr lang="en-IN" dirty="0"/>
              <a:t>https://ppac.gov.in/</a:t>
            </a:r>
          </a:p>
        </p:txBody>
      </p:sp>
      <p:pic>
        <p:nvPicPr>
          <p:cNvPr id="17" name="Picture 16">
            <a:extLst>
              <a:ext uri="{FF2B5EF4-FFF2-40B4-BE49-F238E27FC236}">
                <a16:creationId xmlns:a16="http://schemas.microsoft.com/office/drawing/2014/main" id="{A3C35E61-C78A-D627-23C9-4AC46EE5ED74}"/>
              </a:ext>
            </a:extLst>
          </p:cNvPr>
          <p:cNvPicPr>
            <a:picLocks noChangeAspect="1"/>
          </p:cNvPicPr>
          <p:nvPr/>
        </p:nvPicPr>
        <p:blipFill>
          <a:blip r:embed="rId5"/>
          <a:stretch>
            <a:fillRect/>
          </a:stretch>
        </p:blipFill>
        <p:spPr>
          <a:xfrm>
            <a:off x="6752523" y="1996473"/>
            <a:ext cx="3341735" cy="710872"/>
          </a:xfrm>
          <a:prstGeom prst="rect">
            <a:avLst/>
          </a:prstGeom>
        </p:spPr>
      </p:pic>
      <p:cxnSp>
        <p:nvCxnSpPr>
          <p:cNvPr id="19" name="Straight Arrow Connector 18">
            <a:extLst>
              <a:ext uri="{FF2B5EF4-FFF2-40B4-BE49-F238E27FC236}">
                <a16:creationId xmlns:a16="http://schemas.microsoft.com/office/drawing/2014/main" id="{CEC2D289-FEAD-7DB1-E839-D11AA6FD4FA9}"/>
              </a:ext>
            </a:extLst>
          </p:cNvPr>
          <p:cNvCxnSpPr>
            <a:cxnSpLocks/>
          </p:cNvCxnSpPr>
          <p:nvPr/>
        </p:nvCxnSpPr>
        <p:spPr>
          <a:xfrm>
            <a:off x="8493091" y="2156988"/>
            <a:ext cx="283356"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23" name="Picture 22">
            <a:extLst>
              <a:ext uri="{FF2B5EF4-FFF2-40B4-BE49-F238E27FC236}">
                <a16:creationId xmlns:a16="http://schemas.microsoft.com/office/drawing/2014/main" id="{312F3499-6592-D21E-6AEF-75BE4702788B}"/>
              </a:ext>
            </a:extLst>
          </p:cNvPr>
          <p:cNvPicPr>
            <a:picLocks noChangeAspect="1"/>
          </p:cNvPicPr>
          <p:nvPr/>
        </p:nvPicPr>
        <p:blipFill>
          <a:blip r:embed="rId6"/>
          <a:stretch>
            <a:fillRect/>
          </a:stretch>
        </p:blipFill>
        <p:spPr>
          <a:xfrm>
            <a:off x="6752902" y="3491841"/>
            <a:ext cx="3341356" cy="579844"/>
          </a:xfrm>
          <a:prstGeom prst="rect">
            <a:avLst/>
          </a:prstGeom>
        </p:spPr>
      </p:pic>
      <p:cxnSp>
        <p:nvCxnSpPr>
          <p:cNvPr id="27" name="Straight Arrow Connector 26">
            <a:extLst>
              <a:ext uri="{FF2B5EF4-FFF2-40B4-BE49-F238E27FC236}">
                <a16:creationId xmlns:a16="http://schemas.microsoft.com/office/drawing/2014/main" id="{B18E7D21-124A-45C4-6ECD-1831751E1A0F}"/>
              </a:ext>
            </a:extLst>
          </p:cNvPr>
          <p:cNvCxnSpPr/>
          <p:nvPr/>
        </p:nvCxnSpPr>
        <p:spPr>
          <a:xfrm flipV="1">
            <a:off x="7602071" y="3621744"/>
            <a:ext cx="1281953" cy="3048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6DF5FE7F-19BE-ED87-DC9B-AE6F87CA9BE9}"/>
              </a:ext>
            </a:extLst>
          </p:cNvPr>
          <p:cNvCxnSpPr>
            <a:cxnSpLocks/>
          </p:cNvCxnSpPr>
          <p:nvPr/>
        </p:nvCxnSpPr>
        <p:spPr>
          <a:xfrm flipV="1">
            <a:off x="8493091" y="3621743"/>
            <a:ext cx="471615" cy="33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60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anim calcmode="lin" valueType="num">
                                      <p:cBhvr>
                                        <p:cTn id="13" dur="1000" fill="hold"/>
                                        <p:tgtEl>
                                          <p:spTgt spid="14"/>
                                        </p:tgtEl>
                                        <p:attrNameLst>
                                          <p:attrName>style.rotation</p:attrName>
                                        </p:attrNameLst>
                                      </p:cBhvr>
                                      <p:tavLst>
                                        <p:tav tm="0">
                                          <p:val>
                                            <p:fltVal val="90"/>
                                          </p:val>
                                        </p:tav>
                                        <p:tav tm="100000">
                                          <p:val>
                                            <p:fltVal val="0"/>
                                          </p:val>
                                        </p:tav>
                                      </p:tavLst>
                                    </p:anim>
                                    <p:animEffect transition="in" filter="fade">
                                      <p:cBhvr>
                                        <p:cTn id="14" dur="1000"/>
                                        <p:tgtEl>
                                          <p:spTgt spid="14"/>
                                        </p:tgtEl>
                                      </p:cBhvr>
                                    </p:animEffect>
                                  </p:childTnLst>
                                </p:cTn>
                              </p:par>
                              <p:par>
                                <p:cTn id="15" presetID="3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par>
                                <p:cTn id="29" presetID="3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 calcmode="lin" valueType="num">
                                      <p:cBhvr additive="base">
                                        <p:cTn id="3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 calcmode="lin" valueType="num">
                                      <p:cBhvr additive="base">
                                        <p:cTn id="4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 calcmode="lin" valueType="num">
                                      <p:cBhvr additive="base">
                                        <p:cTn id="6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7" end="7"/>
                                            </p:txEl>
                                          </p:spTgt>
                                        </p:tgtEl>
                                        <p:attrNameLst>
                                          <p:attrName>style.visibility</p:attrName>
                                        </p:attrNameLst>
                                      </p:cBhvr>
                                      <p:to>
                                        <p:strVal val="visible"/>
                                      </p:to>
                                    </p:set>
                                    <p:anim calcmode="lin" valueType="num">
                                      <p:cBhvr additive="base">
                                        <p:cTn id="8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 calcmode="lin" valueType="num">
                                      <p:cBhvr additive="base">
                                        <p:cTn id="9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26DBFFF-B2D5-6061-D7BE-3A99191B8FE4}"/>
              </a:ext>
            </a:extLst>
          </p:cNvPr>
          <p:cNvPicPr>
            <a:picLocks noChangeAspect="1"/>
          </p:cNvPicPr>
          <p:nvPr/>
        </p:nvPicPr>
        <p:blipFill>
          <a:blip r:embed="rId2"/>
          <a:stretch>
            <a:fillRect/>
          </a:stretch>
        </p:blipFill>
        <p:spPr>
          <a:xfrm>
            <a:off x="188451" y="0"/>
            <a:ext cx="11815097" cy="6858000"/>
          </a:xfrm>
          <a:prstGeom prst="rect">
            <a:avLst/>
          </a:prstGeom>
          <a:effectLst>
            <a:outerShdw blurRad="50800" dist="38100" dir="10800000" algn="r" rotWithShape="0">
              <a:prstClr val="black">
                <a:alpha val="40000"/>
              </a:prstClr>
            </a:outerShdw>
            <a:softEdge rad="101600"/>
          </a:effectLst>
        </p:spPr>
      </p:pic>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a:xfrm>
            <a:off x="10953160" y="6464594"/>
            <a:ext cx="1012596" cy="365125"/>
          </a:xfrm>
        </p:spPr>
        <p:txBody>
          <a:bodyPr/>
          <a:lstStyle/>
          <a:p>
            <a:r>
              <a:rPr lang="en-US" sz="1400" dirty="0">
                <a:solidFill>
                  <a:schemeClr val="bg1"/>
                </a:solidFill>
                <a:latin typeface="Arial Rounded MT Bold" panose="020F0704030504030204" pitchFamily="34" charset="0"/>
              </a:rPr>
              <a:t>SLIDE 3</a:t>
            </a:r>
          </a:p>
        </p:txBody>
      </p:sp>
    </p:spTree>
    <p:extLst>
      <p:ext uri="{BB962C8B-B14F-4D97-AF65-F5344CB8AC3E}">
        <p14:creationId xmlns:p14="http://schemas.microsoft.com/office/powerpoint/2010/main" val="78391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A55611-4C3B-9675-A26D-2E46A0D4972B}"/>
              </a:ext>
            </a:extLst>
          </p:cNvPr>
          <p:cNvPicPr>
            <a:picLocks noChangeAspect="1"/>
          </p:cNvPicPr>
          <p:nvPr/>
        </p:nvPicPr>
        <p:blipFill>
          <a:blip r:embed="rId2">
            <a:alphaModFix amt="19000"/>
          </a:blip>
          <a:stretch>
            <a:fillRect/>
          </a:stretch>
        </p:blipFill>
        <p:spPr>
          <a:xfrm>
            <a:off x="0" y="-1"/>
            <a:ext cx="12192000" cy="6858001"/>
          </a:xfrm>
          <a:prstGeom prst="rect">
            <a:avLst/>
          </a:prstGeom>
        </p:spPr>
      </p:pic>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a:xfrm>
            <a:off x="0" y="6492875"/>
            <a:ext cx="1012596" cy="365125"/>
          </a:xfrm>
        </p:spPr>
        <p:txBody>
          <a:bodyPr/>
          <a:lstStyle/>
          <a:p>
            <a:r>
              <a:rPr lang="en-US" sz="1400" dirty="0">
                <a:solidFill>
                  <a:schemeClr val="tx1"/>
                </a:solidFill>
                <a:latin typeface="Arial Rounded MT Bold" panose="020F0704030504030204" pitchFamily="34" charset="0"/>
              </a:rPr>
              <a:t>SLIDE 4</a:t>
            </a:r>
          </a:p>
        </p:txBody>
      </p:sp>
      <p:sp>
        <p:nvSpPr>
          <p:cNvPr id="6" name="Speech Bubble: Oval 5">
            <a:extLst>
              <a:ext uri="{FF2B5EF4-FFF2-40B4-BE49-F238E27FC236}">
                <a16:creationId xmlns:a16="http://schemas.microsoft.com/office/drawing/2014/main" id="{10564EC6-F960-EEF5-E712-9964202084AD}"/>
              </a:ext>
            </a:extLst>
          </p:cNvPr>
          <p:cNvSpPr/>
          <p:nvPr/>
        </p:nvSpPr>
        <p:spPr>
          <a:xfrm>
            <a:off x="565608" y="3940403"/>
            <a:ext cx="4194928" cy="2552471"/>
          </a:xfrm>
          <a:prstGeom prst="wedgeEllipseCallout">
            <a:avLst>
              <a:gd name="adj1" fmla="val 47454"/>
              <a:gd name="adj2" fmla="val -69813"/>
            </a:avLst>
          </a:prstGeom>
          <a:solidFill>
            <a:schemeClr val="tx2">
              <a:lumMod val="40000"/>
              <a:lumOff val="60000"/>
              <a:alpha val="6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peech Bubble: Oval 8">
            <a:extLst>
              <a:ext uri="{FF2B5EF4-FFF2-40B4-BE49-F238E27FC236}">
                <a16:creationId xmlns:a16="http://schemas.microsoft.com/office/drawing/2014/main" id="{EEF3F97B-B3D9-F042-0C26-BC716D6AC4D3}"/>
              </a:ext>
            </a:extLst>
          </p:cNvPr>
          <p:cNvSpPr/>
          <p:nvPr/>
        </p:nvSpPr>
        <p:spPr>
          <a:xfrm>
            <a:off x="7638572" y="475676"/>
            <a:ext cx="4194928" cy="2552471"/>
          </a:xfrm>
          <a:prstGeom prst="wedgeEllipseCallout">
            <a:avLst>
              <a:gd name="adj1" fmla="val -52357"/>
              <a:gd name="adj2" fmla="val 64433"/>
            </a:avLst>
          </a:prstGeom>
          <a:solidFill>
            <a:schemeClr val="tx2">
              <a:lumMod val="40000"/>
              <a:lumOff val="60000"/>
              <a:alpha val="6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94F4045-47A2-9F35-3075-920D6675215F}"/>
              </a:ext>
            </a:extLst>
          </p:cNvPr>
          <p:cNvSpPr txBox="1"/>
          <p:nvPr/>
        </p:nvSpPr>
        <p:spPr>
          <a:xfrm>
            <a:off x="1027013" y="4893472"/>
            <a:ext cx="3272117" cy="646331"/>
          </a:xfrm>
          <a:prstGeom prst="rect">
            <a:avLst/>
          </a:prstGeom>
          <a:noFill/>
        </p:spPr>
        <p:txBody>
          <a:bodyPr wrap="square" rtlCol="0">
            <a:spAutoFit/>
          </a:bodyPr>
          <a:lstStyle/>
          <a:p>
            <a:pPr algn="ctr"/>
            <a:r>
              <a:rPr lang="en-US" dirty="0">
                <a:solidFill>
                  <a:schemeClr val="accent3">
                    <a:lumMod val="50000"/>
                  </a:schemeClr>
                </a:solidFill>
              </a:rPr>
              <a:t>Highest : Diesel, Petrol, </a:t>
            </a:r>
            <a:r>
              <a:rPr lang="en-US" dirty="0" err="1">
                <a:solidFill>
                  <a:schemeClr val="accent3">
                    <a:lumMod val="50000"/>
                  </a:schemeClr>
                </a:solidFill>
              </a:rPr>
              <a:t>Naptha</a:t>
            </a:r>
            <a:r>
              <a:rPr lang="en-US" dirty="0">
                <a:solidFill>
                  <a:schemeClr val="accent3">
                    <a:lumMod val="50000"/>
                  </a:schemeClr>
                </a:solidFill>
              </a:rPr>
              <a:t>.</a:t>
            </a:r>
          </a:p>
          <a:p>
            <a:pPr algn="ctr"/>
            <a:r>
              <a:rPr lang="en-US" dirty="0">
                <a:solidFill>
                  <a:srgbClr val="FF0000"/>
                </a:solidFill>
              </a:rPr>
              <a:t>Lowest : LPG, Kerosene.</a:t>
            </a:r>
            <a:endParaRPr lang="en-IN" dirty="0">
              <a:solidFill>
                <a:srgbClr val="FF0000"/>
              </a:solidFill>
            </a:endParaRPr>
          </a:p>
        </p:txBody>
      </p:sp>
      <p:sp>
        <p:nvSpPr>
          <p:cNvPr id="3" name="TextBox 2">
            <a:extLst>
              <a:ext uri="{FF2B5EF4-FFF2-40B4-BE49-F238E27FC236}">
                <a16:creationId xmlns:a16="http://schemas.microsoft.com/office/drawing/2014/main" id="{26AE5247-7EE5-BA0F-5B74-31423BAC8FC5}"/>
              </a:ext>
            </a:extLst>
          </p:cNvPr>
          <p:cNvSpPr txBox="1"/>
          <p:nvPr/>
        </p:nvSpPr>
        <p:spPr>
          <a:xfrm>
            <a:off x="8283388" y="932330"/>
            <a:ext cx="2940424" cy="1477328"/>
          </a:xfrm>
          <a:prstGeom prst="rect">
            <a:avLst/>
          </a:prstGeom>
          <a:noFill/>
        </p:spPr>
        <p:txBody>
          <a:bodyPr wrap="square" rtlCol="0">
            <a:spAutoFit/>
          </a:bodyPr>
          <a:lstStyle/>
          <a:p>
            <a:pPr algn="ctr"/>
            <a:r>
              <a:rPr lang="en-US" dirty="0">
                <a:solidFill>
                  <a:schemeClr val="accent4">
                    <a:lumMod val="75000"/>
                  </a:schemeClr>
                </a:solidFill>
              </a:rPr>
              <a:t>Highest : LPG, Other Products(Paraffin Wax, Petroleum Jelly, Aviation Gas, </a:t>
            </a:r>
            <a:r>
              <a:rPr lang="en-US" dirty="0" err="1">
                <a:solidFill>
                  <a:schemeClr val="accent4">
                    <a:lumMod val="75000"/>
                  </a:schemeClr>
                </a:solidFill>
              </a:rPr>
              <a:t>etc</a:t>
            </a:r>
            <a:r>
              <a:rPr lang="en-US" dirty="0">
                <a:solidFill>
                  <a:schemeClr val="accent4">
                    <a:lumMod val="75000"/>
                  </a:schemeClr>
                </a:solidFill>
              </a:rPr>
              <a:t>).</a:t>
            </a:r>
          </a:p>
          <a:p>
            <a:pPr algn="ctr"/>
            <a:r>
              <a:rPr lang="en-US" dirty="0">
                <a:solidFill>
                  <a:srgbClr val="FF0000"/>
                </a:solidFill>
              </a:rPr>
              <a:t>Lowest : Diesel, Petrol.</a:t>
            </a:r>
            <a:endParaRPr lang="en-IN" dirty="0">
              <a:solidFill>
                <a:srgbClr val="FF0000"/>
              </a:solidFill>
            </a:endParaRPr>
          </a:p>
        </p:txBody>
      </p:sp>
      <p:pic>
        <p:nvPicPr>
          <p:cNvPr id="13" name="Picture 12">
            <a:extLst>
              <a:ext uri="{FF2B5EF4-FFF2-40B4-BE49-F238E27FC236}">
                <a16:creationId xmlns:a16="http://schemas.microsoft.com/office/drawing/2014/main" id="{98D61B14-5505-4678-0995-B6A8FAFB1F0F}"/>
              </a:ext>
            </a:extLst>
          </p:cNvPr>
          <p:cNvPicPr>
            <a:picLocks noChangeAspect="1"/>
          </p:cNvPicPr>
          <p:nvPr/>
        </p:nvPicPr>
        <p:blipFill>
          <a:blip r:embed="rId3"/>
          <a:stretch>
            <a:fillRect/>
          </a:stretch>
        </p:blipFill>
        <p:spPr>
          <a:xfrm>
            <a:off x="129001" y="74823"/>
            <a:ext cx="5966999" cy="3354177"/>
          </a:xfrm>
          <a:prstGeom prst="rect">
            <a:avLst/>
          </a:prstGeom>
        </p:spPr>
      </p:pic>
      <p:pic>
        <p:nvPicPr>
          <p:cNvPr id="15" name="Picture 14">
            <a:extLst>
              <a:ext uri="{FF2B5EF4-FFF2-40B4-BE49-F238E27FC236}">
                <a16:creationId xmlns:a16="http://schemas.microsoft.com/office/drawing/2014/main" id="{23C56EFF-16D3-E673-16B7-6E339D343C31}"/>
              </a:ext>
            </a:extLst>
          </p:cNvPr>
          <p:cNvPicPr>
            <a:picLocks noChangeAspect="1"/>
          </p:cNvPicPr>
          <p:nvPr/>
        </p:nvPicPr>
        <p:blipFill>
          <a:blip r:embed="rId4"/>
          <a:stretch>
            <a:fillRect/>
          </a:stretch>
        </p:blipFill>
        <p:spPr>
          <a:xfrm>
            <a:off x="6096000" y="3434664"/>
            <a:ext cx="5968784" cy="3350104"/>
          </a:xfrm>
          <a:prstGeom prst="rect">
            <a:avLst/>
          </a:prstGeom>
        </p:spPr>
      </p:pic>
    </p:spTree>
    <p:extLst>
      <p:ext uri="{BB962C8B-B14F-4D97-AF65-F5344CB8AC3E}">
        <p14:creationId xmlns:p14="http://schemas.microsoft.com/office/powerpoint/2010/main" val="319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4AD82E74-9F02-5AD4-7975-F95DCCCDE87C}"/>
              </a:ext>
            </a:extLst>
          </p:cNvPr>
          <p:cNvPicPr>
            <a:picLocks noGrp="1" noChangeAspect="1"/>
          </p:cNvPicPr>
          <p:nvPr>
            <p:ph type="pic" sz="quarter" idx="13"/>
          </p:nvPr>
        </p:nvPicPr>
        <p:blipFill>
          <a:blip r:embed="rId2">
            <a:alphaModFix amt="13000"/>
          </a:blip>
          <a:srcRect t="12477" b="12477"/>
          <a:stretch>
            <a:fillRect/>
          </a:stretch>
        </p:blipFill>
        <p:spPr/>
      </p:pic>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500207" y="4782651"/>
            <a:ext cx="10972796" cy="2138104"/>
          </a:xfrm>
        </p:spPr>
        <p:txBody>
          <a:bodyPr vert="horz" lIns="91440" tIns="45720" rIns="91440" bIns="45720" rtlCol="0" anchor="t">
            <a:normAutofit/>
          </a:bodyPr>
          <a:lstStyle/>
          <a:p>
            <a:r>
              <a:rPr lang="en-US" sz="1800" b="1" dirty="0">
                <a:solidFill>
                  <a:schemeClr val="tx1"/>
                </a:solidFill>
              </a:rPr>
              <a:t>Export Numerical Analysis : </a:t>
            </a:r>
            <a:r>
              <a:rPr lang="en-US" sz="1600" b="1" dirty="0">
                <a:solidFill>
                  <a:schemeClr val="tx1"/>
                </a:solidFill>
                <a:latin typeface="Söhne"/>
              </a:rPr>
              <a:t>T</a:t>
            </a:r>
            <a:r>
              <a:rPr lang="en-US" sz="1600" b="1" i="0" dirty="0">
                <a:solidFill>
                  <a:schemeClr val="tx1"/>
                </a:solidFill>
                <a:effectLst/>
                <a:latin typeface="Söhne"/>
              </a:rPr>
              <a:t>he data suggests a decrease in the average, median, and total quantity of exports during and after the Covid period. Additionally, there is an increase in variability, skewness, and kurtosis, indicating a more dispersed and positively skewed distribution with a greater presence of extreme values to the right of the distribution.</a:t>
            </a:r>
          </a:p>
          <a:p>
            <a:r>
              <a:rPr lang="en-US" sz="1800" b="1" dirty="0">
                <a:solidFill>
                  <a:schemeClr val="tx1"/>
                </a:solidFill>
              </a:rPr>
              <a:t>Import</a:t>
            </a:r>
            <a:r>
              <a:rPr lang="en-US" sz="1800" b="1" dirty="0">
                <a:solidFill>
                  <a:schemeClr val="tx1"/>
                </a:solidFill>
                <a:latin typeface="Söhne"/>
              </a:rPr>
              <a:t> </a:t>
            </a:r>
            <a:r>
              <a:rPr lang="en-US" sz="1800" b="1" dirty="0">
                <a:solidFill>
                  <a:schemeClr val="tx1"/>
                </a:solidFill>
              </a:rPr>
              <a:t>Numerical Analysis :</a:t>
            </a:r>
            <a:r>
              <a:rPr lang="en-US" sz="1800" b="1" dirty="0">
                <a:solidFill>
                  <a:schemeClr val="tx1"/>
                </a:solidFill>
                <a:latin typeface="Söhne"/>
              </a:rPr>
              <a:t> T</a:t>
            </a:r>
            <a:r>
              <a:rPr lang="en-US" sz="1600" b="1" i="0" dirty="0">
                <a:solidFill>
                  <a:schemeClr val="tx1"/>
                </a:solidFill>
                <a:effectLst/>
                <a:latin typeface="Söhne"/>
              </a:rPr>
              <a:t>he data suggests</a:t>
            </a:r>
            <a:r>
              <a:rPr lang="en-US" sz="1600" b="1" dirty="0">
                <a:solidFill>
                  <a:schemeClr val="tx1"/>
                </a:solidFill>
                <a:latin typeface="Söhne"/>
              </a:rPr>
              <a:t> an increase in the average, variability, skewness, and kurtosis</a:t>
            </a:r>
            <a:r>
              <a:rPr lang="en-US" sz="1600" b="1" i="0" dirty="0">
                <a:solidFill>
                  <a:schemeClr val="tx1"/>
                </a:solidFill>
                <a:effectLst/>
                <a:latin typeface="Söhne"/>
              </a:rPr>
              <a:t> in import quantities during and after the Covid period</a:t>
            </a:r>
            <a:r>
              <a:rPr lang="en-US" sz="1600" b="1" dirty="0">
                <a:solidFill>
                  <a:schemeClr val="tx1"/>
                </a:solidFill>
                <a:latin typeface="Söhne"/>
              </a:rPr>
              <a:t>, indicating a positively skewed distribution with a greater presence of extreme values to the right of the distribution.</a:t>
            </a:r>
            <a:r>
              <a:rPr lang="en-US" sz="1600" b="1" i="0" dirty="0">
                <a:solidFill>
                  <a:schemeClr val="tx1"/>
                </a:solidFill>
                <a:effectLst/>
                <a:latin typeface="Söhne"/>
              </a:rPr>
              <a:t> The range and maximum values indicate the presence of extremely high import quantities.</a:t>
            </a:r>
            <a:endParaRPr lang="en-US" sz="1600" b="1" dirty="0">
              <a:solidFill>
                <a:schemeClr val="tx1"/>
              </a:solidFill>
              <a:latin typeface="Söhne"/>
            </a:endParaRPr>
          </a:p>
        </p:txBody>
      </p:sp>
      <p:graphicFrame>
        <p:nvGraphicFramePr>
          <p:cNvPr id="6" name="Table 5">
            <a:extLst>
              <a:ext uri="{FF2B5EF4-FFF2-40B4-BE49-F238E27FC236}">
                <a16:creationId xmlns:a16="http://schemas.microsoft.com/office/drawing/2014/main" id="{974B4EA0-3B2C-451B-0F70-5F7F4001B3B3}"/>
              </a:ext>
            </a:extLst>
          </p:cNvPr>
          <p:cNvGraphicFramePr>
            <a:graphicFrameLocks noGrp="1"/>
          </p:cNvGraphicFramePr>
          <p:nvPr>
            <p:extLst>
              <p:ext uri="{D42A27DB-BD31-4B8C-83A1-F6EECF244321}">
                <p14:modId xmlns:p14="http://schemas.microsoft.com/office/powerpoint/2010/main" val="3468259647"/>
              </p:ext>
            </p:extLst>
          </p:nvPr>
        </p:nvGraphicFramePr>
        <p:xfrm>
          <a:off x="607787" y="909897"/>
          <a:ext cx="10972796" cy="3809999"/>
        </p:xfrm>
        <a:graphic>
          <a:graphicData uri="http://schemas.openxmlformats.org/drawingml/2006/table">
            <a:tbl>
              <a:tblPr>
                <a:tableStyleId>{5C22544A-7EE6-4342-B048-85BDC9FD1C3A}</a:tableStyleId>
              </a:tblPr>
              <a:tblGrid>
                <a:gridCol w="2570602">
                  <a:extLst>
                    <a:ext uri="{9D8B030D-6E8A-4147-A177-3AD203B41FA5}">
                      <a16:colId xmlns:a16="http://schemas.microsoft.com/office/drawing/2014/main" val="2232845422"/>
                    </a:ext>
                  </a:extLst>
                </a:gridCol>
                <a:gridCol w="1410159">
                  <a:extLst>
                    <a:ext uri="{9D8B030D-6E8A-4147-A177-3AD203B41FA5}">
                      <a16:colId xmlns:a16="http://schemas.microsoft.com/office/drawing/2014/main" val="2933002960"/>
                    </a:ext>
                  </a:extLst>
                </a:gridCol>
                <a:gridCol w="1424848">
                  <a:extLst>
                    <a:ext uri="{9D8B030D-6E8A-4147-A177-3AD203B41FA5}">
                      <a16:colId xmlns:a16="http://schemas.microsoft.com/office/drawing/2014/main" val="3302991186"/>
                    </a:ext>
                  </a:extLst>
                </a:gridCol>
                <a:gridCol w="1322023">
                  <a:extLst>
                    <a:ext uri="{9D8B030D-6E8A-4147-A177-3AD203B41FA5}">
                      <a16:colId xmlns:a16="http://schemas.microsoft.com/office/drawing/2014/main" val="3346364897"/>
                    </a:ext>
                  </a:extLst>
                </a:gridCol>
                <a:gridCol w="1439537">
                  <a:extLst>
                    <a:ext uri="{9D8B030D-6E8A-4147-A177-3AD203B41FA5}">
                      <a16:colId xmlns:a16="http://schemas.microsoft.com/office/drawing/2014/main" val="2681283753"/>
                    </a:ext>
                  </a:extLst>
                </a:gridCol>
                <a:gridCol w="1454226">
                  <a:extLst>
                    <a:ext uri="{9D8B030D-6E8A-4147-A177-3AD203B41FA5}">
                      <a16:colId xmlns:a16="http://schemas.microsoft.com/office/drawing/2014/main" val="1116147077"/>
                    </a:ext>
                  </a:extLst>
                </a:gridCol>
                <a:gridCol w="1351401">
                  <a:extLst>
                    <a:ext uri="{9D8B030D-6E8A-4147-A177-3AD203B41FA5}">
                      <a16:colId xmlns:a16="http://schemas.microsoft.com/office/drawing/2014/main" val="4208067313"/>
                    </a:ext>
                  </a:extLst>
                </a:gridCol>
              </a:tblGrid>
              <a:tr h="548128">
                <a:tc>
                  <a:txBody>
                    <a:bodyPr/>
                    <a:lstStyle/>
                    <a:p>
                      <a:pPr algn="l" fontAlgn="b"/>
                      <a:r>
                        <a:rPr lang="en-US" sz="1400" b="1" u="none" strike="noStrike" dirty="0">
                          <a:effectLst/>
                        </a:rPr>
                        <a:t>Numerical Analysis of Quantity(KG)</a:t>
                      </a:r>
                      <a:endParaRPr lang="en-US" sz="1400" b="1"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IN" sz="1400" b="1" u="none" strike="noStrike" dirty="0">
                          <a:effectLst/>
                        </a:rPr>
                        <a:t>Before Covid Export</a:t>
                      </a:r>
                      <a:endParaRPr lang="en-IN" sz="1400" b="1"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l" defTabSz="914400" rtl="0" eaLnBrk="1" fontAlgn="b" latinLnBrk="0" hangingPunct="1"/>
                      <a:r>
                        <a:rPr lang="en-IN" sz="1400" b="1" u="none" strike="noStrike" kern="1200" dirty="0">
                          <a:solidFill>
                            <a:schemeClr val="dk1"/>
                          </a:solidFill>
                          <a:effectLst/>
                          <a:latin typeface="+mn-lt"/>
                          <a:ea typeface="+mn-ea"/>
                          <a:cs typeface="+mn-cs"/>
                        </a:rPr>
                        <a:t>During Covid Export</a:t>
                      </a: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l" defTabSz="914400" rtl="0" eaLnBrk="1" fontAlgn="b" latinLnBrk="0" hangingPunct="1"/>
                      <a:r>
                        <a:rPr lang="en-IN" sz="1400" b="1" u="none" strike="noStrike" kern="1200" dirty="0">
                          <a:solidFill>
                            <a:schemeClr val="dk1"/>
                          </a:solidFill>
                          <a:effectLst/>
                          <a:latin typeface="+mn-lt"/>
                          <a:ea typeface="+mn-ea"/>
                          <a:cs typeface="+mn-cs"/>
                        </a:rPr>
                        <a:t>After Covid Export</a:t>
                      </a: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l" defTabSz="914400" rtl="0" eaLnBrk="1" fontAlgn="b" latinLnBrk="0" hangingPunct="1"/>
                      <a:r>
                        <a:rPr lang="en-IN" sz="1400" b="1" u="none" strike="noStrike" kern="1200" dirty="0">
                          <a:solidFill>
                            <a:schemeClr val="dk1"/>
                          </a:solidFill>
                          <a:effectLst/>
                          <a:latin typeface="+mn-lt"/>
                          <a:ea typeface="+mn-ea"/>
                          <a:cs typeface="+mn-cs"/>
                        </a:rPr>
                        <a:t>Before Covid Import</a:t>
                      </a: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l" defTabSz="914400" rtl="0" eaLnBrk="1" fontAlgn="b" latinLnBrk="0" hangingPunct="1"/>
                      <a:r>
                        <a:rPr lang="en-IN" sz="1400" b="1" u="none" strike="noStrike" kern="1200" dirty="0">
                          <a:solidFill>
                            <a:schemeClr val="dk1"/>
                          </a:solidFill>
                          <a:effectLst/>
                          <a:latin typeface="+mn-lt"/>
                          <a:ea typeface="+mn-ea"/>
                          <a:cs typeface="+mn-cs"/>
                        </a:rPr>
                        <a:t>During Covid Import</a:t>
                      </a: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algn="l" defTabSz="914400" rtl="0" eaLnBrk="1" fontAlgn="b" latinLnBrk="0" hangingPunct="1"/>
                      <a:r>
                        <a:rPr lang="en-IN" sz="1400" b="1" u="none" strike="noStrike" kern="1200" dirty="0">
                          <a:solidFill>
                            <a:schemeClr val="dk1"/>
                          </a:solidFill>
                          <a:effectLst/>
                          <a:latin typeface="+mn-lt"/>
                          <a:ea typeface="+mn-ea"/>
                          <a:cs typeface="+mn-cs"/>
                        </a:rPr>
                        <a:t>After Covid Import</a:t>
                      </a: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922590970"/>
                  </a:ext>
                </a:extLst>
              </a:tr>
              <a:tr h="291745">
                <a:tc>
                  <a:txBody>
                    <a:bodyPr/>
                    <a:lstStyle/>
                    <a:p>
                      <a:pPr algn="l" fontAlgn="b"/>
                      <a:r>
                        <a:rPr lang="en-IN" sz="1200" i="1" u="none" strike="noStrike" dirty="0">
                          <a:effectLst/>
                        </a:rPr>
                        <a:t>Mean</a:t>
                      </a:r>
                      <a:endParaRPr lang="en-IN" sz="1200" b="0" i="1"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dirty="0">
                          <a:effectLst/>
                        </a:rPr>
                        <a:t>489851.893</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415670.1014</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431557.1202</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1735068.927</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1737718.263</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1884980.504</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6792355"/>
                  </a:ext>
                </a:extLst>
              </a:tr>
              <a:tr h="291745">
                <a:tc>
                  <a:txBody>
                    <a:bodyPr/>
                    <a:lstStyle/>
                    <a:p>
                      <a:pPr algn="l" fontAlgn="b"/>
                      <a:r>
                        <a:rPr lang="en-IN" sz="1200" i="1" u="none" strike="noStrike" dirty="0">
                          <a:effectLst/>
                        </a:rPr>
                        <a:t>Standard Error</a:t>
                      </a:r>
                      <a:endParaRPr lang="en-IN" sz="1200" b="0" i="1"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dirty="0">
                          <a:effectLst/>
                        </a:rPr>
                        <a:t>20068.69135</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43593.06172</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60462.40365</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141863.3732</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280526.1351</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434906.1131</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060068039"/>
                  </a:ext>
                </a:extLst>
              </a:tr>
              <a:tr h="304914">
                <a:tc>
                  <a:txBody>
                    <a:bodyPr/>
                    <a:lstStyle/>
                    <a:p>
                      <a:pPr algn="l" fontAlgn="b"/>
                      <a:r>
                        <a:rPr lang="en-IN" sz="1200" i="1" u="none" strike="noStrike">
                          <a:effectLst/>
                        </a:rPr>
                        <a:t>Median</a:t>
                      </a:r>
                      <a:endParaRPr lang="en-IN" sz="1200" b="0" i="1"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dirty="0">
                          <a:effectLst/>
                        </a:rPr>
                        <a:t>227099.427</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59398.17175</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49246.9634</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111441</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191196.457</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158348.2615</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84587365"/>
                  </a:ext>
                </a:extLst>
              </a:tr>
              <a:tr h="304914">
                <a:tc>
                  <a:txBody>
                    <a:bodyPr/>
                    <a:lstStyle/>
                    <a:p>
                      <a:pPr algn="l" fontAlgn="b"/>
                      <a:r>
                        <a:rPr lang="en-IN" sz="1200" i="1" u="none" strike="noStrike">
                          <a:effectLst/>
                        </a:rPr>
                        <a:t>Standard Deviation</a:t>
                      </a:r>
                      <a:endParaRPr lang="en-IN" sz="1200" b="0" i="1"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dirty="0">
                          <a:effectLst/>
                        </a:rPr>
                        <a:t>678487.9968</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735935.5839</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725548.8438</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4821268.01</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4735826.227</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5218873.358</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66465650"/>
                  </a:ext>
                </a:extLst>
              </a:tr>
              <a:tr h="304914">
                <a:tc>
                  <a:txBody>
                    <a:bodyPr/>
                    <a:lstStyle/>
                    <a:p>
                      <a:pPr algn="l" fontAlgn="b"/>
                      <a:r>
                        <a:rPr lang="en-IN" sz="1200" i="1" u="none" strike="noStrike">
                          <a:effectLst/>
                        </a:rPr>
                        <a:t>Kurtosis</a:t>
                      </a:r>
                      <a:endParaRPr lang="en-IN" sz="1200" b="0" i="1"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dirty="0">
                          <a:effectLst/>
                        </a:rPr>
                        <a:t>2.760684549</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4.872320642</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4.477963873</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6.60803661</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7.660956101</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7.49350495</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45023331"/>
                  </a:ext>
                </a:extLst>
              </a:tr>
              <a:tr h="291745">
                <a:tc>
                  <a:txBody>
                    <a:bodyPr/>
                    <a:lstStyle/>
                    <a:p>
                      <a:pPr algn="l" fontAlgn="b"/>
                      <a:r>
                        <a:rPr lang="en-IN" sz="1200" i="1" u="none" strike="noStrike">
                          <a:effectLst/>
                        </a:rPr>
                        <a:t>Skewness</a:t>
                      </a:r>
                      <a:endParaRPr lang="en-IN" sz="1200" b="0" i="1"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dirty="0">
                          <a:effectLst/>
                        </a:rPr>
                        <a:t>1.762280236</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2.357892943</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2.239173297</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2.89636993</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3.053293412</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3.039098337</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67377372"/>
                  </a:ext>
                </a:extLst>
              </a:tr>
              <a:tr h="291745">
                <a:tc>
                  <a:txBody>
                    <a:bodyPr/>
                    <a:lstStyle/>
                    <a:p>
                      <a:pPr algn="l" fontAlgn="b"/>
                      <a:r>
                        <a:rPr lang="en-IN" sz="1200" i="1" u="none" strike="noStrike" dirty="0">
                          <a:effectLst/>
                        </a:rPr>
                        <a:t>Range</a:t>
                      </a:r>
                      <a:endParaRPr lang="en-IN" sz="1200" b="0" i="1"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a:effectLst/>
                        </a:rPr>
                        <a:t>3370828.173</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3403609.441</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3364574.633</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21101995.77</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20489408.85</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21626169.7</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486462837"/>
                  </a:ext>
                </a:extLst>
              </a:tr>
              <a:tr h="291745">
                <a:tc>
                  <a:txBody>
                    <a:bodyPr/>
                    <a:lstStyle/>
                    <a:p>
                      <a:pPr algn="l" fontAlgn="b"/>
                      <a:r>
                        <a:rPr lang="en-IN" sz="1200" i="1" u="none" strike="noStrike">
                          <a:effectLst/>
                        </a:rPr>
                        <a:t>Minimum</a:t>
                      </a:r>
                      <a:endParaRPr lang="en-IN" sz="1200" b="0" i="1"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5415550"/>
                  </a:ext>
                </a:extLst>
              </a:tr>
              <a:tr h="291745">
                <a:tc>
                  <a:txBody>
                    <a:bodyPr/>
                    <a:lstStyle/>
                    <a:p>
                      <a:pPr algn="l" fontAlgn="b"/>
                      <a:r>
                        <a:rPr lang="en-IN" sz="1200" i="1" u="none" strike="noStrike">
                          <a:effectLst/>
                        </a:rPr>
                        <a:t>Maximum</a:t>
                      </a:r>
                      <a:endParaRPr lang="en-IN" sz="1200" b="0" i="1"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a:effectLst/>
                        </a:rPr>
                        <a:t>3370828.173</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3403609.441</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3364574.633</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21101995.77</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20489408.85</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21626169.7</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560753"/>
                  </a:ext>
                </a:extLst>
              </a:tr>
              <a:tr h="291745">
                <a:tc>
                  <a:txBody>
                    <a:bodyPr/>
                    <a:lstStyle/>
                    <a:p>
                      <a:pPr algn="l" fontAlgn="b"/>
                      <a:r>
                        <a:rPr lang="en-IN" sz="1200" i="1" u="none" strike="noStrike">
                          <a:effectLst/>
                        </a:rPr>
                        <a:t>Sum</a:t>
                      </a:r>
                      <a:endParaRPr lang="en-IN" sz="1200" b="0" i="1"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a:effectLst/>
                        </a:rPr>
                        <a:t>559900713.7</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118465978.9</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62144225.31</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2004004611</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495249705.1</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271437192.6</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94523568"/>
                  </a:ext>
                </a:extLst>
              </a:tr>
              <a:tr h="304914">
                <a:tc>
                  <a:txBody>
                    <a:bodyPr/>
                    <a:lstStyle/>
                    <a:p>
                      <a:pPr algn="l" fontAlgn="b"/>
                      <a:r>
                        <a:rPr lang="en-IN" sz="1200" i="1" u="none" strike="noStrike" dirty="0">
                          <a:effectLst/>
                        </a:rPr>
                        <a:t>Count</a:t>
                      </a:r>
                      <a:endParaRPr lang="en-IN" sz="1200" b="0" i="1"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
                      <a:r>
                        <a:rPr lang="en-IN" sz="1100" u="none" strike="noStrike">
                          <a:effectLst/>
                        </a:rPr>
                        <a:t>1143</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285</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144</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1155</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a:effectLst/>
                        </a:rPr>
                        <a:t>285</a:t>
                      </a:r>
                      <a:endParaRPr lang="en-IN" sz="1100" b="0" i="0" u="none" strike="noStrike">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fontAlgn="b"/>
                      <a:r>
                        <a:rPr lang="en-IN" sz="1100" u="none" strike="noStrike" dirty="0">
                          <a:effectLst/>
                        </a:rPr>
                        <a:t>144</a:t>
                      </a:r>
                      <a:endParaRPr lang="en-IN" sz="1100" b="0" i="0" u="none" strike="noStrike" dirty="0">
                        <a:solidFill>
                          <a:srgbClr val="000000"/>
                        </a:solidFill>
                        <a:effectLst/>
                        <a:latin typeface="Calibri" panose="020F0502020204030204" pitchFamily="34" charset="0"/>
                      </a:endParaRPr>
                    </a:p>
                  </a:txBody>
                  <a:tcPr marL="8313" marR="8313" marT="83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17310094"/>
                  </a:ext>
                </a:extLst>
              </a:tr>
            </a:tbl>
          </a:graphicData>
        </a:graphic>
      </p:graphicFrame>
      <p:sp>
        <p:nvSpPr>
          <p:cNvPr id="7" name="TextBox 6">
            <a:extLst>
              <a:ext uri="{FF2B5EF4-FFF2-40B4-BE49-F238E27FC236}">
                <a16:creationId xmlns:a16="http://schemas.microsoft.com/office/drawing/2014/main" id="{4B20DD01-9324-9789-4B02-091FB2F8312E}"/>
              </a:ext>
            </a:extLst>
          </p:cNvPr>
          <p:cNvSpPr txBox="1"/>
          <p:nvPr/>
        </p:nvSpPr>
        <p:spPr>
          <a:xfrm>
            <a:off x="607788" y="242046"/>
            <a:ext cx="6223318" cy="461665"/>
          </a:xfrm>
          <a:prstGeom prst="rect">
            <a:avLst/>
          </a:prstGeom>
          <a:noFill/>
        </p:spPr>
        <p:txBody>
          <a:bodyPr wrap="square" rtlCol="0">
            <a:spAutoFit/>
          </a:bodyPr>
          <a:lstStyle/>
          <a:p>
            <a:r>
              <a:rPr lang="en-US" sz="2400" dirty="0">
                <a:latin typeface="Bahnschrift" panose="020B0502040204020203" pitchFamily="34" charset="0"/>
              </a:rPr>
              <a:t>Numerical Analysis of Import and Export…..</a:t>
            </a:r>
            <a:endParaRPr lang="en-IN" sz="2400" dirty="0">
              <a:latin typeface="Bahnschrift" panose="020B0502040204020203" pitchFamily="34" charset="0"/>
            </a:endParaRPr>
          </a:p>
        </p:txBody>
      </p:sp>
      <p:sp>
        <p:nvSpPr>
          <p:cNvPr id="2" name="Slide Number Placeholder 10">
            <a:extLst>
              <a:ext uri="{FF2B5EF4-FFF2-40B4-BE49-F238E27FC236}">
                <a16:creationId xmlns:a16="http://schemas.microsoft.com/office/drawing/2014/main" id="{53483DFA-C8CC-0926-9DF2-652417537A6D}"/>
              </a:ext>
            </a:extLst>
          </p:cNvPr>
          <p:cNvSpPr txBox="1">
            <a:spLocks/>
          </p:cNvSpPr>
          <p:nvPr/>
        </p:nvSpPr>
        <p:spPr>
          <a:xfrm>
            <a:off x="11340356" y="6555630"/>
            <a:ext cx="10125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Arial Rounded MT Bold" panose="020F0704030504030204" pitchFamily="34" charset="0"/>
              </a:rPr>
              <a:t>SLIDE 5</a:t>
            </a:r>
          </a:p>
        </p:txBody>
      </p:sp>
    </p:spTree>
    <p:extLst>
      <p:ext uri="{BB962C8B-B14F-4D97-AF65-F5344CB8AC3E}">
        <p14:creationId xmlns:p14="http://schemas.microsoft.com/office/powerpoint/2010/main" val="20054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 calcmode="lin" valueType="num">
                                      <p:cBhvr additive="base">
                                        <p:cTn id="2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0E11920-38EE-B84C-183A-2E25671F3185}"/>
              </a:ext>
            </a:extLst>
          </p:cNvPr>
          <p:cNvPicPr>
            <a:picLocks noChangeAspect="1"/>
          </p:cNvPicPr>
          <p:nvPr/>
        </p:nvPicPr>
        <p:blipFill>
          <a:blip r:embed="rId2">
            <a:alphaModFix amt="18000"/>
          </a:blip>
          <a:stretch>
            <a:fillRect/>
          </a:stretch>
        </p:blipFill>
        <p:spPr>
          <a:xfrm>
            <a:off x="0" y="0"/>
            <a:ext cx="12192000" cy="6858000"/>
          </a:xfrm>
          <a:prstGeom prst="rect">
            <a:avLst/>
          </a:prstGeom>
        </p:spPr>
      </p:pic>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115009" y="989031"/>
            <a:ext cx="7119803" cy="5732443"/>
          </a:xfrm>
        </p:spPr>
        <p:txBody>
          <a:bodyPr>
            <a:normAutofit/>
          </a:bodyPr>
          <a:lstStyle/>
          <a:p>
            <a:pPr marL="285750" indent="-285750">
              <a:buFont typeface="Arial" panose="020B0604020202020204" pitchFamily="34" charset="0"/>
              <a:buChar char="•"/>
            </a:pPr>
            <a:r>
              <a:rPr lang="en-US" dirty="0">
                <a:solidFill>
                  <a:schemeClr val="tx1">
                    <a:lumMod val="95000"/>
                  </a:schemeClr>
                </a:solidFill>
              </a:rPr>
              <a:t>A special focus on the importing trends of India pictures that throughout 2011 and 2019 India's import of Crude Oil and petroleum products have seen a steady growth except the patch of 2014 and 2015 where the prices of crude oil dropped and India imported crude oil and petroleum products very aggressively and then again the steady flow continued. </a:t>
            </a:r>
          </a:p>
          <a:p>
            <a:pPr marL="285750" indent="-285750">
              <a:buFont typeface="Arial" panose="020B0604020202020204" pitchFamily="34" charset="0"/>
              <a:buChar char="•"/>
            </a:pPr>
            <a:r>
              <a:rPr lang="en-US" dirty="0">
                <a:solidFill>
                  <a:schemeClr val="tx1">
                    <a:lumMod val="95000"/>
                  </a:schemeClr>
                </a:solidFill>
              </a:rPr>
              <a:t>During COVID 19 in 2020 and 2021, India's energy consumption requirements went down,	and along with that the price of crude oil in the international market went down too. There was a dip in importing of crude oil and petroleum products but that amount too was more than surplus for India's energy security. So India had a good stock pile of crude oil and petroleum products in the inventory. </a:t>
            </a:r>
          </a:p>
          <a:p>
            <a:pPr marL="285750" indent="-285750">
              <a:buFont typeface="Arial" panose="020B0604020202020204" pitchFamily="34" charset="0"/>
              <a:buChar char="•"/>
            </a:pPr>
            <a:r>
              <a:rPr lang="en-US" dirty="0">
                <a:solidFill>
                  <a:schemeClr val="tx1">
                    <a:lumMod val="95000"/>
                  </a:schemeClr>
                </a:solidFill>
              </a:rPr>
              <a:t>Again in 2022 due to the Russia Ukraine war, Russia was under heavy sanctions from the West and Russia had to find out friendly allies who wanted to get Russian oil at extremely low rates, and India, having good relations with Russia ignored the sanctions and imported Russian crude oil at very cheap prices. Though after the COVID pandemic the energy requirements of India increased, this aggressive importing of Russian crude oil at very cheap prices again helped India to replenish it's inventory.</a:t>
            </a:r>
          </a:p>
        </p:txBody>
      </p:sp>
      <p:sp>
        <p:nvSpPr>
          <p:cNvPr id="9" name="TextBox 8">
            <a:extLst>
              <a:ext uri="{FF2B5EF4-FFF2-40B4-BE49-F238E27FC236}">
                <a16:creationId xmlns:a16="http://schemas.microsoft.com/office/drawing/2014/main" id="{954E16BC-5515-9BC5-3396-E20E6C25753F}"/>
              </a:ext>
            </a:extLst>
          </p:cNvPr>
          <p:cNvSpPr txBox="1"/>
          <p:nvPr/>
        </p:nvSpPr>
        <p:spPr>
          <a:xfrm>
            <a:off x="1557494" y="98583"/>
            <a:ext cx="5054321" cy="707886"/>
          </a:xfrm>
          <a:prstGeom prst="rect">
            <a:avLst/>
          </a:prstGeom>
          <a:noFill/>
        </p:spPr>
        <p:txBody>
          <a:bodyPr wrap="square" rtlCol="0">
            <a:spAutoFit/>
          </a:bodyPr>
          <a:lstStyle/>
          <a:p>
            <a:r>
              <a:rPr lang="en-US" sz="4000" b="1" dirty="0"/>
              <a:t>CONCLUSION</a:t>
            </a:r>
            <a:endParaRPr lang="en-IN" sz="4000" b="1" dirty="0"/>
          </a:p>
        </p:txBody>
      </p:sp>
      <p:sp>
        <p:nvSpPr>
          <p:cNvPr id="10" name="Slide Number Placeholder 10">
            <a:extLst>
              <a:ext uri="{FF2B5EF4-FFF2-40B4-BE49-F238E27FC236}">
                <a16:creationId xmlns:a16="http://schemas.microsoft.com/office/drawing/2014/main" id="{3F1EE103-43B9-C073-395B-ECB32A3F589D}"/>
              </a:ext>
            </a:extLst>
          </p:cNvPr>
          <p:cNvSpPr txBox="1">
            <a:spLocks/>
          </p:cNvSpPr>
          <p:nvPr/>
        </p:nvSpPr>
        <p:spPr>
          <a:xfrm>
            <a:off x="11259971" y="6485294"/>
            <a:ext cx="101259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Arial Rounded MT Bold" panose="020F0704030504030204" pitchFamily="34" charset="0"/>
              </a:rPr>
              <a:t>SLIDE 6</a:t>
            </a:r>
          </a:p>
        </p:txBody>
      </p:sp>
      <p:pic>
        <p:nvPicPr>
          <p:cNvPr id="27" name="Picture 26">
            <a:extLst>
              <a:ext uri="{FF2B5EF4-FFF2-40B4-BE49-F238E27FC236}">
                <a16:creationId xmlns:a16="http://schemas.microsoft.com/office/drawing/2014/main" id="{9ED3F524-93CB-3C9D-3302-E67FC85F167C}"/>
              </a:ext>
            </a:extLst>
          </p:cNvPr>
          <p:cNvPicPr>
            <a:picLocks noChangeAspect="1"/>
          </p:cNvPicPr>
          <p:nvPr/>
        </p:nvPicPr>
        <p:blipFill>
          <a:blip r:embed="rId3">
            <a:extLst>
              <a:ext uri="{BEBA8EAE-BF5A-486C-A8C5-ECC9F3942E4B}">
                <a14:imgProps xmlns:a14="http://schemas.microsoft.com/office/drawing/2010/main">
                  <a14:imgLayer r:embed="rId4">
                    <a14:imgEffect>
                      <a14:artisticChalkSketch/>
                    </a14:imgEffect>
                  </a14:imgLayer>
                </a14:imgProps>
              </a:ext>
            </a:extLst>
          </a:blip>
          <a:stretch>
            <a:fillRect/>
          </a:stretch>
        </p:blipFill>
        <p:spPr>
          <a:xfrm>
            <a:off x="7140139" y="2009670"/>
            <a:ext cx="4936852" cy="3124173"/>
          </a:xfrm>
          <a:prstGeom prst="rect">
            <a:avLst/>
          </a:prstGeom>
          <a:effectLst>
            <a:softEdge rad="76200"/>
          </a:effectLst>
        </p:spPr>
      </p:pic>
    </p:spTree>
    <p:extLst>
      <p:ext uri="{BB962C8B-B14F-4D97-AF65-F5344CB8AC3E}">
        <p14:creationId xmlns:p14="http://schemas.microsoft.com/office/powerpoint/2010/main" val="228707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 calcmode="lin" valueType="num">
                                      <p:cBhvr additive="base">
                                        <p:cTn id="1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xEl>
                                              <p:pRg st="1" end="1"/>
                                            </p:txEl>
                                          </p:spTgt>
                                        </p:tgtEl>
                                        <p:attrNameLst>
                                          <p:attrName>style.visibility</p:attrName>
                                        </p:attrNameLst>
                                      </p:cBhvr>
                                      <p:to>
                                        <p:strVal val="visible"/>
                                      </p:to>
                                    </p:set>
                                    <p:anim calcmode="lin" valueType="num">
                                      <p:cBhvr additive="base">
                                        <p:cTn id="19"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xEl>
                                              <p:pRg st="2" end="2"/>
                                            </p:txEl>
                                          </p:spTgt>
                                        </p:tgtEl>
                                        <p:attrNameLst>
                                          <p:attrName>style.visibility</p:attrName>
                                        </p:attrNameLst>
                                      </p:cBhvr>
                                      <p:to>
                                        <p:strVal val="visible"/>
                                      </p:to>
                                    </p:set>
                                    <p:anim calcmode="lin" valueType="num">
                                      <p:cBhvr additive="base">
                                        <p:cTn id="25"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757CFE-9BAA-EC69-6F09-0526D2AB1730}"/>
              </a:ext>
            </a:extLst>
          </p:cNvPr>
          <p:cNvPicPr>
            <a:picLocks noChangeAspect="1"/>
          </p:cNvPicPr>
          <p:nvPr/>
        </p:nvPicPr>
        <p:blipFill>
          <a:blip r:embed="rId3">
            <a:alphaModFix amt="85000"/>
          </a:blip>
          <a:stretch>
            <a:fillRect/>
          </a:stretch>
        </p:blipFill>
        <p:spPr>
          <a:xfrm>
            <a:off x="0" y="583345"/>
            <a:ext cx="12192000" cy="5773005"/>
          </a:xfrm>
          <a:prstGeom prst="rect">
            <a:avLst/>
          </a:prstGeom>
          <a:gradFill>
            <a:gsLst>
              <a:gs pos="100000">
                <a:schemeClr val="accent4"/>
              </a:gs>
              <a:gs pos="0">
                <a:schemeClr val="accent2"/>
              </a:gs>
            </a:gsLst>
            <a:lin ang="2700000" scaled="1"/>
          </a:gradFill>
          <a:effectLst>
            <a:softEdge rad="76200"/>
          </a:effectLst>
        </p:spPr>
      </p:pic>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6837915" y="1547449"/>
            <a:ext cx="5485381" cy="1178169"/>
          </a:xfrm>
        </p:spPr>
        <p:txBody>
          <a:bodyPr/>
          <a:lstStyle/>
          <a:p>
            <a:r>
              <a:rPr lang="en-US" dirty="0">
                <a:solidFill>
                  <a:schemeClr val="tx1"/>
                </a:solidFill>
              </a:rPr>
              <a:t>THANK YOU!!</a:t>
            </a:r>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7141558" y="3507363"/>
            <a:ext cx="5181735" cy="2534890"/>
          </a:xfrm>
        </p:spPr>
        <p:txBody>
          <a:bodyPr/>
          <a:lstStyle/>
          <a:p>
            <a:r>
              <a:rPr lang="en-US" b="1" dirty="0">
                <a:solidFill>
                  <a:schemeClr val="tx1">
                    <a:lumMod val="95000"/>
                    <a:lumOff val="5000"/>
                  </a:schemeClr>
                </a:solidFill>
              </a:rPr>
              <a:t>Special Acknowledgement –</a:t>
            </a:r>
            <a:endParaRPr lang="en-US" dirty="0">
              <a:solidFill>
                <a:schemeClr val="tx1">
                  <a:lumMod val="95000"/>
                  <a:lumOff val="5000"/>
                </a:schemeClr>
              </a:solidFill>
            </a:endParaRPr>
          </a:p>
          <a:p>
            <a:pPr marL="342900" indent="-342900">
              <a:buFont typeface="Arial" panose="020B0604020202020204" pitchFamily="34" charset="0"/>
              <a:buChar char="•"/>
            </a:pPr>
            <a:r>
              <a:rPr lang="en-US" dirty="0">
                <a:solidFill>
                  <a:schemeClr val="tx1">
                    <a:lumMod val="95000"/>
                    <a:lumOff val="5000"/>
                  </a:schemeClr>
                </a:solidFill>
              </a:rPr>
              <a:t>Mr. Rohit Pandey.</a:t>
            </a:r>
          </a:p>
          <a:p>
            <a:pPr marL="342900" indent="-342900">
              <a:buFont typeface="Arial" panose="020B0604020202020204" pitchFamily="34" charset="0"/>
              <a:buChar char="•"/>
            </a:pPr>
            <a:r>
              <a:rPr lang="en-US" dirty="0">
                <a:solidFill>
                  <a:schemeClr val="tx1">
                    <a:lumMod val="95000"/>
                    <a:lumOff val="5000"/>
                  </a:schemeClr>
                </a:solidFill>
              </a:rPr>
              <a:t>Our Fellow Classmates.</a:t>
            </a:r>
          </a:p>
          <a:p>
            <a:pPr marL="342900" indent="-342900">
              <a:buFont typeface="Arial" panose="020B0604020202020204" pitchFamily="34" charset="0"/>
              <a:buChar char="•"/>
            </a:pPr>
            <a:r>
              <a:rPr lang="en-US" dirty="0">
                <a:solidFill>
                  <a:schemeClr val="tx1">
                    <a:lumMod val="95000"/>
                    <a:lumOff val="5000"/>
                  </a:schemeClr>
                </a:solidFill>
              </a:rPr>
              <a:t>Respected Faculties.</a:t>
            </a:r>
          </a:p>
          <a:p>
            <a:endParaRPr lang="en-US" dirty="0"/>
          </a:p>
          <a:p>
            <a:endParaRPr lang="en-US" dirty="0"/>
          </a:p>
          <a:p>
            <a:pPr marL="342900" indent="-342900">
              <a:buFont typeface="Arial" panose="020B0604020202020204" pitchFamily="34" charset="0"/>
              <a:buChar char="•"/>
            </a:pPr>
            <a:endParaRPr lang="en-US" dirty="0"/>
          </a:p>
          <a:p>
            <a:endParaRPr lang="en-US" dirty="0"/>
          </a:p>
        </p:txBody>
      </p:sp>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9872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 calcmode="lin" valueType="num">
                                      <p:cBhvr additive="base">
                                        <p:cTn id="13"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1" end="1"/>
                                            </p:txEl>
                                          </p:spTgt>
                                        </p:tgtEl>
                                        <p:attrNameLst>
                                          <p:attrName>style.visibility</p:attrName>
                                        </p:attrNameLst>
                                      </p:cBhvr>
                                      <p:to>
                                        <p:strVal val="visible"/>
                                      </p:to>
                                    </p:set>
                                    <p:anim calcmode="lin" valueType="num">
                                      <p:cBhvr additive="base">
                                        <p:cTn id="19"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xEl>
                                              <p:pRg st="2" end="2"/>
                                            </p:txEl>
                                          </p:spTgt>
                                        </p:tgtEl>
                                        <p:attrNameLst>
                                          <p:attrName>style.visibility</p:attrName>
                                        </p:attrNameLst>
                                      </p:cBhvr>
                                      <p:to>
                                        <p:strVal val="visible"/>
                                      </p:to>
                                    </p:set>
                                    <p:anim calcmode="lin" valueType="num">
                                      <p:cBhvr additive="base">
                                        <p:cTn id="25"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
                                            <p:txEl>
                                              <p:pRg st="3" end="3"/>
                                            </p:txEl>
                                          </p:spTgt>
                                        </p:tgtEl>
                                        <p:attrNameLst>
                                          <p:attrName>style.visibility</p:attrName>
                                        </p:attrNameLst>
                                      </p:cBhvr>
                                      <p:to>
                                        <p:strVal val="visible"/>
                                      </p:to>
                                    </p:set>
                                    <p:anim calcmode="lin" valueType="num">
                                      <p:cBhvr additive="base">
                                        <p:cTn id="31" dur="500" fill="hold"/>
                                        <p:tgtEl>
                                          <p:spTgt spid="3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TM04033923[[fn=Depth]]</Template>
  <TotalTime>369</TotalTime>
  <Words>879</Words>
  <Application>Microsoft Office PowerPoint</Application>
  <PresentationFormat>Widescreen</PresentationFormat>
  <Paragraphs>138</Paragraphs>
  <Slides>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Arial</vt:lpstr>
      <vt:lpstr>Arial Rounded MT Bold</vt:lpstr>
      <vt:lpstr>Bahnschrift</vt:lpstr>
      <vt:lpstr>Calibri</vt:lpstr>
      <vt:lpstr>Cambria</vt:lpstr>
      <vt:lpstr>Corbel</vt:lpstr>
      <vt:lpstr>Söhne</vt:lpstr>
      <vt:lpstr>Univers</vt:lpstr>
      <vt:lpstr>GradientVTI</vt:lpstr>
      <vt:lpstr>Depth</vt:lpstr>
      <vt:lpstr>India's Crude Oil and Petroleum Products Trade : A Comprehensive Statistical Analysis</vt:lpstr>
      <vt:lpstr>Problem Statement: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India's Crude Oil and Petroleum Products Trade : A Comprehensive Statistical Analysis</dc:title>
  <dc:creator>Kaustav Ghosh</dc:creator>
  <cp:lastModifiedBy>Arghya Roy Chowdhury</cp:lastModifiedBy>
  <cp:revision>15</cp:revision>
  <dcterms:created xsi:type="dcterms:W3CDTF">2023-10-03T20:24:30Z</dcterms:created>
  <dcterms:modified xsi:type="dcterms:W3CDTF">2023-10-21T07:34:06Z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