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9"/>
  </p:notesMasterIdLst>
  <p:sldIdLst>
    <p:sldId id="258" r:id="rId2"/>
    <p:sldId id="257" r:id="rId3"/>
    <p:sldId id="263" r:id="rId4"/>
    <p:sldId id="260" r:id="rId5"/>
    <p:sldId id="267" r:id="rId6"/>
    <p:sldId id="274" r:id="rId7"/>
    <p:sldId id="286" r:id="rId8"/>
    <p:sldId id="264" r:id="rId9"/>
    <p:sldId id="262" r:id="rId10"/>
    <p:sldId id="265" r:id="rId11"/>
    <p:sldId id="276" r:id="rId12"/>
    <p:sldId id="266" r:id="rId13"/>
    <p:sldId id="287" r:id="rId14"/>
    <p:sldId id="278" r:id="rId15"/>
    <p:sldId id="277" r:id="rId16"/>
    <p:sldId id="271"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44" autoAdjust="0"/>
    <p:restoredTop sz="94660"/>
  </p:normalViewPr>
  <p:slideViewPr>
    <p:cSldViewPr snapToGrid="0">
      <p:cViewPr varScale="1">
        <p:scale>
          <a:sx n="153" d="100"/>
          <a:sy n="153" d="100"/>
        </p:scale>
        <p:origin x="1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11D6EB-4145-43C9-AC16-04153BEF549F}"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F8454DE9-4A68-49A0-99E7-16EE705AC162}">
      <dgm:prSet/>
      <dgm:spPr/>
      <dgm:t>
        <a:bodyPr/>
        <a:lstStyle/>
        <a:p>
          <a:r>
            <a:rPr lang="en-US" dirty="0">
              <a:latin typeface="+mj-lt"/>
            </a:rPr>
            <a:t>The Darknet Fraud Forum Data Pipeline consists of following Phases </a:t>
          </a:r>
        </a:p>
      </dgm:t>
    </dgm:pt>
    <dgm:pt modelId="{47834BBC-4056-4FCE-AF9F-3F6FC6E205AC}" type="parTrans" cxnId="{7B05F05B-10C1-4816-8172-849B41BBF02F}">
      <dgm:prSet/>
      <dgm:spPr/>
      <dgm:t>
        <a:bodyPr/>
        <a:lstStyle/>
        <a:p>
          <a:endParaRPr lang="en-US"/>
        </a:p>
      </dgm:t>
    </dgm:pt>
    <dgm:pt modelId="{282B8081-F5EB-47A6-8A69-D4874B9B0894}" type="sibTrans" cxnId="{7B05F05B-10C1-4816-8172-849B41BBF02F}">
      <dgm:prSet/>
      <dgm:spPr/>
      <dgm:t>
        <a:bodyPr/>
        <a:lstStyle/>
        <a:p>
          <a:endParaRPr lang="en-US"/>
        </a:p>
      </dgm:t>
    </dgm:pt>
    <dgm:pt modelId="{FDCAD35D-B99F-498F-A8AF-3C008045D489}">
      <dgm:prSet/>
      <dgm:spPr/>
      <dgm:t>
        <a:bodyPr/>
        <a:lstStyle/>
        <a:p>
          <a:r>
            <a:rPr lang="en-US" dirty="0"/>
            <a:t>1</a:t>
          </a:r>
          <a:r>
            <a:rPr lang="en-US" dirty="0">
              <a:latin typeface="+mj-lt"/>
            </a:rPr>
            <a:t>.</a:t>
          </a:r>
          <a:r>
            <a:rPr lang="en-US" b="1" dirty="0">
              <a:latin typeface="+mj-lt"/>
            </a:rPr>
            <a:t>Data Collection and Storage</a:t>
          </a:r>
          <a:r>
            <a:rPr lang="en-US" dirty="0">
              <a:latin typeface="+mj-lt"/>
            </a:rPr>
            <a:t>: We utilize scraping libraries and publicly available darknet forums  for data collection , convert and store the data in .csv extension</a:t>
          </a:r>
        </a:p>
      </dgm:t>
    </dgm:pt>
    <dgm:pt modelId="{DDE229B8-7484-4FC4-B210-112EDA6699A7}" type="parTrans" cxnId="{C8ACCFEA-5732-4CF0-82E4-B3CADEAD479A}">
      <dgm:prSet/>
      <dgm:spPr/>
      <dgm:t>
        <a:bodyPr/>
        <a:lstStyle/>
        <a:p>
          <a:endParaRPr lang="en-US"/>
        </a:p>
      </dgm:t>
    </dgm:pt>
    <dgm:pt modelId="{A3A9CC6D-D04A-4A04-9EC4-88422FF3150A}" type="sibTrans" cxnId="{C8ACCFEA-5732-4CF0-82E4-B3CADEAD479A}">
      <dgm:prSet/>
      <dgm:spPr/>
      <dgm:t>
        <a:bodyPr/>
        <a:lstStyle/>
        <a:p>
          <a:endParaRPr lang="en-US"/>
        </a:p>
      </dgm:t>
    </dgm:pt>
    <dgm:pt modelId="{3AD26C39-580E-4A1B-9FB1-3338CBCCCEB9}">
      <dgm:prSet/>
      <dgm:spPr/>
      <dgm:t>
        <a:bodyPr/>
        <a:lstStyle/>
        <a:p>
          <a:r>
            <a:rPr lang="en-US" dirty="0">
              <a:latin typeface="+mj-lt"/>
            </a:rPr>
            <a:t>3. EDA and Data Visualization: </a:t>
          </a:r>
        </a:p>
        <a:p>
          <a:r>
            <a:rPr lang="en-US" dirty="0">
              <a:latin typeface="+mj-lt"/>
            </a:rPr>
            <a:t>The pristine data is then utilized to perform exploratory data analysis and visualizations to get comprehensive understanding of the data for accurate modelling</a:t>
          </a:r>
        </a:p>
      </dgm:t>
    </dgm:pt>
    <dgm:pt modelId="{E33CAAC5-6EBE-440D-9AFC-45E8044A1A87}" type="parTrans" cxnId="{4A204853-BA3C-453D-B69E-FD5C6B4A56A0}">
      <dgm:prSet/>
      <dgm:spPr/>
      <dgm:t>
        <a:bodyPr/>
        <a:lstStyle/>
        <a:p>
          <a:endParaRPr lang="en-US"/>
        </a:p>
      </dgm:t>
    </dgm:pt>
    <dgm:pt modelId="{6E10A36C-14E4-4F51-A0A8-5586AB7F9A00}" type="sibTrans" cxnId="{4A204853-BA3C-453D-B69E-FD5C6B4A56A0}">
      <dgm:prSet/>
      <dgm:spPr/>
      <dgm:t>
        <a:bodyPr/>
        <a:lstStyle/>
        <a:p>
          <a:endParaRPr lang="en-US"/>
        </a:p>
      </dgm:t>
    </dgm:pt>
    <dgm:pt modelId="{39B21293-FDD2-4621-968D-8ECB4957EAC1}">
      <dgm:prSet/>
      <dgm:spPr/>
      <dgm:t>
        <a:bodyPr/>
        <a:lstStyle/>
        <a:p>
          <a:r>
            <a:rPr lang="en-US" dirty="0">
              <a:latin typeface="+mj-lt"/>
            </a:rPr>
            <a:t>4. Predictive Analytics and Forum Activity prediction : Once we finalize relevant features[feature engineering], we proceed to model selection to experiment for the right candidate model and  perform predictive analytics using NLP to identify common themes[sentiment analysis] within forum posts</a:t>
          </a:r>
        </a:p>
      </dgm:t>
    </dgm:pt>
    <dgm:pt modelId="{82D33083-70BB-4A34-9F92-2DF929178BA2}" type="parTrans" cxnId="{5D2C395E-FB2C-4507-93DE-4A981F136956}">
      <dgm:prSet/>
      <dgm:spPr/>
      <dgm:t>
        <a:bodyPr/>
        <a:lstStyle/>
        <a:p>
          <a:endParaRPr lang="en-US"/>
        </a:p>
      </dgm:t>
    </dgm:pt>
    <dgm:pt modelId="{0FC59F88-5B2B-4B4D-B114-25E1486F0E0B}" type="sibTrans" cxnId="{5D2C395E-FB2C-4507-93DE-4A981F136956}">
      <dgm:prSet/>
      <dgm:spPr/>
      <dgm:t>
        <a:bodyPr/>
        <a:lstStyle/>
        <a:p>
          <a:endParaRPr lang="en-US"/>
        </a:p>
      </dgm:t>
    </dgm:pt>
    <dgm:pt modelId="{007E7CB8-73E4-4DAE-9052-6B6D14B17E37}">
      <dgm:prSet/>
      <dgm:spPr/>
      <dgm:t>
        <a:bodyPr/>
        <a:lstStyle/>
        <a:p>
          <a:r>
            <a:rPr lang="en-US" dirty="0">
              <a:latin typeface="+mj-lt"/>
            </a:rPr>
            <a:t>5.Model training and Results Evaluation: Once we find out the underlying forum topics, we proceed to  model vendor activity and activity spikes to detect temporal dependencies. Results were benchmarked against existing SOTA techniques and documented as well</a:t>
          </a:r>
        </a:p>
      </dgm:t>
    </dgm:pt>
    <dgm:pt modelId="{22FAFAC6-85FF-46F2-9307-C5A012899577}" type="parTrans" cxnId="{9C25A85F-BB5F-4FB7-87AC-5605B1612846}">
      <dgm:prSet/>
      <dgm:spPr/>
      <dgm:t>
        <a:bodyPr/>
        <a:lstStyle/>
        <a:p>
          <a:endParaRPr lang="en-US"/>
        </a:p>
      </dgm:t>
    </dgm:pt>
    <dgm:pt modelId="{72460315-0D58-41FE-9B6D-DF24EFDE411E}" type="sibTrans" cxnId="{9C25A85F-BB5F-4FB7-87AC-5605B1612846}">
      <dgm:prSet/>
      <dgm:spPr/>
      <dgm:t>
        <a:bodyPr/>
        <a:lstStyle/>
        <a:p>
          <a:endParaRPr lang="en-US"/>
        </a:p>
      </dgm:t>
    </dgm:pt>
    <dgm:pt modelId="{A1F69676-480D-8A43-94A2-FE8D37E07215}">
      <dgm:prSet/>
      <dgm:spPr/>
      <dgm:t>
        <a:bodyPr/>
        <a:lstStyle/>
        <a:p>
          <a:r>
            <a:rPr lang="en-US" b="1" dirty="0">
              <a:latin typeface="+mj-lt"/>
            </a:rPr>
            <a:t>2. Data Transformation</a:t>
          </a:r>
          <a:r>
            <a:rPr lang="en-US" dirty="0">
              <a:latin typeface="+mj-lt"/>
            </a:rPr>
            <a:t>: Since the fraud forum data is too noisy to be fed into model, we perform meticulous transformations and pre-processing</a:t>
          </a:r>
        </a:p>
      </dgm:t>
    </dgm:pt>
    <dgm:pt modelId="{95069D3A-B92C-3947-926F-8EE776EC1F3C}" type="parTrans" cxnId="{E7FC5930-CF4C-D44F-9A23-A3DED5F301DA}">
      <dgm:prSet/>
      <dgm:spPr/>
      <dgm:t>
        <a:bodyPr/>
        <a:lstStyle/>
        <a:p>
          <a:endParaRPr lang="en-US"/>
        </a:p>
      </dgm:t>
    </dgm:pt>
    <dgm:pt modelId="{BB75B784-9A4A-FB46-8128-AB979AE51CB3}" type="sibTrans" cxnId="{E7FC5930-CF4C-D44F-9A23-A3DED5F301DA}">
      <dgm:prSet/>
      <dgm:spPr/>
      <dgm:t>
        <a:bodyPr/>
        <a:lstStyle/>
        <a:p>
          <a:endParaRPr lang="en-US"/>
        </a:p>
      </dgm:t>
    </dgm:pt>
    <dgm:pt modelId="{FD502C36-7B8F-914B-BD71-BF9200B96F49}" type="pres">
      <dgm:prSet presAssocID="{1611D6EB-4145-43C9-AC16-04153BEF549F}" presName="linear" presStyleCnt="0">
        <dgm:presLayoutVars>
          <dgm:animLvl val="lvl"/>
          <dgm:resizeHandles val="exact"/>
        </dgm:presLayoutVars>
      </dgm:prSet>
      <dgm:spPr/>
    </dgm:pt>
    <dgm:pt modelId="{DF21A61F-6291-8949-BB04-4E33D288FF71}" type="pres">
      <dgm:prSet presAssocID="{F8454DE9-4A68-49A0-99E7-16EE705AC162}" presName="parentText" presStyleLbl="node1" presStyleIdx="0" presStyleCnt="6">
        <dgm:presLayoutVars>
          <dgm:chMax val="0"/>
          <dgm:bulletEnabled val="1"/>
        </dgm:presLayoutVars>
      </dgm:prSet>
      <dgm:spPr/>
    </dgm:pt>
    <dgm:pt modelId="{9D083314-7F11-354A-B961-DA835DC3A990}" type="pres">
      <dgm:prSet presAssocID="{282B8081-F5EB-47A6-8A69-D4874B9B0894}" presName="spacer" presStyleCnt="0"/>
      <dgm:spPr/>
    </dgm:pt>
    <dgm:pt modelId="{3DF4C4EE-AFC8-E342-AF39-E96047BF0C0E}" type="pres">
      <dgm:prSet presAssocID="{FDCAD35D-B99F-498F-A8AF-3C008045D489}" presName="parentText" presStyleLbl="node1" presStyleIdx="1" presStyleCnt="6">
        <dgm:presLayoutVars>
          <dgm:chMax val="0"/>
          <dgm:bulletEnabled val="1"/>
        </dgm:presLayoutVars>
      </dgm:prSet>
      <dgm:spPr/>
    </dgm:pt>
    <dgm:pt modelId="{30B2BF98-3D6A-D34A-9E3D-E74517A3FE27}" type="pres">
      <dgm:prSet presAssocID="{A3A9CC6D-D04A-4A04-9EC4-88422FF3150A}" presName="spacer" presStyleCnt="0"/>
      <dgm:spPr/>
    </dgm:pt>
    <dgm:pt modelId="{B18DF372-5427-5647-B71A-65F0CF25D661}" type="pres">
      <dgm:prSet presAssocID="{A1F69676-480D-8A43-94A2-FE8D37E07215}" presName="parentText" presStyleLbl="node1" presStyleIdx="2" presStyleCnt="6">
        <dgm:presLayoutVars>
          <dgm:chMax val="0"/>
          <dgm:bulletEnabled val="1"/>
        </dgm:presLayoutVars>
      </dgm:prSet>
      <dgm:spPr/>
    </dgm:pt>
    <dgm:pt modelId="{04F55F46-9277-2F4A-818C-C380A102A5C2}" type="pres">
      <dgm:prSet presAssocID="{BB75B784-9A4A-FB46-8128-AB979AE51CB3}" presName="spacer" presStyleCnt="0"/>
      <dgm:spPr/>
    </dgm:pt>
    <dgm:pt modelId="{CA98A9E8-C18F-6641-812F-BA52A5AA612D}" type="pres">
      <dgm:prSet presAssocID="{3AD26C39-580E-4A1B-9FB1-3338CBCCCEB9}" presName="parentText" presStyleLbl="node1" presStyleIdx="3" presStyleCnt="6">
        <dgm:presLayoutVars>
          <dgm:chMax val="0"/>
          <dgm:bulletEnabled val="1"/>
        </dgm:presLayoutVars>
      </dgm:prSet>
      <dgm:spPr/>
    </dgm:pt>
    <dgm:pt modelId="{9BF3326C-86E5-774D-BB0C-26B8D46F2B0F}" type="pres">
      <dgm:prSet presAssocID="{6E10A36C-14E4-4F51-A0A8-5586AB7F9A00}" presName="spacer" presStyleCnt="0"/>
      <dgm:spPr/>
    </dgm:pt>
    <dgm:pt modelId="{21CC29FF-8C02-C044-931F-24209CDD94DE}" type="pres">
      <dgm:prSet presAssocID="{39B21293-FDD2-4621-968D-8ECB4957EAC1}" presName="parentText" presStyleLbl="node1" presStyleIdx="4" presStyleCnt="6">
        <dgm:presLayoutVars>
          <dgm:chMax val="0"/>
          <dgm:bulletEnabled val="1"/>
        </dgm:presLayoutVars>
      </dgm:prSet>
      <dgm:spPr/>
    </dgm:pt>
    <dgm:pt modelId="{C23FAA36-A5A1-D541-AF7C-C692A14CC7AE}" type="pres">
      <dgm:prSet presAssocID="{0FC59F88-5B2B-4B4D-B114-25E1486F0E0B}" presName="spacer" presStyleCnt="0"/>
      <dgm:spPr/>
    </dgm:pt>
    <dgm:pt modelId="{B2919CA3-75E6-D949-82C4-EA24DC48EB1C}" type="pres">
      <dgm:prSet presAssocID="{007E7CB8-73E4-4DAE-9052-6B6D14B17E37}" presName="parentText" presStyleLbl="node1" presStyleIdx="5" presStyleCnt="6" custLinFactY="24699" custLinFactNeighborX="1494" custLinFactNeighborY="100000">
        <dgm:presLayoutVars>
          <dgm:chMax val="0"/>
          <dgm:bulletEnabled val="1"/>
        </dgm:presLayoutVars>
      </dgm:prSet>
      <dgm:spPr/>
    </dgm:pt>
  </dgm:ptLst>
  <dgm:cxnLst>
    <dgm:cxn modelId="{9907FC24-5BB9-B543-921C-47F6A33E21D7}" type="presOf" srcId="{F8454DE9-4A68-49A0-99E7-16EE705AC162}" destId="{DF21A61F-6291-8949-BB04-4E33D288FF71}" srcOrd="0" destOrd="0" presId="urn:microsoft.com/office/officeart/2005/8/layout/vList2"/>
    <dgm:cxn modelId="{E7FC5930-CF4C-D44F-9A23-A3DED5F301DA}" srcId="{1611D6EB-4145-43C9-AC16-04153BEF549F}" destId="{A1F69676-480D-8A43-94A2-FE8D37E07215}" srcOrd="2" destOrd="0" parTransId="{95069D3A-B92C-3947-926F-8EE776EC1F3C}" sibTransId="{BB75B784-9A4A-FB46-8128-AB979AE51CB3}"/>
    <dgm:cxn modelId="{4939CF41-00D6-0A49-AF25-9B6A354B28A0}" type="presOf" srcId="{39B21293-FDD2-4621-968D-8ECB4957EAC1}" destId="{21CC29FF-8C02-C044-931F-24209CDD94DE}" srcOrd="0" destOrd="0" presId="urn:microsoft.com/office/officeart/2005/8/layout/vList2"/>
    <dgm:cxn modelId="{39824344-466E-C34A-9C0F-46C7A37D4E53}" type="presOf" srcId="{007E7CB8-73E4-4DAE-9052-6B6D14B17E37}" destId="{B2919CA3-75E6-D949-82C4-EA24DC48EB1C}" srcOrd="0" destOrd="0" presId="urn:microsoft.com/office/officeart/2005/8/layout/vList2"/>
    <dgm:cxn modelId="{4A204853-BA3C-453D-B69E-FD5C6B4A56A0}" srcId="{1611D6EB-4145-43C9-AC16-04153BEF549F}" destId="{3AD26C39-580E-4A1B-9FB1-3338CBCCCEB9}" srcOrd="3" destOrd="0" parTransId="{E33CAAC5-6EBE-440D-9AFC-45E8044A1A87}" sibTransId="{6E10A36C-14E4-4F51-A0A8-5586AB7F9A00}"/>
    <dgm:cxn modelId="{0A790755-BD8E-7541-8503-D71BFE6FC8EB}" type="presOf" srcId="{FDCAD35D-B99F-498F-A8AF-3C008045D489}" destId="{3DF4C4EE-AFC8-E342-AF39-E96047BF0C0E}" srcOrd="0" destOrd="0" presId="urn:microsoft.com/office/officeart/2005/8/layout/vList2"/>
    <dgm:cxn modelId="{7B05F05B-10C1-4816-8172-849B41BBF02F}" srcId="{1611D6EB-4145-43C9-AC16-04153BEF549F}" destId="{F8454DE9-4A68-49A0-99E7-16EE705AC162}" srcOrd="0" destOrd="0" parTransId="{47834BBC-4056-4FCE-AF9F-3F6FC6E205AC}" sibTransId="{282B8081-F5EB-47A6-8A69-D4874B9B0894}"/>
    <dgm:cxn modelId="{5D2C395E-FB2C-4507-93DE-4A981F136956}" srcId="{1611D6EB-4145-43C9-AC16-04153BEF549F}" destId="{39B21293-FDD2-4621-968D-8ECB4957EAC1}" srcOrd="4" destOrd="0" parTransId="{82D33083-70BB-4A34-9F92-2DF929178BA2}" sibTransId="{0FC59F88-5B2B-4B4D-B114-25E1486F0E0B}"/>
    <dgm:cxn modelId="{9C25A85F-BB5F-4FB7-87AC-5605B1612846}" srcId="{1611D6EB-4145-43C9-AC16-04153BEF549F}" destId="{007E7CB8-73E4-4DAE-9052-6B6D14B17E37}" srcOrd="5" destOrd="0" parTransId="{22FAFAC6-85FF-46F2-9307-C5A012899577}" sibTransId="{72460315-0D58-41FE-9B6D-DF24EFDE411E}"/>
    <dgm:cxn modelId="{71953882-5379-1D4D-A02E-8A1DFCADA7C3}" type="presOf" srcId="{1611D6EB-4145-43C9-AC16-04153BEF549F}" destId="{FD502C36-7B8F-914B-BD71-BF9200B96F49}" srcOrd="0" destOrd="0" presId="urn:microsoft.com/office/officeart/2005/8/layout/vList2"/>
    <dgm:cxn modelId="{E54F83B3-966A-BE4C-8CB3-ED49CFE3A3E8}" type="presOf" srcId="{3AD26C39-580E-4A1B-9FB1-3338CBCCCEB9}" destId="{CA98A9E8-C18F-6641-812F-BA52A5AA612D}" srcOrd="0" destOrd="0" presId="urn:microsoft.com/office/officeart/2005/8/layout/vList2"/>
    <dgm:cxn modelId="{FF3EF1D1-E6E4-1342-97CC-A36D6E01F631}" type="presOf" srcId="{A1F69676-480D-8A43-94A2-FE8D37E07215}" destId="{B18DF372-5427-5647-B71A-65F0CF25D661}" srcOrd="0" destOrd="0" presId="urn:microsoft.com/office/officeart/2005/8/layout/vList2"/>
    <dgm:cxn modelId="{C8ACCFEA-5732-4CF0-82E4-B3CADEAD479A}" srcId="{1611D6EB-4145-43C9-AC16-04153BEF549F}" destId="{FDCAD35D-B99F-498F-A8AF-3C008045D489}" srcOrd="1" destOrd="0" parTransId="{DDE229B8-7484-4FC4-B210-112EDA6699A7}" sibTransId="{A3A9CC6D-D04A-4A04-9EC4-88422FF3150A}"/>
    <dgm:cxn modelId="{FBDA2B79-4CA9-4F4D-BE81-CC4E376447D7}" type="presParOf" srcId="{FD502C36-7B8F-914B-BD71-BF9200B96F49}" destId="{DF21A61F-6291-8949-BB04-4E33D288FF71}" srcOrd="0" destOrd="0" presId="urn:microsoft.com/office/officeart/2005/8/layout/vList2"/>
    <dgm:cxn modelId="{FA27C2B4-B804-1C4A-9DF2-47859EDBCFF0}" type="presParOf" srcId="{FD502C36-7B8F-914B-BD71-BF9200B96F49}" destId="{9D083314-7F11-354A-B961-DA835DC3A990}" srcOrd="1" destOrd="0" presId="urn:microsoft.com/office/officeart/2005/8/layout/vList2"/>
    <dgm:cxn modelId="{D2C9061B-FC0E-D440-B294-01D143FB2491}" type="presParOf" srcId="{FD502C36-7B8F-914B-BD71-BF9200B96F49}" destId="{3DF4C4EE-AFC8-E342-AF39-E96047BF0C0E}" srcOrd="2" destOrd="0" presId="urn:microsoft.com/office/officeart/2005/8/layout/vList2"/>
    <dgm:cxn modelId="{AE2B7FF2-7E3D-2940-ADF8-2842E4E68673}" type="presParOf" srcId="{FD502C36-7B8F-914B-BD71-BF9200B96F49}" destId="{30B2BF98-3D6A-D34A-9E3D-E74517A3FE27}" srcOrd="3" destOrd="0" presId="urn:microsoft.com/office/officeart/2005/8/layout/vList2"/>
    <dgm:cxn modelId="{5F6A1F0B-9A8D-4441-8C15-546F48E74637}" type="presParOf" srcId="{FD502C36-7B8F-914B-BD71-BF9200B96F49}" destId="{B18DF372-5427-5647-B71A-65F0CF25D661}" srcOrd="4" destOrd="0" presId="urn:microsoft.com/office/officeart/2005/8/layout/vList2"/>
    <dgm:cxn modelId="{B5E5E419-4DB2-E042-8C49-B40FBE84ADD4}" type="presParOf" srcId="{FD502C36-7B8F-914B-BD71-BF9200B96F49}" destId="{04F55F46-9277-2F4A-818C-C380A102A5C2}" srcOrd="5" destOrd="0" presId="urn:microsoft.com/office/officeart/2005/8/layout/vList2"/>
    <dgm:cxn modelId="{1C0FC367-1522-244D-8271-413AED67A7C8}" type="presParOf" srcId="{FD502C36-7B8F-914B-BD71-BF9200B96F49}" destId="{CA98A9E8-C18F-6641-812F-BA52A5AA612D}" srcOrd="6" destOrd="0" presId="urn:microsoft.com/office/officeart/2005/8/layout/vList2"/>
    <dgm:cxn modelId="{43438D71-ADD8-B945-B473-CD9A695D2EA7}" type="presParOf" srcId="{FD502C36-7B8F-914B-BD71-BF9200B96F49}" destId="{9BF3326C-86E5-774D-BB0C-26B8D46F2B0F}" srcOrd="7" destOrd="0" presId="urn:microsoft.com/office/officeart/2005/8/layout/vList2"/>
    <dgm:cxn modelId="{9C92028B-B634-AF4F-B14C-D80F40505579}" type="presParOf" srcId="{FD502C36-7B8F-914B-BD71-BF9200B96F49}" destId="{21CC29FF-8C02-C044-931F-24209CDD94DE}" srcOrd="8" destOrd="0" presId="urn:microsoft.com/office/officeart/2005/8/layout/vList2"/>
    <dgm:cxn modelId="{16554AE0-B032-E34F-B6A5-AF654D9B92A0}" type="presParOf" srcId="{FD502C36-7B8F-914B-BD71-BF9200B96F49}" destId="{C23FAA36-A5A1-D541-AF7C-C692A14CC7AE}" srcOrd="9" destOrd="0" presId="urn:microsoft.com/office/officeart/2005/8/layout/vList2"/>
    <dgm:cxn modelId="{9E2A86B1-7AEB-3D44-8D28-0618911ADA50}" type="presParOf" srcId="{FD502C36-7B8F-914B-BD71-BF9200B96F49}" destId="{B2919CA3-75E6-D949-82C4-EA24DC48EB1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A6A32-D8CE-4F3E-A113-315879FF9709}"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58B28F01-9F09-43E0-9D46-A82A46377FE1}">
      <dgm:prSet/>
      <dgm:spPr/>
      <dgm:t>
        <a:bodyPr/>
        <a:lstStyle/>
        <a:p>
          <a:r>
            <a:rPr lang="en-US" dirty="0"/>
            <a:t>D) Once visualizations and vendor longevity analysis are complete, we proceed to the model selection phase, focusing on choosing an appropriate model and relevant features. Key features identified during the feature engineering phase include Post_content, Post_user, Forum_name, and Post_date, which are essential for understanding the posting behavior of darknet vendors.</a:t>
          </a:r>
        </a:p>
      </dgm:t>
    </dgm:pt>
    <dgm:pt modelId="{74A320A2-1191-4CA2-8374-382F5E077A72}" type="parTrans" cxnId="{1111DAB1-2BA3-4757-BF9A-497B678E0289}">
      <dgm:prSet/>
      <dgm:spPr/>
      <dgm:t>
        <a:bodyPr/>
        <a:lstStyle/>
        <a:p>
          <a:endParaRPr lang="en-US"/>
        </a:p>
      </dgm:t>
    </dgm:pt>
    <dgm:pt modelId="{E74D8D15-F389-4CC0-83CE-0F561126EE02}" type="sibTrans" cxnId="{1111DAB1-2BA3-4757-BF9A-497B678E0289}">
      <dgm:prSet/>
      <dgm:spPr/>
      <dgm:t>
        <a:bodyPr/>
        <a:lstStyle/>
        <a:p>
          <a:endParaRPr lang="en-US"/>
        </a:p>
      </dgm:t>
    </dgm:pt>
    <dgm:pt modelId="{687550F7-26C6-4166-86B1-EEE87AE0AE9C}">
      <dgm:prSet/>
      <dgm:spPr/>
      <dgm:t>
        <a:bodyPr/>
        <a:lstStyle/>
        <a:p>
          <a:r>
            <a:rPr lang="en-US" dirty="0"/>
            <a:t>Model selection:</a:t>
          </a:r>
        </a:p>
      </dgm:t>
    </dgm:pt>
    <dgm:pt modelId="{F5A55CF2-C373-4C23-9939-4CA9A7F7DD97}" type="parTrans" cxnId="{B98F0351-32D5-4246-93A1-4B827E3CF452}">
      <dgm:prSet/>
      <dgm:spPr/>
      <dgm:t>
        <a:bodyPr/>
        <a:lstStyle/>
        <a:p>
          <a:endParaRPr lang="en-US"/>
        </a:p>
      </dgm:t>
    </dgm:pt>
    <dgm:pt modelId="{477248C5-3CF0-4D6F-A4F6-4282150C69FC}" type="sibTrans" cxnId="{B98F0351-32D5-4246-93A1-4B827E3CF452}">
      <dgm:prSet/>
      <dgm:spPr/>
      <dgm:t>
        <a:bodyPr/>
        <a:lstStyle/>
        <a:p>
          <a:endParaRPr lang="en-US"/>
        </a:p>
      </dgm:t>
    </dgm:pt>
    <dgm:pt modelId="{07488777-C6A1-47F6-89E2-C21D858F82C9}">
      <dgm:prSet/>
      <dgm:spPr/>
      <dgm:t>
        <a:bodyPr/>
        <a:lstStyle/>
        <a:p>
          <a:r>
            <a:rPr lang="en-US" dirty="0"/>
            <a:t>A) In the model selection phase of analyzing darknet vendor activity, a Bidirectional Long Short-Term Memory (BiLSTM) network was selected for its ability to handle time-series data in both directions, capturing comprehensive temporal dependencies. Key features included Post_content, Post_user, Forum_name, and Post_date, crucial for understanding vendor behavior.</a:t>
          </a:r>
        </a:p>
      </dgm:t>
    </dgm:pt>
    <dgm:pt modelId="{68CEE56E-BD88-4BF5-818B-260DE4596CBA}" type="parTrans" cxnId="{92E6C194-74D9-4F83-8651-0AD57A739D31}">
      <dgm:prSet/>
      <dgm:spPr/>
      <dgm:t>
        <a:bodyPr/>
        <a:lstStyle/>
        <a:p>
          <a:endParaRPr lang="en-US"/>
        </a:p>
      </dgm:t>
    </dgm:pt>
    <dgm:pt modelId="{4958E791-1890-4CC7-ADEE-42E22FC6D1F8}" type="sibTrans" cxnId="{92E6C194-74D9-4F83-8651-0AD57A739D31}">
      <dgm:prSet/>
      <dgm:spPr/>
      <dgm:t>
        <a:bodyPr/>
        <a:lstStyle/>
        <a:p>
          <a:endParaRPr lang="en-US"/>
        </a:p>
      </dgm:t>
    </dgm:pt>
    <dgm:pt modelId="{771D936F-4132-4F80-A394-7520884C71A8}">
      <dgm:prSet/>
      <dgm:spPr/>
      <dgm:t>
        <a:bodyPr/>
        <a:lstStyle/>
        <a:p>
          <a:r>
            <a:rPr lang="en-US" dirty="0"/>
            <a:t>B) Data preparation involved loading and preprocessing the dataset, converting dates to datetime format, aggregating post counts by date, normalizing with MinMaxScaler, and splitting into training and testing sets. The BiLSTM model was configured with an input size of one, a hidden size of fifty, one layer, and an output size of one.</a:t>
          </a:r>
        </a:p>
      </dgm:t>
    </dgm:pt>
    <dgm:pt modelId="{8186E5AF-EA3E-4C5E-9BD9-5D7B84EFF299}" type="parTrans" cxnId="{F70AC859-0571-43DC-99E2-04A61335634A}">
      <dgm:prSet/>
      <dgm:spPr/>
      <dgm:t>
        <a:bodyPr/>
        <a:lstStyle/>
        <a:p>
          <a:endParaRPr lang="en-US"/>
        </a:p>
      </dgm:t>
    </dgm:pt>
    <dgm:pt modelId="{A24AB621-9862-4D18-AA6B-E201CCF2B771}" type="sibTrans" cxnId="{F70AC859-0571-43DC-99E2-04A61335634A}">
      <dgm:prSet/>
      <dgm:spPr/>
      <dgm:t>
        <a:bodyPr/>
        <a:lstStyle/>
        <a:p>
          <a:endParaRPr lang="en-US"/>
        </a:p>
      </dgm:t>
    </dgm:pt>
    <dgm:pt modelId="{EE078B10-5FB9-4B6C-AF86-054CD54A2FE8}">
      <dgm:prSet/>
      <dgm:spPr/>
      <dgm:t>
        <a:bodyPr/>
        <a:lstStyle/>
        <a:p>
          <a:r>
            <a:rPr lang="en-US" dirty="0"/>
            <a:t>c) The scaled post count data was used to create time-series datasets with a time step of ten, which were then converted to PyTorch tensors. The model's architecture included a bidirectional LSTM layer to capture dependencies and a fully connected layer for output</a:t>
          </a:r>
        </a:p>
      </dgm:t>
    </dgm:pt>
    <dgm:pt modelId="{177F99AE-2302-4914-8449-B8EF2E878E9D}" type="parTrans" cxnId="{A7FD2DAA-3CA8-40A5-A4F6-286EF3DC3A25}">
      <dgm:prSet/>
      <dgm:spPr/>
      <dgm:t>
        <a:bodyPr/>
        <a:lstStyle/>
        <a:p>
          <a:endParaRPr lang="en-US"/>
        </a:p>
      </dgm:t>
    </dgm:pt>
    <dgm:pt modelId="{BA5B6E59-1EF6-46CC-A512-BCF3FE8FD27B}" type="sibTrans" cxnId="{A7FD2DAA-3CA8-40A5-A4F6-286EF3DC3A25}">
      <dgm:prSet/>
      <dgm:spPr/>
      <dgm:t>
        <a:bodyPr/>
        <a:lstStyle/>
        <a:p>
          <a:endParaRPr lang="en-US"/>
        </a:p>
      </dgm:t>
    </dgm:pt>
    <dgm:pt modelId="{6EF1596C-E8E1-3D42-B017-2EF29CB919F3}" type="pres">
      <dgm:prSet presAssocID="{25AA6A32-D8CE-4F3E-A113-315879FF9709}" presName="cycle" presStyleCnt="0">
        <dgm:presLayoutVars>
          <dgm:dir/>
          <dgm:resizeHandles val="exact"/>
        </dgm:presLayoutVars>
      </dgm:prSet>
      <dgm:spPr/>
    </dgm:pt>
    <dgm:pt modelId="{3B26A4A6-A6F0-D74C-ADDF-8A855A5EBD03}" type="pres">
      <dgm:prSet presAssocID="{58B28F01-9F09-43E0-9D46-A82A46377FE1}" presName="dummy" presStyleCnt="0"/>
      <dgm:spPr/>
    </dgm:pt>
    <dgm:pt modelId="{6EBF64A3-30BF-8748-A2A2-395D8583C865}" type="pres">
      <dgm:prSet presAssocID="{58B28F01-9F09-43E0-9D46-A82A46377FE1}" presName="node" presStyleLbl="revTx" presStyleIdx="0" presStyleCnt="5">
        <dgm:presLayoutVars>
          <dgm:bulletEnabled val="1"/>
        </dgm:presLayoutVars>
      </dgm:prSet>
      <dgm:spPr/>
    </dgm:pt>
    <dgm:pt modelId="{E811671A-C3DF-0747-B592-0B55E30EE243}" type="pres">
      <dgm:prSet presAssocID="{E74D8D15-F389-4CC0-83CE-0F561126EE02}" presName="sibTrans" presStyleLbl="node1" presStyleIdx="0" presStyleCnt="5"/>
      <dgm:spPr/>
    </dgm:pt>
    <dgm:pt modelId="{FE056599-D246-0149-82F1-479CBEDA8D98}" type="pres">
      <dgm:prSet presAssocID="{687550F7-26C6-4166-86B1-EEE87AE0AE9C}" presName="dummy" presStyleCnt="0"/>
      <dgm:spPr/>
    </dgm:pt>
    <dgm:pt modelId="{C5F099D7-8A0F-D646-BA2E-A92D7BEDEE29}" type="pres">
      <dgm:prSet presAssocID="{687550F7-26C6-4166-86B1-EEE87AE0AE9C}" presName="node" presStyleLbl="revTx" presStyleIdx="1" presStyleCnt="5">
        <dgm:presLayoutVars>
          <dgm:bulletEnabled val="1"/>
        </dgm:presLayoutVars>
      </dgm:prSet>
      <dgm:spPr/>
    </dgm:pt>
    <dgm:pt modelId="{D5AAF565-C956-1447-BFB6-45B503D393CE}" type="pres">
      <dgm:prSet presAssocID="{477248C5-3CF0-4D6F-A4F6-4282150C69FC}" presName="sibTrans" presStyleLbl="node1" presStyleIdx="1" presStyleCnt="5"/>
      <dgm:spPr/>
    </dgm:pt>
    <dgm:pt modelId="{A02CEE6D-5578-C645-8355-DA122090EEA5}" type="pres">
      <dgm:prSet presAssocID="{07488777-C6A1-47F6-89E2-C21D858F82C9}" presName="dummy" presStyleCnt="0"/>
      <dgm:spPr/>
    </dgm:pt>
    <dgm:pt modelId="{AD1B8213-7DD9-EA4D-8334-8434E5F327D9}" type="pres">
      <dgm:prSet presAssocID="{07488777-C6A1-47F6-89E2-C21D858F82C9}" presName="node" presStyleLbl="revTx" presStyleIdx="2" presStyleCnt="5">
        <dgm:presLayoutVars>
          <dgm:bulletEnabled val="1"/>
        </dgm:presLayoutVars>
      </dgm:prSet>
      <dgm:spPr/>
    </dgm:pt>
    <dgm:pt modelId="{AFB7E612-352E-C847-87F7-283B9105DA3F}" type="pres">
      <dgm:prSet presAssocID="{4958E791-1890-4CC7-ADEE-42E22FC6D1F8}" presName="sibTrans" presStyleLbl="node1" presStyleIdx="2" presStyleCnt="5"/>
      <dgm:spPr/>
    </dgm:pt>
    <dgm:pt modelId="{06CD8490-C3D0-1D40-86F9-375222839985}" type="pres">
      <dgm:prSet presAssocID="{771D936F-4132-4F80-A394-7520884C71A8}" presName="dummy" presStyleCnt="0"/>
      <dgm:spPr/>
    </dgm:pt>
    <dgm:pt modelId="{675F4DB2-B8C2-174C-923F-004DE7C580F1}" type="pres">
      <dgm:prSet presAssocID="{771D936F-4132-4F80-A394-7520884C71A8}" presName="node" presStyleLbl="revTx" presStyleIdx="3" presStyleCnt="5">
        <dgm:presLayoutVars>
          <dgm:bulletEnabled val="1"/>
        </dgm:presLayoutVars>
      </dgm:prSet>
      <dgm:spPr/>
    </dgm:pt>
    <dgm:pt modelId="{010AEC9B-427C-1443-8F3C-5F5A4AF60360}" type="pres">
      <dgm:prSet presAssocID="{A24AB621-9862-4D18-AA6B-E201CCF2B771}" presName="sibTrans" presStyleLbl="node1" presStyleIdx="3" presStyleCnt="5"/>
      <dgm:spPr/>
    </dgm:pt>
    <dgm:pt modelId="{EDD7BA63-A3F3-BD49-BB47-6D146956FB1E}" type="pres">
      <dgm:prSet presAssocID="{EE078B10-5FB9-4B6C-AF86-054CD54A2FE8}" presName="dummy" presStyleCnt="0"/>
      <dgm:spPr/>
    </dgm:pt>
    <dgm:pt modelId="{82197FDF-56A0-1C4B-927F-4052E65CBE3F}" type="pres">
      <dgm:prSet presAssocID="{EE078B10-5FB9-4B6C-AF86-054CD54A2FE8}" presName="node" presStyleLbl="revTx" presStyleIdx="4" presStyleCnt="5">
        <dgm:presLayoutVars>
          <dgm:bulletEnabled val="1"/>
        </dgm:presLayoutVars>
      </dgm:prSet>
      <dgm:spPr/>
    </dgm:pt>
    <dgm:pt modelId="{C8726111-1FFF-4A43-8BB3-14AC7F96D310}" type="pres">
      <dgm:prSet presAssocID="{BA5B6E59-1EF6-46CC-A512-BCF3FE8FD27B}" presName="sibTrans" presStyleLbl="node1" presStyleIdx="4" presStyleCnt="5"/>
      <dgm:spPr/>
    </dgm:pt>
  </dgm:ptLst>
  <dgm:cxnLst>
    <dgm:cxn modelId="{C6D22721-6914-D54B-B47C-AAE639A6B34E}" type="presOf" srcId="{07488777-C6A1-47F6-89E2-C21D858F82C9}" destId="{AD1B8213-7DD9-EA4D-8334-8434E5F327D9}" srcOrd="0" destOrd="0" presId="urn:microsoft.com/office/officeart/2005/8/layout/cycle1"/>
    <dgm:cxn modelId="{32BF502E-9C82-5446-B0EB-C65609547E65}" type="presOf" srcId="{A24AB621-9862-4D18-AA6B-E201CCF2B771}" destId="{010AEC9B-427C-1443-8F3C-5F5A4AF60360}" srcOrd="0" destOrd="0" presId="urn:microsoft.com/office/officeart/2005/8/layout/cycle1"/>
    <dgm:cxn modelId="{1C653749-FD59-AA47-9EC4-13D23EAAA8A5}" type="presOf" srcId="{EE078B10-5FB9-4B6C-AF86-054CD54A2FE8}" destId="{82197FDF-56A0-1C4B-927F-4052E65CBE3F}" srcOrd="0" destOrd="0" presId="urn:microsoft.com/office/officeart/2005/8/layout/cycle1"/>
    <dgm:cxn modelId="{A47EE54E-2892-C640-830E-896749ECF566}" type="presOf" srcId="{771D936F-4132-4F80-A394-7520884C71A8}" destId="{675F4DB2-B8C2-174C-923F-004DE7C580F1}" srcOrd="0" destOrd="0" presId="urn:microsoft.com/office/officeart/2005/8/layout/cycle1"/>
    <dgm:cxn modelId="{B98F0351-32D5-4246-93A1-4B827E3CF452}" srcId="{25AA6A32-D8CE-4F3E-A113-315879FF9709}" destId="{687550F7-26C6-4166-86B1-EEE87AE0AE9C}" srcOrd="1" destOrd="0" parTransId="{F5A55CF2-C373-4C23-9939-4CA9A7F7DD97}" sibTransId="{477248C5-3CF0-4D6F-A4F6-4282150C69FC}"/>
    <dgm:cxn modelId="{F70AC859-0571-43DC-99E2-04A61335634A}" srcId="{25AA6A32-D8CE-4F3E-A113-315879FF9709}" destId="{771D936F-4132-4F80-A394-7520884C71A8}" srcOrd="3" destOrd="0" parTransId="{8186E5AF-EA3E-4C5E-9BD9-5D7B84EFF299}" sibTransId="{A24AB621-9862-4D18-AA6B-E201CCF2B771}"/>
    <dgm:cxn modelId="{7EB3D769-C23C-0245-BCB7-8303362CD87F}" type="presOf" srcId="{E74D8D15-F389-4CC0-83CE-0F561126EE02}" destId="{E811671A-C3DF-0747-B592-0B55E30EE243}" srcOrd="0" destOrd="0" presId="urn:microsoft.com/office/officeart/2005/8/layout/cycle1"/>
    <dgm:cxn modelId="{6201F470-6CA3-BE49-9A71-BC37CF43D806}" type="presOf" srcId="{4958E791-1890-4CC7-ADEE-42E22FC6D1F8}" destId="{AFB7E612-352E-C847-87F7-283B9105DA3F}" srcOrd="0" destOrd="0" presId="urn:microsoft.com/office/officeart/2005/8/layout/cycle1"/>
    <dgm:cxn modelId="{68754378-F974-1E44-B2CF-B335D072D77A}" type="presOf" srcId="{25AA6A32-D8CE-4F3E-A113-315879FF9709}" destId="{6EF1596C-E8E1-3D42-B017-2EF29CB919F3}" srcOrd="0" destOrd="0" presId="urn:microsoft.com/office/officeart/2005/8/layout/cycle1"/>
    <dgm:cxn modelId="{FB4CE788-517C-0649-A097-3C463C01778E}" type="presOf" srcId="{58B28F01-9F09-43E0-9D46-A82A46377FE1}" destId="{6EBF64A3-30BF-8748-A2A2-395D8583C865}" srcOrd="0" destOrd="0" presId="urn:microsoft.com/office/officeart/2005/8/layout/cycle1"/>
    <dgm:cxn modelId="{92E6C194-74D9-4F83-8651-0AD57A739D31}" srcId="{25AA6A32-D8CE-4F3E-A113-315879FF9709}" destId="{07488777-C6A1-47F6-89E2-C21D858F82C9}" srcOrd="2" destOrd="0" parTransId="{68CEE56E-BD88-4BF5-818B-260DE4596CBA}" sibTransId="{4958E791-1890-4CC7-ADEE-42E22FC6D1F8}"/>
    <dgm:cxn modelId="{A7FD2DAA-3CA8-40A5-A4F6-286EF3DC3A25}" srcId="{25AA6A32-D8CE-4F3E-A113-315879FF9709}" destId="{EE078B10-5FB9-4B6C-AF86-054CD54A2FE8}" srcOrd="4" destOrd="0" parTransId="{177F99AE-2302-4914-8449-B8EF2E878E9D}" sibTransId="{BA5B6E59-1EF6-46CC-A512-BCF3FE8FD27B}"/>
    <dgm:cxn modelId="{1111DAB1-2BA3-4757-BF9A-497B678E0289}" srcId="{25AA6A32-D8CE-4F3E-A113-315879FF9709}" destId="{58B28F01-9F09-43E0-9D46-A82A46377FE1}" srcOrd="0" destOrd="0" parTransId="{74A320A2-1191-4CA2-8374-382F5E077A72}" sibTransId="{E74D8D15-F389-4CC0-83CE-0F561126EE02}"/>
    <dgm:cxn modelId="{F58111D0-0331-3A42-A75C-60AAE75ACA8C}" type="presOf" srcId="{BA5B6E59-1EF6-46CC-A512-BCF3FE8FD27B}" destId="{C8726111-1FFF-4A43-8BB3-14AC7F96D310}" srcOrd="0" destOrd="0" presId="urn:microsoft.com/office/officeart/2005/8/layout/cycle1"/>
    <dgm:cxn modelId="{DE1EF5E8-8136-A748-97FC-770E078B7E6A}" type="presOf" srcId="{477248C5-3CF0-4D6F-A4F6-4282150C69FC}" destId="{D5AAF565-C956-1447-BFB6-45B503D393CE}" srcOrd="0" destOrd="0" presId="urn:microsoft.com/office/officeart/2005/8/layout/cycle1"/>
    <dgm:cxn modelId="{5CD2E6F8-DD1D-F944-AF6A-119D127D6110}" type="presOf" srcId="{687550F7-26C6-4166-86B1-EEE87AE0AE9C}" destId="{C5F099D7-8A0F-D646-BA2E-A92D7BEDEE29}" srcOrd="0" destOrd="0" presId="urn:microsoft.com/office/officeart/2005/8/layout/cycle1"/>
    <dgm:cxn modelId="{B78C78B1-CA84-294F-870D-675ED54CF525}" type="presParOf" srcId="{6EF1596C-E8E1-3D42-B017-2EF29CB919F3}" destId="{3B26A4A6-A6F0-D74C-ADDF-8A855A5EBD03}" srcOrd="0" destOrd="0" presId="urn:microsoft.com/office/officeart/2005/8/layout/cycle1"/>
    <dgm:cxn modelId="{C20F6F34-BFB8-5F4C-B289-A00E879126D9}" type="presParOf" srcId="{6EF1596C-E8E1-3D42-B017-2EF29CB919F3}" destId="{6EBF64A3-30BF-8748-A2A2-395D8583C865}" srcOrd="1" destOrd="0" presId="urn:microsoft.com/office/officeart/2005/8/layout/cycle1"/>
    <dgm:cxn modelId="{F374894B-7268-5F41-B41D-B741DD50DA53}" type="presParOf" srcId="{6EF1596C-E8E1-3D42-B017-2EF29CB919F3}" destId="{E811671A-C3DF-0747-B592-0B55E30EE243}" srcOrd="2" destOrd="0" presId="urn:microsoft.com/office/officeart/2005/8/layout/cycle1"/>
    <dgm:cxn modelId="{12FA6ECB-700B-AD4E-806D-895E8E6CC313}" type="presParOf" srcId="{6EF1596C-E8E1-3D42-B017-2EF29CB919F3}" destId="{FE056599-D246-0149-82F1-479CBEDA8D98}" srcOrd="3" destOrd="0" presId="urn:microsoft.com/office/officeart/2005/8/layout/cycle1"/>
    <dgm:cxn modelId="{59461A15-5747-344D-A4D0-6CCA7A01E0CB}" type="presParOf" srcId="{6EF1596C-E8E1-3D42-B017-2EF29CB919F3}" destId="{C5F099D7-8A0F-D646-BA2E-A92D7BEDEE29}" srcOrd="4" destOrd="0" presId="urn:microsoft.com/office/officeart/2005/8/layout/cycle1"/>
    <dgm:cxn modelId="{394DC9A9-FD2D-6842-83EF-64C8056230E8}" type="presParOf" srcId="{6EF1596C-E8E1-3D42-B017-2EF29CB919F3}" destId="{D5AAF565-C956-1447-BFB6-45B503D393CE}" srcOrd="5" destOrd="0" presId="urn:microsoft.com/office/officeart/2005/8/layout/cycle1"/>
    <dgm:cxn modelId="{1BF61F0E-85FC-8F4A-8C69-E07F9609F076}" type="presParOf" srcId="{6EF1596C-E8E1-3D42-B017-2EF29CB919F3}" destId="{A02CEE6D-5578-C645-8355-DA122090EEA5}" srcOrd="6" destOrd="0" presId="urn:microsoft.com/office/officeart/2005/8/layout/cycle1"/>
    <dgm:cxn modelId="{056F0F09-B47C-6349-B151-9412C9AFD692}" type="presParOf" srcId="{6EF1596C-E8E1-3D42-B017-2EF29CB919F3}" destId="{AD1B8213-7DD9-EA4D-8334-8434E5F327D9}" srcOrd="7" destOrd="0" presId="urn:microsoft.com/office/officeart/2005/8/layout/cycle1"/>
    <dgm:cxn modelId="{7A1794C3-813D-2442-ABC6-6E1B3584BDBC}" type="presParOf" srcId="{6EF1596C-E8E1-3D42-B017-2EF29CB919F3}" destId="{AFB7E612-352E-C847-87F7-283B9105DA3F}" srcOrd="8" destOrd="0" presId="urn:microsoft.com/office/officeart/2005/8/layout/cycle1"/>
    <dgm:cxn modelId="{02F6C6D6-2DCC-8B49-BBF7-62D06481107C}" type="presParOf" srcId="{6EF1596C-E8E1-3D42-B017-2EF29CB919F3}" destId="{06CD8490-C3D0-1D40-86F9-375222839985}" srcOrd="9" destOrd="0" presId="urn:microsoft.com/office/officeart/2005/8/layout/cycle1"/>
    <dgm:cxn modelId="{2E38D634-B03F-9A48-958E-D7B9A6E8D374}" type="presParOf" srcId="{6EF1596C-E8E1-3D42-B017-2EF29CB919F3}" destId="{675F4DB2-B8C2-174C-923F-004DE7C580F1}" srcOrd="10" destOrd="0" presId="urn:microsoft.com/office/officeart/2005/8/layout/cycle1"/>
    <dgm:cxn modelId="{20A5C240-1D09-DF47-AF44-E182C62D55C0}" type="presParOf" srcId="{6EF1596C-E8E1-3D42-B017-2EF29CB919F3}" destId="{010AEC9B-427C-1443-8F3C-5F5A4AF60360}" srcOrd="11" destOrd="0" presId="urn:microsoft.com/office/officeart/2005/8/layout/cycle1"/>
    <dgm:cxn modelId="{398EFE35-089F-7B41-B6A2-24396AE25576}" type="presParOf" srcId="{6EF1596C-E8E1-3D42-B017-2EF29CB919F3}" destId="{EDD7BA63-A3F3-BD49-BB47-6D146956FB1E}" srcOrd="12" destOrd="0" presId="urn:microsoft.com/office/officeart/2005/8/layout/cycle1"/>
    <dgm:cxn modelId="{D7B93A73-6BDA-444B-98C4-51D546A6C312}" type="presParOf" srcId="{6EF1596C-E8E1-3D42-B017-2EF29CB919F3}" destId="{82197FDF-56A0-1C4B-927F-4052E65CBE3F}" srcOrd="13" destOrd="0" presId="urn:microsoft.com/office/officeart/2005/8/layout/cycle1"/>
    <dgm:cxn modelId="{829EE4F6-CE2F-E747-9040-A1302E6281E0}" type="presParOf" srcId="{6EF1596C-E8E1-3D42-B017-2EF29CB919F3}" destId="{C8726111-1FFF-4A43-8BB3-14AC7F96D310}"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1A61F-6291-8949-BB04-4E33D288FF71}">
      <dsp:nvSpPr>
        <dsp:cNvPr id="0" name=""/>
        <dsp:cNvSpPr/>
      </dsp:nvSpPr>
      <dsp:spPr>
        <a:xfrm>
          <a:off x="0" y="32678"/>
          <a:ext cx="5028928" cy="71769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mj-lt"/>
            </a:rPr>
            <a:t>The Darknet Fraud Forum Data Pipeline consists of following Phases </a:t>
          </a:r>
        </a:p>
      </dsp:txBody>
      <dsp:txXfrm>
        <a:off x="35035" y="67713"/>
        <a:ext cx="4958858" cy="647620"/>
      </dsp:txXfrm>
    </dsp:sp>
    <dsp:sp modelId="{3DF4C4EE-AFC8-E342-AF39-E96047BF0C0E}">
      <dsp:nvSpPr>
        <dsp:cNvPr id="0" name=""/>
        <dsp:cNvSpPr/>
      </dsp:nvSpPr>
      <dsp:spPr>
        <a:xfrm>
          <a:off x="0" y="779169"/>
          <a:ext cx="5028928" cy="71769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1</a:t>
          </a:r>
          <a:r>
            <a:rPr lang="en-US" sz="1000" kern="1200" dirty="0">
              <a:latin typeface="+mj-lt"/>
            </a:rPr>
            <a:t>.</a:t>
          </a:r>
          <a:r>
            <a:rPr lang="en-US" sz="1000" b="1" kern="1200" dirty="0">
              <a:latin typeface="+mj-lt"/>
            </a:rPr>
            <a:t>Data Collection and Storage</a:t>
          </a:r>
          <a:r>
            <a:rPr lang="en-US" sz="1000" kern="1200" dirty="0">
              <a:latin typeface="+mj-lt"/>
            </a:rPr>
            <a:t>: We utilize scraping libraries and publicly available darknet forums  for data collection , convert and store the data in .csv extension</a:t>
          </a:r>
        </a:p>
      </dsp:txBody>
      <dsp:txXfrm>
        <a:off x="35035" y="814204"/>
        <a:ext cx="4958858" cy="647620"/>
      </dsp:txXfrm>
    </dsp:sp>
    <dsp:sp modelId="{B18DF372-5427-5647-B71A-65F0CF25D661}">
      <dsp:nvSpPr>
        <dsp:cNvPr id="0" name=""/>
        <dsp:cNvSpPr/>
      </dsp:nvSpPr>
      <dsp:spPr>
        <a:xfrm>
          <a:off x="0" y="1525660"/>
          <a:ext cx="5028928" cy="71769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dirty="0">
              <a:latin typeface="+mj-lt"/>
            </a:rPr>
            <a:t>2. Data Transformation</a:t>
          </a:r>
          <a:r>
            <a:rPr lang="en-US" sz="1000" kern="1200" dirty="0">
              <a:latin typeface="+mj-lt"/>
            </a:rPr>
            <a:t>: Since the fraud forum data is too noisy to be fed into model, we perform meticulous transformations and pre-processing</a:t>
          </a:r>
        </a:p>
      </dsp:txBody>
      <dsp:txXfrm>
        <a:off x="35035" y="1560695"/>
        <a:ext cx="4958858" cy="647620"/>
      </dsp:txXfrm>
    </dsp:sp>
    <dsp:sp modelId="{CA98A9E8-C18F-6641-812F-BA52A5AA612D}">
      <dsp:nvSpPr>
        <dsp:cNvPr id="0" name=""/>
        <dsp:cNvSpPr/>
      </dsp:nvSpPr>
      <dsp:spPr>
        <a:xfrm>
          <a:off x="0" y="2272151"/>
          <a:ext cx="5028928" cy="71769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mj-lt"/>
            </a:rPr>
            <a:t>3. EDA and Data Visualization: </a:t>
          </a:r>
        </a:p>
        <a:p>
          <a:pPr marL="0" lvl="0" indent="0" algn="l" defTabSz="444500">
            <a:lnSpc>
              <a:spcPct val="90000"/>
            </a:lnSpc>
            <a:spcBef>
              <a:spcPct val="0"/>
            </a:spcBef>
            <a:spcAft>
              <a:spcPct val="35000"/>
            </a:spcAft>
            <a:buNone/>
          </a:pPr>
          <a:r>
            <a:rPr lang="en-US" sz="1000" kern="1200" dirty="0">
              <a:latin typeface="+mj-lt"/>
            </a:rPr>
            <a:t>The pristine data is then utilized to perform exploratory data analysis and visualizations to get comprehensive understanding of the data for accurate modelling</a:t>
          </a:r>
        </a:p>
      </dsp:txBody>
      <dsp:txXfrm>
        <a:off x="35035" y="2307186"/>
        <a:ext cx="4958858" cy="647620"/>
      </dsp:txXfrm>
    </dsp:sp>
    <dsp:sp modelId="{21CC29FF-8C02-C044-931F-24209CDD94DE}">
      <dsp:nvSpPr>
        <dsp:cNvPr id="0" name=""/>
        <dsp:cNvSpPr/>
      </dsp:nvSpPr>
      <dsp:spPr>
        <a:xfrm>
          <a:off x="0" y="3018641"/>
          <a:ext cx="5028928" cy="71769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mj-lt"/>
            </a:rPr>
            <a:t>4. Predictive Analytics and Forum Activity prediction : Once we finalize relevant features[feature engineering], we proceed to model selection to experiment for the right candidate model and  perform predictive analytics using NLP to identify common themes[sentiment analysis] within forum posts</a:t>
          </a:r>
        </a:p>
      </dsp:txBody>
      <dsp:txXfrm>
        <a:off x="35035" y="3053676"/>
        <a:ext cx="4958858" cy="647620"/>
      </dsp:txXfrm>
    </dsp:sp>
    <dsp:sp modelId="{B2919CA3-75E6-D949-82C4-EA24DC48EB1C}">
      <dsp:nvSpPr>
        <dsp:cNvPr id="0" name=""/>
        <dsp:cNvSpPr/>
      </dsp:nvSpPr>
      <dsp:spPr>
        <a:xfrm>
          <a:off x="0" y="3797811"/>
          <a:ext cx="5028928" cy="71769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mj-lt"/>
            </a:rPr>
            <a:t>5.Model training and Results Evaluation: Once we find out the underlying forum topics, we proceed to  model vendor activity and activity spikes to detect temporal dependencies. Results were benchmarked against existing SOTA techniques and documented as well</a:t>
          </a:r>
        </a:p>
      </dsp:txBody>
      <dsp:txXfrm>
        <a:off x="35035" y="3832846"/>
        <a:ext cx="4958858" cy="647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F64A3-30BF-8748-A2A2-395D8583C865}">
      <dsp:nvSpPr>
        <dsp:cNvPr id="0" name=""/>
        <dsp:cNvSpPr/>
      </dsp:nvSpPr>
      <dsp:spPr>
        <a:xfrm>
          <a:off x="2951775" y="26839"/>
          <a:ext cx="915913" cy="915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D) Once visualizations and vendor longevity analysis are complete, we proceed to the model selection phase, focusing on choosing an appropriate model and relevant features. Key features identified during the feature engineering phase include Post_content, Post_user, Forum_name, and Post_date, which are essential for understanding the posting behavior of darknet vendors.</a:t>
          </a:r>
        </a:p>
      </dsp:txBody>
      <dsp:txXfrm>
        <a:off x="2951775" y="26839"/>
        <a:ext cx="915913" cy="915913"/>
      </dsp:txXfrm>
    </dsp:sp>
    <dsp:sp modelId="{E811671A-C3DF-0747-B592-0B55E30EE243}">
      <dsp:nvSpPr>
        <dsp:cNvPr id="0" name=""/>
        <dsp:cNvSpPr/>
      </dsp:nvSpPr>
      <dsp:spPr>
        <a:xfrm>
          <a:off x="797856" y="419"/>
          <a:ext cx="3433215" cy="3433215"/>
        </a:xfrm>
        <a:prstGeom prst="circularArrow">
          <a:avLst>
            <a:gd name="adj1" fmla="val 5202"/>
            <a:gd name="adj2" fmla="val 336063"/>
            <a:gd name="adj3" fmla="val 21292633"/>
            <a:gd name="adj4" fmla="val 19766772"/>
            <a:gd name="adj5" fmla="val 6069"/>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099D7-8A0F-D646-BA2E-A92D7BEDEE29}">
      <dsp:nvSpPr>
        <dsp:cNvPr id="0" name=""/>
        <dsp:cNvSpPr/>
      </dsp:nvSpPr>
      <dsp:spPr>
        <a:xfrm>
          <a:off x="3505081" y="1729740"/>
          <a:ext cx="915913" cy="915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Model selection:</a:t>
          </a:r>
        </a:p>
      </dsp:txBody>
      <dsp:txXfrm>
        <a:off x="3505081" y="1729740"/>
        <a:ext cx="915913" cy="915913"/>
      </dsp:txXfrm>
    </dsp:sp>
    <dsp:sp modelId="{D5AAF565-C956-1447-BFB6-45B503D393CE}">
      <dsp:nvSpPr>
        <dsp:cNvPr id="0" name=""/>
        <dsp:cNvSpPr/>
      </dsp:nvSpPr>
      <dsp:spPr>
        <a:xfrm>
          <a:off x="797856" y="419"/>
          <a:ext cx="3433215" cy="3433215"/>
        </a:xfrm>
        <a:prstGeom prst="circularArrow">
          <a:avLst>
            <a:gd name="adj1" fmla="val 5202"/>
            <a:gd name="adj2" fmla="val 336063"/>
            <a:gd name="adj3" fmla="val 4014067"/>
            <a:gd name="adj4" fmla="val 2254012"/>
            <a:gd name="adj5" fmla="val 6069"/>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B8213-7DD9-EA4D-8334-8434E5F327D9}">
      <dsp:nvSpPr>
        <dsp:cNvPr id="0" name=""/>
        <dsp:cNvSpPr/>
      </dsp:nvSpPr>
      <dsp:spPr>
        <a:xfrm>
          <a:off x="2056507" y="2782191"/>
          <a:ext cx="915913" cy="915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 In the model selection phase of analyzing darknet vendor activity, a Bidirectional Long Short-Term Memory (BiLSTM) network was selected for its ability to handle time-series data in both directions, capturing comprehensive temporal dependencies. Key features included Post_content, Post_user, Forum_name, and Post_date, crucial for understanding vendor behavior.</a:t>
          </a:r>
        </a:p>
      </dsp:txBody>
      <dsp:txXfrm>
        <a:off x="2056507" y="2782191"/>
        <a:ext cx="915913" cy="915913"/>
      </dsp:txXfrm>
    </dsp:sp>
    <dsp:sp modelId="{AFB7E612-352E-C847-87F7-283B9105DA3F}">
      <dsp:nvSpPr>
        <dsp:cNvPr id="0" name=""/>
        <dsp:cNvSpPr/>
      </dsp:nvSpPr>
      <dsp:spPr>
        <a:xfrm>
          <a:off x="797856" y="419"/>
          <a:ext cx="3433215" cy="3433215"/>
        </a:xfrm>
        <a:prstGeom prst="circularArrow">
          <a:avLst>
            <a:gd name="adj1" fmla="val 5202"/>
            <a:gd name="adj2" fmla="val 336063"/>
            <a:gd name="adj3" fmla="val 8209926"/>
            <a:gd name="adj4" fmla="val 6449870"/>
            <a:gd name="adj5" fmla="val 6069"/>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5F4DB2-B8C2-174C-923F-004DE7C580F1}">
      <dsp:nvSpPr>
        <dsp:cNvPr id="0" name=""/>
        <dsp:cNvSpPr/>
      </dsp:nvSpPr>
      <dsp:spPr>
        <a:xfrm>
          <a:off x="607933" y="1729740"/>
          <a:ext cx="915913" cy="915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B) Data preparation involved loading and preprocessing the dataset, converting dates to datetime format, aggregating post counts by date, normalizing with MinMaxScaler, and splitting into training and testing sets. The BiLSTM model was configured with an input size of one, a hidden size of fifty, one layer, and an output size of one.</a:t>
          </a:r>
        </a:p>
      </dsp:txBody>
      <dsp:txXfrm>
        <a:off x="607933" y="1729740"/>
        <a:ext cx="915913" cy="915913"/>
      </dsp:txXfrm>
    </dsp:sp>
    <dsp:sp modelId="{010AEC9B-427C-1443-8F3C-5F5A4AF60360}">
      <dsp:nvSpPr>
        <dsp:cNvPr id="0" name=""/>
        <dsp:cNvSpPr/>
      </dsp:nvSpPr>
      <dsp:spPr>
        <a:xfrm>
          <a:off x="797856" y="419"/>
          <a:ext cx="3433215" cy="3433215"/>
        </a:xfrm>
        <a:prstGeom prst="circularArrow">
          <a:avLst>
            <a:gd name="adj1" fmla="val 5202"/>
            <a:gd name="adj2" fmla="val 336063"/>
            <a:gd name="adj3" fmla="val 12297165"/>
            <a:gd name="adj4" fmla="val 10771304"/>
            <a:gd name="adj5" fmla="val 6069"/>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197FDF-56A0-1C4B-927F-4052E65CBE3F}">
      <dsp:nvSpPr>
        <dsp:cNvPr id="0" name=""/>
        <dsp:cNvSpPr/>
      </dsp:nvSpPr>
      <dsp:spPr>
        <a:xfrm>
          <a:off x="1161239" y="26839"/>
          <a:ext cx="915913" cy="915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c) The scaled post count data was used to create time-series datasets with a time step of ten, which were then converted to PyTorch tensors. The model's architecture included a bidirectional LSTM layer to capture dependencies and a fully connected layer for output</a:t>
          </a:r>
        </a:p>
      </dsp:txBody>
      <dsp:txXfrm>
        <a:off x="1161239" y="26839"/>
        <a:ext cx="915913" cy="915913"/>
      </dsp:txXfrm>
    </dsp:sp>
    <dsp:sp modelId="{C8726111-1FFF-4A43-8BB3-14AC7F96D310}">
      <dsp:nvSpPr>
        <dsp:cNvPr id="0" name=""/>
        <dsp:cNvSpPr/>
      </dsp:nvSpPr>
      <dsp:spPr>
        <a:xfrm>
          <a:off x="797856" y="419"/>
          <a:ext cx="3433215" cy="3433215"/>
        </a:xfrm>
        <a:prstGeom prst="circularArrow">
          <a:avLst>
            <a:gd name="adj1" fmla="val 5202"/>
            <a:gd name="adj2" fmla="val 336063"/>
            <a:gd name="adj3" fmla="val 16865058"/>
            <a:gd name="adj4" fmla="val 15198880"/>
            <a:gd name="adj5" fmla="val 6069"/>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7/12/24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dirty="0"/>
          </a:p>
        </p:txBody>
      </p:sp>
    </p:spTree>
    <p:extLst>
      <p:ext uri="{BB962C8B-B14F-4D97-AF65-F5344CB8AC3E}">
        <p14:creationId xmlns:p14="http://schemas.microsoft.com/office/powerpoint/2010/main" val="35286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Operating systems</a:t>
            </a:r>
          </a:p>
          <a:p>
            <a:pPr marL="171450" indent="-171450">
              <a:buFont typeface="Arial" panose="020B0604020202020204" pitchFamily="34" charset="0"/>
              <a:buChar char="•"/>
            </a:pPr>
            <a:r>
              <a:rPr lang="en-US" dirty="0"/>
              <a:t>Driver APIs</a:t>
            </a:r>
          </a:p>
          <a:p>
            <a:pPr marL="171450" indent="-171450">
              <a:buFont typeface="Arial" panose="020B0604020202020204" pitchFamily="34" charset="0"/>
              <a:buChar char="•"/>
            </a:pPr>
            <a:r>
              <a:rPr lang="en-US" dirty="0"/>
              <a:t>Firmware</a:t>
            </a:r>
          </a:p>
          <a:p>
            <a:pPr marL="171450" indent="-171450">
              <a:buFont typeface="Arial" panose="020B0604020202020204" pitchFamily="34" charset="0"/>
              <a:buChar char="•"/>
            </a:pPr>
            <a:r>
              <a:rPr lang="en-US" dirty="0"/>
              <a:t>Third-party application software</a:t>
            </a:r>
          </a:p>
          <a:p>
            <a:pPr marL="171450" indent="-171450">
              <a:buFont typeface="Arial" panose="020B0604020202020204" pitchFamily="34" charset="0"/>
              <a:buChar char="•"/>
            </a:pPr>
            <a:r>
              <a:rPr lang="en-US" dirty="0"/>
              <a:t>Software development tools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dirty="0"/>
          </a:p>
        </p:txBody>
      </p:sp>
    </p:spTree>
    <p:extLst>
      <p:ext uri="{BB962C8B-B14F-4D97-AF65-F5344CB8AC3E}">
        <p14:creationId xmlns:p14="http://schemas.microsoft.com/office/powerpoint/2010/main" val="427740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5D6495F3-B757-4FAF-98AA-EDA7D1485485}" type="datetimeFigureOut">
              <a:rPr lang="en-US" smtClean="0"/>
              <a:t>7/12/24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35932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495F3-B757-4FAF-98AA-EDA7D1485485}" type="datetimeFigureOut">
              <a:rPr lang="en-US" smtClean="0"/>
              <a:t>7/12/24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38537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5D6495F3-B757-4FAF-98AA-EDA7D1485485}" type="datetimeFigureOut">
              <a:rPr lang="en-US" smtClean="0"/>
              <a:t>7/12/24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438732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dirty="0"/>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495F3-B757-4FAF-98AA-EDA7D1485485}" type="datetimeFigureOut">
              <a:rPr lang="en-US" smtClean="0"/>
              <a:t>7/12/24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25690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5D6495F3-B757-4FAF-98AA-EDA7D1485485}" type="datetimeFigureOut">
              <a:rPr lang="en-US" smtClean="0"/>
              <a:t>7/12/24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5426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5D6495F3-B757-4FAF-98AA-EDA7D1485485}" type="datetimeFigureOut">
              <a:rPr lang="en-US" smtClean="0"/>
              <a:t>7/12/24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20073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5D6495F3-B757-4FAF-98AA-EDA7D1485485}" type="datetimeFigureOut">
              <a:rPr lang="en-US" smtClean="0"/>
              <a:t>7/12/24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843335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6495F3-B757-4FAF-98AA-EDA7D1485485}" type="datetimeFigureOut">
              <a:rPr lang="en-US" smtClean="0"/>
              <a:t>7/12/24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35379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5D6495F3-B757-4FAF-98AA-EDA7D1485485}" type="datetimeFigureOut">
              <a:rPr lang="en-US" smtClean="0"/>
              <a:t>7/12/24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78767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495F3-B757-4FAF-98AA-EDA7D1485485}" type="datetimeFigureOut">
              <a:rPr lang="en-US" smtClean="0"/>
              <a:t>7/12/24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50818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5D6495F3-B757-4FAF-98AA-EDA7D1485485}" type="datetimeFigureOut">
              <a:rPr lang="en-US" smtClean="0"/>
              <a:t>7/12/24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389670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3652CD92-9D15-43B4-8516-073FCDAC90D4}" type="datetimeFigureOut">
              <a:rPr lang="en-US" smtClean="0"/>
              <a:t>7/12/24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475E1560-7126-406C-A531-3A398E8D0EEA}" type="slidenum">
              <a:rPr lang="en-US" smtClean="0"/>
              <a:t>‹#›</a:t>
            </a:fld>
            <a:endParaRPr lang="en-US" dirty="0"/>
          </a:p>
        </p:txBody>
      </p:sp>
    </p:spTree>
    <p:extLst>
      <p:ext uri="{BB962C8B-B14F-4D97-AF65-F5344CB8AC3E}">
        <p14:creationId xmlns:p14="http://schemas.microsoft.com/office/powerpoint/2010/main" val="208032158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661" r:id="rId12"/>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07/s10257-023-00626-2" TargetMode="External"/><Relationship Id="rId2" Type="http://schemas.openxmlformats.org/officeDocument/2006/relationships/hyperlink" Target="https://pub.dev/packages/flutter_bluetooth_serial_ble" TargetMode="External"/><Relationship Id="rId1" Type="http://schemas.openxmlformats.org/officeDocument/2006/relationships/slideLayout" Target="../slideLayouts/slideLayout2.xml"/><Relationship Id="rId5" Type="http://schemas.openxmlformats.org/officeDocument/2006/relationships/hyperlink" Target="https://github.com/AntixK/PyTorch-VAE" TargetMode="External"/><Relationship Id="rId4" Type="http://schemas.openxmlformats.org/officeDocument/2006/relationships/hyperlink" Target="https://arcwiki.rs.gsu.edu/"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14836A48-4CAC-4A40-97EB-8ACA9B26A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6" name="Group 165">
            <a:extLst>
              <a:ext uri="{FF2B5EF4-FFF2-40B4-BE49-F238E27FC236}">
                <a16:creationId xmlns:a16="http://schemas.microsoft.com/office/drawing/2014/main" id="{6890A515-B90B-43BC-876F-580D2FC4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67" name="Freeform 5">
              <a:extLst>
                <a:ext uri="{FF2B5EF4-FFF2-40B4-BE49-F238E27FC236}">
                  <a16:creationId xmlns:a16="http://schemas.microsoft.com/office/drawing/2014/main" id="{3749B484-B143-40F7-896A-A20650EE47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6">
              <a:extLst>
                <a:ext uri="{FF2B5EF4-FFF2-40B4-BE49-F238E27FC236}">
                  <a16:creationId xmlns:a16="http://schemas.microsoft.com/office/drawing/2014/main" id="{D5ECC4BD-4D67-4CD5-9118-C8F95255E0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7">
              <a:extLst>
                <a:ext uri="{FF2B5EF4-FFF2-40B4-BE49-F238E27FC236}">
                  <a16:creationId xmlns:a16="http://schemas.microsoft.com/office/drawing/2014/main" id="{DFCF04F1-C8A9-4F23-B565-9B70C6D740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8">
              <a:extLst>
                <a:ext uri="{FF2B5EF4-FFF2-40B4-BE49-F238E27FC236}">
                  <a16:creationId xmlns:a16="http://schemas.microsoft.com/office/drawing/2014/main" id="{9964E85D-E8AC-4D3F-A3BC-E4D8DE608D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
              <a:extLst>
                <a:ext uri="{FF2B5EF4-FFF2-40B4-BE49-F238E27FC236}">
                  <a16:creationId xmlns:a16="http://schemas.microsoft.com/office/drawing/2014/main" id="{8FE670F7-87AE-49F1-AFCF-646DC0B69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10">
              <a:extLst>
                <a:ext uri="{FF2B5EF4-FFF2-40B4-BE49-F238E27FC236}">
                  <a16:creationId xmlns:a16="http://schemas.microsoft.com/office/drawing/2014/main" id="{2D394406-F17F-478D-9811-F133F3163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11">
              <a:extLst>
                <a:ext uri="{FF2B5EF4-FFF2-40B4-BE49-F238E27FC236}">
                  <a16:creationId xmlns:a16="http://schemas.microsoft.com/office/drawing/2014/main" id="{C929B1C0-F6D9-45BC-B41C-5BEBE9AD60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12">
              <a:extLst>
                <a:ext uri="{FF2B5EF4-FFF2-40B4-BE49-F238E27FC236}">
                  <a16:creationId xmlns:a16="http://schemas.microsoft.com/office/drawing/2014/main" id="{8CBC2023-5C0F-470C-A494-448A3088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3">
              <a:extLst>
                <a:ext uri="{FF2B5EF4-FFF2-40B4-BE49-F238E27FC236}">
                  <a16:creationId xmlns:a16="http://schemas.microsoft.com/office/drawing/2014/main" id="{F753F948-20A5-448F-A91B-30C3FA874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14">
              <a:extLst>
                <a:ext uri="{FF2B5EF4-FFF2-40B4-BE49-F238E27FC236}">
                  <a16:creationId xmlns:a16="http://schemas.microsoft.com/office/drawing/2014/main" id="{187C515D-FEE4-4EAD-A758-C09FC8898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5">
              <a:extLst>
                <a:ext uri="{FF2B5EF4-FFF2-40B4-BE49-F238E27FC236}">
                  <a16:creationId xmlns:a16="http://schemas.microsoft.com/office/drawing/2014/main" id="{55F8581B-27B7-42AB-B33F-69023D3B1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16">
              <a:extLst>
                <a:ext uri="{FF2B5EF4-FFF2-40B4-BE49-F238E27FC236}">
                  <a16:creationId xmlns:a16="http://schemas.microsoft.com/office/drawing/2014/main" id="{CBC2EB4A-D3CD-4347-AE09-347B7B10E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7">
              <a:extLst>
                <a:ext uri="{FF2B5EF4-FFF2-40B4-BE49-F238E27FC236}">
                  <a16:creationId xmlns:a16="http://schemas.microsoft.com/office/drawing/2014/main" id="{C35E0B18-828E-4F07-BC14-5B6EB8C283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18">
              <a:extLst>
                <a:ext uri="{FF2B5EF4-FFF2-40B4-BE49-F238E27FC236}">
                  <a16:creationId xmlns:a16="http://schemas.microsoft.com/office/drawing/2014/main" id="{D972FA4F-64D2-4E34-B234-7B2C363C4F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9">
              <a:extLst>
                <a:ext uri="{FF2B5EF4-FFF2-40B4-BE49-F238E27FC236}">
                  <a16:creationId xmlns:a16="http://schemas.microsoft.com/office/drawing/2014/main" id="{430AC742-FB30-4DCC-A9AC-92D107A34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20">
              <a:extLst>
                <a:ext uri="{FF2B5EF4-FFF2-40B4-BE49-F238E27FC236}">
                  <a16:creationId xmlns:a16="http://schemas.microsoft.com/office/drawing/2014/main" id="{C991F4A4-6C1A-486C-80A9-B653BC0ED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21">
              <a:extLst>
                <a:ext uri="{FF2B5EF4-FFF2-40B4-BE49-F238E27FC236}">
                  <a16:creationId xmlns:a16="http://schemas.microsoft.com/office/drawing/2014/main" id="{34F60AAA-3D77-4751-9A2C-27A680142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22">
              <a:extLst>
                <a:ext uri="{FF2B5EF4-FFF2-40B4-BE49-F238E27FC236}">
                  <a16:creationId xmlns:a16="http://schemas.microsoft.com/office/drawing/2014/main" id="{71A93347-D2EA-43A7-92CB-3BC1C8F43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23">
              <a:extLst>
                <a:ext uri="{FF2B5EF4-FFF2-40B4-BE49-F238E27FC236}">
                  <a16:creationId xmlns:a16="http://schemas.microsoft.com/office/drawing/2014/main" id="{A99EB955-34CE-4879-BB3E-19C017967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pic>
        <p:nvPicPr>
          <p:cNvPr id="33" name="Picture 32" descr="A green and blue dotted pattern&#10;&#10;Description automatically generated with medium confidence">
            <a:extLst>
              <a:ext uri="{FF2B5EF4-FFF2-40B4-BE49-F238E27FC236}">
                <a16:creationId xmlns:a16="http://schemas.microsoft.com/office/drawing/2014/main" id="{E2D2536F-A4E8-A9D9-1E47-D5BF3D372AA5}"/>
              </a:ext>
            </a:extLst>
          </p:cNvPr>
          <p:cNvPicPr>
            <a:picLocks noChangeAspect="1"/>
          </p:cNvPicPr>
          <p:nvPr/>
        </p:nvPicPr>
        <p:blipFill rotWithShape="1">
          <a:blip r:embed="rId2"/>
          <a:srcRect t="6511" r="-1" b="9216"/>
          <a:stretch/>
        </p:blipFill>
        <p:spPr>
          <a:xfrm>
            <a:off x="20" y="227"/>
            <a:ext cx="12191675" cy="6858000"/>
          </a:xfrm>
          <a:prstGeom prst="rect">
            <a:avLst/>
          </a:prstGeom>
        </p:spPr>
      </p:pic>
      <p:grpSp>
        <p:nvGrpSpPr>
          <p:cNvPr id="177" name="Group 176">
            <a:extLst>
              <a:ext uri="{FF2B5EF4-FFF2-40B4-BE49-F238E27FC236}">
                <a16:creationId xmlns:a16="http://schemas.microsoft.com/office/drawing/2014/main" id="{99502C85-D694-4534-81D2-BE2E52612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33747" y="1186483"/>
            <a:ext cx="4510627" cy="4477933"/>
            <a:chOff x="3833747" y="1186483"/>
            <a:chExt cx="4510627" cy="4477933"/>
          </a:xfrm>
        </p:grpSpPr>
        <p:sp>
          <p:nvSpPr>
            <p:cNvPr id="178" name="Rectangle 177">
              <a:extLst>
                <a:ext uri="{FF2B5EF4-FFF2-40B4-BE49-F238E27FC236}">
                  <a16:creationId xmlns:a16="http://schemas.microsoft.com/office/drawing/2014/main" id="{070D54E8-5694-4275-AC73-041D919D5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7681" y="1186483"/>
              <a:ext cx="4506693" cy="71618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Isosceles Triangle 39">
              <a:extLst>
                <a:ext uri="{FF2B5EF4-FFF2-40B4-BE49-F238E27FC236}">
                  <a16:creationId xmlns:a16="http://schemas.microsoft.com/office/drawing/2014/main" id="{085E5B83-AB95-4571-B7AE-841A0D5F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Rectangle 179">
              <a:extLst>
                <a:ext uri="{FF2B5EF4-FFF2-40B4-BE49-F238E27FC236}">
                  <a16:creationId xmlns:a16="http://schemas.microsoft.com/office/drawing/2014/main" id="{E63AAECE-705E-4B7A-B758-B9CEB30C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3747" y="1991156"/>
              <a:ext cx="4510180" cy="3322196"/>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p:nvPr>
        </p:nvSpPr>
        <p:spPr>
          <a:xfrm>
            <a:off x="3916043" y="2075504"/>
            <a:ext cx="4345588" cy="2042725"/>
          </a:xfrm>
        </p:spPr>
        <p:txBody>
          <a:bodyPr>
            <a:normAutofit/>
          </a:bodyPr>
          <a:lstStyle/>
          <a:p>
            <a:r>
              <a:rPr lang="en-US" sz="3600" dirty="0"/>
              <a:t>Advanced Predictive Analytics and Temporal Activity of Dark Web Forums</a:t>
            </a:r>
            <a:endParaRPr lang="en-US" sz="3400" dirty="0"/>
          </a:p>
        </p:txBody>
      </p:sp>
      <p:sp>
        <p:nvSpPr>
          <p:cNvPr id="3" name="Content Placeholder 2"/>
          <p:cNvSpPr>
            <a:spLocks noGrp="1"/>
          </p:cNvSpPr>
          <p:nvPr>
            <p:ph type="subTitle" idx="1"/>
          </p:nvPr>
        </p:nvSpPr>
        <p:spPr>
          <a:xfrm>
            <a:off x="3916043" y="4202728"/>
            <a:ext cx="4345588" cy="1026125"/>
          </a:xfrm>
        </p:spPr>
        <p:txBody>
          <a:bodyPr>
            <a:normAutofit/>
          </a:bodyPr>
          <a:lstStyle/>
          <a:p>
            <a:pPr>
              <a:lnSpc>
                <a:spcPct val="90000"/>
              </a:lnSpc>
            </a:pPr>
            <a:r>
              <a:rPr lang="en-US" sz="1400" dirty="0"/>
              <a:t>Kausthub Kodamagulla</a:t>
            </a:r>
          </a:p>
          <a:p>
            <a:pPr>
              <a:lnSpc>
                <a:spcPct val="90000"/>
              </a:lnSpc>
            </a:pPr>
            <a:r>
              <a:rPr lang="en-US" sz="1400" dirty="0"/>
              <a:t>Advisor: Dr. Anu Bourgeois</a:t>
            </a:r>
          </a:p>
          <a:p>
            <a:pPr>
              <a:lnSpc>
                <a:spcPct val="90000"/>
              </a:lnSpc>
            </a:pPr>
            <a:r>
              <a:rPr lang="en-US" sz="1400" dirty="0"/>
              <a:t>University: Georgia State University, Atlanta, USA</a:t>
            </a:r>
          </a:p>
        </p:txBody>
      </p:sp>
    </p:spTree>
    <p:extLst>
      <p:ext uri="{BB962C8B-B14F-4D97-AF65-F5344CB8AC3E}">
        <p14:creationId xmlns:p14="http://schemas.microsoft.com/office/powerpoint/2010/main" val="286506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5" name="Rectangle 3114">
            <a:extLst>
              <a:ext uri="{FF2B5EF4-FFF2-40B4-BE49-F238E27FC236}">
                <a16:creationId xmlns:a16="http://schemas.microsoft.com/office/drawing/2014/main" id="{398E8958-A0BD-4366-8F61-3A496C51C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17" name="Group 3116">
            <a:extLst>
              <a:ext uri="{FF2B5EF4-FFF2-40B4-BE49-F238E27FC236}">
                <a16:creationId xmlns:a16="http://schemas.microsoft.com/office/drawing/2014/main" id="{D445862C-E73D-4EFB-9DD5-8A5E3473E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118" name="Freeform 5">
              <a:extLst>
                <a:ext uri="{FF2B5EF4-FFF2-40B4-BE49-F238E27FC236}">
                  <a16:creationId xmlns:a16="http://schemas.microsoft.com/office/drawing/2014/main" id="{D2676ED1-2492-46B6-88D6-C9ED257B7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19" name="Freeform 6">
              <a:extLst>
                <a:ext uri="{FF2B5EF4-FFF2-40B4-BE49-F238E27FC236}">
                  <a16:creationId xmlns:a16="http://schemas.microsoft.com/office/drawing/2014/main" id="{58A42DCC-C6BA-4B68-9FC4-FEE653997B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20" name="Freeform 7">
              <a:extLst>
                <a:ext uri="{FF2B5EF4-FFF2-40B4-BE49-F238E27FC236}">
                  <a16:creationId xmlns:a16="http://schemas.microsoft.com/office/drawing/2014/main" id="{F81ED05C-778D-41F3-9C0E-6DE1D668A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21" name="Freeform 8">
              <a:extLst>
                <a:ext uri="{FF2B5EF4-FFF2-40B4-BE49-F238E27FC236}">
                  <a16:creationId xmlns:a16="http://schemas.microsoft.com/office/drawing/2014/main" id="{EE063861-F6FC-4CC1-A77E-5993E5E252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22" name="Freeform 9">
              <a:extLst>
                <a:ext uri="{FF2B5EF4-FFF2-40B4-BE49-F238E27FC236}">
                  <a16:creationId xmlns:a16="http://schemas.microsoft.com/office/drawing/2014/main" id="{7E1DA2FC-6137-4EC4-B9F4-72264C39D4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23" name="Freeform 10">
              <a:extLst>
                <a:ext uri="{FF2B5EF4-FFF2-40B4-BE49-F238E27FC236}">
                  <a16:creationId xmlns:a16="http://schemas.microsoft.com/office/drawing/2014/main" id="{BFE9E3A7-993F-401D-8B16-53BFC6FA2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24" name="Freeform 11">
              <a:extLst>
                <a:ext uri="{FF2B5EF4-FFF2-40B4-BE49-F238E27FC236}">
                  <a16:creationId xmlns:a16="http://schemas.microsoft.com/office/drawing/2014/main" id="{23757125-5D70-4D7A-B223-2FFC51F5B3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25" name="Freeform 12">
              <a:extLst>
                <a:ext uri="{FF2B5EF4-FFF2-40B4-BE49-F238E27FC236}">
                  <a16:creationId xmlns:a16="http://schemas.microsoft.com/office/drawing/2014/main" id="{03C4207E-9457-436F-B9A0-C3CAEBF81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26" name="Freeform 13">
              <a:extLst>
                <a:ext uri="{FF2B5EF4-FFF2-40B4-BE49-F238E27FC236}">
                  <a16:creationId xmlns:a16="http://schemas.microsoft.com/office/drawing/2014/main" id="{64EE9697-E49F-4E62-8318-9E2DBC6E7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27" name="Freeform 14">
              <a:extLst>
                <a:ext uri="{FF2B5EF4-FFF2-40B4-BE49-F238E27FC236}">
                  <a16:creationId xmlns:a16="http://schemas.microsoft.com/office/drawing/2014/main" id="{0800120F-70F4-4696-BAFB-BBC0BC576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28" name="Freeform 15">
              <a:extLst>
                <a:ext uri="{FF2B5EF4-FFF2-40B4-BE49-F238E27FC236}">
                  <a16:creationId xmlns:a16="http://schemas.microsoft.com/office/drawing/2014/main" id="{8D1E1ADB-5BAA-49F4-BE24-044E941043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29" name="Freeform 16">
              <a:extLst>
                <a:ext uri="{FF2B5EF4-FFF2-40B4-BE49-F238E27FC236}">
                  <a16:creationId xmlns:a16="http://schemas.microsoft.com/office/drawing/2014/main" id="{9D410413-BDE6-4A4E-930A-0ACBBF8CD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30" name="Freeform 17">
              <a:extLst>
                <a:ext uri="{FF2B5EF4-FFF2-40B4-BE49-F238E27FC236}">
                  <a16:creationId xmlns:a16="http://schemas.microsoft.com/office/drawing/2014/main" id="{0EBF657D-5B37-4F84-8833-C569EAB904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31" name="Freeform 18">
              <a:extLst>
                <a:ext uri="{FF2B5EF4-FFF2-40B4-BE49-F238E27FC236}">
                  <a16:creationId xmlns:a16="http://schemas.microsoft.com/office/drawing/2014/main" id="{A2DBF00E-BE35-44EC-A95B-8B2EE9233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32" name="Freeform 19">
              <a:extLst>
                <a:ext uri="{FF2B5EF4-FFF2-40B4-BE49-F238E27FC236}">
                  <a16:creationId xmlns:a16="http://schemas.microsoft.com/office/drawing/2014/main" id="{BA2C8141-5135-467E-B940-D3836B16E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33" name="Freeform 20">
              <a:extLst>
                <a:ext uri="{FF2B5EF4-FFF2-40B4-BE49-F238E27FC236}">
                  <a16:creationId xmlns:a16="http://schemas.microsoft.com/office/drawing/2014/main" id="{44991C1A-45E7-45C6-8816-BFEDFFCCB7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34" name="Freeform 21">
              <a:extLst>
                <a:ext uri="{FF2B5EF4-FFF2-40B4-BE49-F238E27FC236}">
                  <a16:creationId xmlns:a16="http://schemas.microsoft.com/office/drawing/2014/main" id="{B88BEC13-903F-4318-B5AB-DC23ED2ED5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35" name="Freeform 22">
              <a:extLst>
                <a:ext uri="{FF2B5EF4-FFF2-40B4-BE49-F238E27FC236}">
                  <a16:creationId xmlns:a16="http://schemas.microsoft.com/office/drawing/2014/main" id="{41E259CE-D2C5-4FBC-9FAE-5AB0BBD0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36" name="Freeform 23">
              <a:extLst>
                <a:ext uri="{FF2B5EF4-FFF2-40B4-BE49-F238E27FC236}">
                  <a16:creationId xmlns:a16="http://schemas.microsoft.com/office/drawing/2014/main" id="{495CB679-05D8-44D1-8218-C52552952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37" name="Freeform 24">
              <a:extLst>
                <a:ext uri="{FF2B5EF4-FFF2-40B4-BE49-F238E27FC236}">
                  <a16:creationId xmlns:a16="http://schemas.microsoft.com/office/drawing/2014/main" id="{DFCC6878-2DB4-4497-B668-E75220A20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38" name="Freeform 25">
              <a:extLst>
                <a:ext uri="{FF2B5EF4-FFF2-40B4-BE49-F238E27FC236}">
                  <a16:creationId xmlns:a16="http://schemas.microsoft.com/office/drawing/2014/main" id="{36254A6B-DCFA-42AD-906C-C43E2CAE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140" name="Rectangle 3139">
            <a:extLst>
              <a:ext uri="{FF2B5EF4-FFF2-40B4-BE49-F238E27FC236}">
                <a16:creationId xmlns:a16="http://schemas.microsoft.com/office/drawing/2014/main" id="{1429180E-866D-447C-A170-484000E48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2" name="Isosceles Triangle 22">
            <a:extLst>
              <a:ext uri="{FF2B5EF4-FFF2-40B4-BE49-F238E27FC236}">
                <a16:creationId xmlns:a16="http://schemas.microsoft.com/office/drawing/2014/main" id="{FEE51AA4-287D-4CB8-8CD4-D6986106F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4" name="Rectangle 3143">
            <a:extLst>
              <a:ext uri="{FF2B5EF4-FFF2-40B4-BE49-F238E27FC236}">
                <a16:creationId xmlns:a16="http://schemas.microsoft.com/office/drawing/2014/main" id="{0177ACA7-E71A-4888-9EBD-074801D88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873978" y="1718735"/>
            <a:ext cx="5767566" cy="1072378"/>
          </a:xfrm>
        </p:spPr>
        <p:txBody>
          <a:bodyPr anchor="ctr">
            <a:normAutofit/>
          </a:bodyPr>
          <a:lstStyle/>
          <a:p>
            <a:r>
              <a:rPr lang="en-US" sz="3600" b="1" dirty="0">
                <a:latin typeface="Calibri" panose="020F0502020204030204" pitchFamily="34" charset="0"/>
                <a:ea typeface="Helvetica Neue Light" panose="020B0702040204020203" pitchFamily="34" charset="0"/>
                <a:cs typeface="Calibri" panose="020F0502020204030204" pitchFamily="34" charset="0"/>
              </a:rPr>
              <a:t>Predictive Analytics</a:t>
            </a:r>
          </a:p>
        </p:txBody>
      </p:sp>
      <p:sp>
        <p:nvSpPr>
          <p:cNvPr id="68" name="Content Placeholder 4">
            <a:extLst>
              <a:ext uri="{FF2B5EF4-FFF2-40B4-BE49-F238E27FC236}">
                <a16:creationId xmlns:a16="http://schemas.microsoft.com/office/drawing/2014/main" id="{0CDFD418-F8DB-1F19-F888-7F964F8BC3B2}"/>
              </a:ext>
            </a:extLst>
          </p:cNvPr>
          <p:cNvSpPr>
            <a:spLocks noGrp="1"/>
          </p:cNvSpPr>
          <p:nvPr>
            <p:ph idx="1"/>
          </p:nvPr>
        </p:nvSpPr>
        <p:spPr>
          <a:xfrm>
            <a:off x="873102" y="2789239"/>
            <a:ext cx="5768442" cy="2683606"/>
          </a:xfrm>
        </p:spPr>
        <p:txBody>
          <a:bodyPr>
            <a:noAutofit/>
          </a:bodyPr>
          <a:lstStyle/>
          <a:p>
            <a:pPr>
              <a:lnSpc>
                <a:spcPct val="110000"/>
              </a:lnSpc>
              <a:buClr>
                <a:srgbClr val="1F7BB6"/>
              </a:buClr>
            </a:pPr>
            <a:r>
              <a:rPr lang="en-US" sz="1100" dirty="0">
                <a:solidFill>
                  <a:srgbClr val="FFFFFE"/>
                </a:solidFill>
                <a:latin typeface="Calibri" panose="020F0502020204030204" pitchFamily="34" charset="0"/>
                <a:cs typeface="Calibri" panose="020F0502020204030204" pitchFamily="34" charset="0"/>
              </a:rPr>
              <a:t>The predictive analytics task aimed to understand vendor behavior within darknet forums using NLP techniques. The analysis focused on identifying words or phrases leading to higher view counts and post popularity. Key steps included:</a:t>
            </a:r>
          </a:p>
          <a:p>
            <a:pPr marL="0" indent="0">
              <a:lnSpc>
                <a:spcPct val="110000"/>
              </a:lnSpc>
              <a:buClr>
                <a:srgbClr val="1F7BB6"/>
              </a:buClr>
              <a:buNone/>
            </a:pPr>
            <a:r>
              <a:rPr lang="en-US" sz="1100" b="1" dirty="0">
                <a:solidFill>
                  <a:srgbClr val="FFFFFE"/>
                </a:solidFill>
                <a:latin typeface="Calibri" panose="020F0502020204030204" pitchFamily="34" charset="0"/>
                <a:cs typeface="Calibri" panose="020F0502020204030204" pitchFamily="34" charset="0"/>
              </a:rPr>
              <a:t>          A) Popular Word Identification</a:t>
            </a:r>
            <a:r>
              <a:rPr lang="en-US" sz="1100" dirty="0">
                <a:solidFill>
                  <a:srgbClr val="FFFFFE"/>
                </a:solidFill>
                <a:latin typeface="Calibri" panose="020F0502020204030204" pitchFamily="34" charset="0"/>
                <a:cs typeface="Calibri" panose="020F0502020204030204" pitchFamily="34" charset="0"/>
              </a:rPr>
              <a:t>: Used SpaCy to extract and analyze   frequently occurring words from the "Post_content," removing stop-words to focus on impactful terms.</a:t>
            </a:r>
          </a:p>
          <a:p>
            <a:pPr marL="0" indent="0">
              <a:lnSpc>
                <a:spcPct val="110000"/>
              </a:lnSpc>
              <a:buClr>
                <a:srgbClr val="1F7BB6"/>
              </a:buClr>
              <a:buNone/>
            </a:pPr>
            <a:r>
              <a:rPr lang="en-US" sz="1100" b="1" dirty="0">
                <a:solidFill>
                  <a:srgbClr val="FFFFFE"/>
                </a:solidFill>
                <a:latin typeface="Calibri" panose="020F0502020204030204" pitchFamily="34" charset="0"/>
                <a:cs typeface="Calibri" panose="020F0502020204030204" pitchFamily="34" charset="0"/>
              </a:rPr>
              <a:t>          B) Intent Analysis</a:t>
            </a:r>
            <a:r>
              <a:rPr lang="en-US" sz="1100" dirty="0">
                <a:solidFill>
                  <a:srgbClr val="FFFFFE"/>
                </a:solidFill>
                <a:latin typeface="Calibri" panose="020F0502020204030204" pitchFamily="34" charset="0"/>
                <a:cs typeface="Calibri" panose="020F0502020204030204" pitchFamily="34" charset="0"/>
              </a:rPr>
              <a:t>: Employed Text Blob for sentiment analysis, categorizing posts as Positive, Neutral, or Negative, and studying their correlation with view counts. Utilize VADER library to get sentiment scores distribution</a:t>
            </a:r>
          </a:p>
          <a:p>
            <a:pPr marL="0" indent="0">
              <a:lnSpc>
                <a:spcPct val="110000"/>
              </a:lnSpc>
              <a:buClr>
                <a:srgbClr val="1F7BB6"/>
              </a:buClr>
              <a:buNone/>
            </a:pPr>
            <a:r>
              <a:rPr lang="en-US" sz="1100" b="1" dirty="0">
                <a:solidFill>
                  <a:srgbClr val="FFFFFE"/>
                </a:solidFill>
                <a:latin typeface="Calibri" panose="020F0502020204030204" pitchFamily="34" charset="0"/>
                <a:cs typeface="Calibri" panose="020F0502020204030204" pitchFamily="34" charset="0"/>
              </a:rPr>
              <a:t>         C) Frequency Analysis</a:t>
            </a:r>
            <a:r>
              <a:rPr lang="en-US" sz="1100" dirty="0">
                <a:solidFill>
                  <a:srgbClr val="FFFFFE"/>
                </a:solidFill>
                <a:latin typeface="Calibri" panose="020F0502020204030204" pitchFamily="34" charset="0"/>
                <a:cs typeface="Calibri" panose="020F0502020204030204" pitchFamily="34" charset="0"/>
              </a:rPr>
              <a:t>: Counted mentions of identified words across the dataset to evaluate their significance.</a:t>
            </a:r>
          </a:p>
          <a:p>
            <a:pPr marL="0" indent="0">
              <a:lnSpc>
                <a:spcPct val="110000"/>
              </a:lnSpc>
              <a:buClr>
                <a:srgbClr val="1F7BB6"/>
              </a:buClr>
              <a:buNone/>
            </a:pPr>
            <a:r>
              <a:rPr lang="en-US" sz="1100" b="1" dirty="0">
                <a:solidFill>
                  <a:srgbClr val="FFFFFE"/>
                </a:solidFill>
                <a:latin typeface="Calibri" panose="020F0502020204030204" pitchFamily="34" charset="0"/>
                <a:cs typeface="Calibri" panose="020F0502020204030204" pitchFamily="34" charset="0"/>
              </a:rPr>
              <a:t>d) Data Visualization</a:t>
            </a:r>
            <a:r>
              <a:rPr lang="en-US" sz="1100" dirty="0">
                <a:solidFill>
                  <a:srgbClr val="FFFFFE"/>
                </a:solidFill>
                <a:latin typeface="Calibri" panose="020F0502020204030204" pitchFamily="34" charset="0"/>
                <a:cs typeface="Calibri" panose="020F0502020204030204" pitchFamily="34" charset="0"/>
              </a:rPr>
              <a:t>: Created visualizations to represent word frequency, impact, and sentiment distribution to better understand vendor intent and user engagement.</a:t>
            </a:r>
          </a:p>
        </p:txBody>
      </p:sp>
      <p:sp>
        <p:nvSpPr>
          <p:cNvPr id="3146" name="Rectangle 3145">
            <a:extLst>
              <a:ext uri="{FF2B5EF4-FFF2-40B4-BE49-F238E27FC236}">
                <a16:creationId xmlns:a16="http://schemas.microsoft.com/office/drawing/2014/main" id="{B2DF6337-9683-4A06-B3D5-CB22C7F4F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9862" y="-6706"/>
            <a:ext cx="4642138"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6" name="Picture 4">
            <a:extLst>
              <a:ext uri="{FF2B5EF4-FFF2-40B4-BE49-F238E27FC236}">
                <a16:creationId xmlns:a16="http://schemas.microsoft.com/office/drawing/2014/main" id="{390B17A6-1907-449B-7613-A54C907B0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1132" y="1434042"/>
            <a:ext cx="4370002" cy="38412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35414AD-241A-0D63-A2DB-6DFFBF1A56F0}"/>
              </a:ext>
            </a:extLst>
          </p:cNvPr>
          <p:cNvSpPr txBox="1"/>
          <p:nvPr/>
        </p:nvSpPr>
        <p:spPr>
          <a:xfrm>
            <a:off x="7928740" y="5342040"/>
            <a:ext cx="3814762"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Fig 10.a. Sentiment analysis score distribution vs Post counts</a:t>
            </a:r>
          </a:p>
        </p:txBody>
      </p:sp>
    </p:spTree>
    <p:extLst>
      <p:ext uri="{BB962C8B-B14F-4D97-AF65-F5344CB8AC3E}">
        <p14:creationId xmlns:p14="http://schemas.microsoft.com/office/powerpoint/2010/main" val="108496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74" name="Rectangle 6273">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75" name="Group 6274">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276"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77"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78"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79"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80"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81"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82"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83"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84"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85"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86"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87"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88"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89"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90"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91"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92"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93"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94"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95"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96"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le 1">
            <a:extLst>
              <a:ext uri="{FF2B5EF4-FFF2-40B4-BE49-F238E27FC236}">
                <a16:creationId xmlns:a16="http://schemas.microsoft.com/office/drawing/2014/main" id="{070D9ED5-0E79-FCED-EABE-315E2473586A}"/>
              </a:ext>
            </a:extLst>
          </p:cNvPr>
          <p:cNvSpPr>
            <a:spLocks noGrp="1"/>
          </p:cNvSpPr>
          <p:nvPr>
            <p:ph type="title"/>
          </p:nvPr>
        </p:nvSpPr>
        <p:spPr>
          <a:xfrm>
            <a:off x="904877" y="795527"/>
            <a:ext cx="10488547" cy="1190912"/>
          </a:xfrm>
        </p:spPr>
        <p:txBody>
          <a:bodyPr>
            <a:normAutofit/>
          </a:bodyPr>
          <a:lstStyle/>
          <a:p>
            <a:r>
              <a:rPr lang="en-US" sz="3600" b="1" u="sng" dirty="0">
                <a:solidFill>
                  <a:schemeClr val="tx2"/>
                </a:solidFill>
              </a:rPr>
              <a:t>Model Selection[Forum Activity Prediction]</a:t>
            </a:r>
          </a:p>
        </p:txBody>
      </p:sp>
      <p:sp>
        <p:nvSpPr>
          <p:cNvPr id="6297" name="Rectangle 6296">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299" name="Content Placeholder 2">
            <a:extLst>
              <a:ext uri="{FF2B5EF4-FFF2-40B4-BE49-F238E27FC236}">
                <a16:creationId xmlns:a16="http://schemas.microsoft.com/office/drawing/2014/main" id="{E091F38F-6321-2692-9B47-C61E1FF2BE65}"/>
              </a:ext>
            </a:extLst>
          </p:cNvPr>
          <p:cNvGraphicFramePr>
            <a:graphicFrameLocks noGrp="1"/>
          </p:cNvGraphicFramePr>
          <p:nvPr>
            <p:ph idx="1"/>
            <p:extLst>
              <p:ext uri="{D42A27DB-BD31-4B8C-83A1-F6EECF244321}">
                <p14:modId xmlns:p14="http://schemas.microsoft.com/office/powerpoint/2010/main" val="3913327220"/>
              </p:ext>
            </p:extLst>
          </p:nvPr>
        </p:nvGraphicFramePr>
        <p:xfrm>
          <a:off x="6380703" y="2228850"/>
          <a:ext cx="5028928" cy="3699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A2E3844-1304-E92E-83E6-FD973FE79776}"/>
              </a:ext>
            </a:extLst>
          </p:cNvPr>
          <p:cNvSpPr txBox="1"/>
          <p:nvPr/>
        </p:nvSpPr>
        <p:spPr>
          <a:xfrm>
            <a:off x="1389185" y="6016625"/>
            <a:ext cx="2730378"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Fig 11.a. BILSTM Architecture</a:t>
            </a:r>
          </a:p>
        </p:txBody>
      </p:sp>
      <p:pic>
        <p:nvPicPr>
          <p:cNvPr id="6148" name="Picture 4">
            <a:extLst>
              <a:ext uri="{FF2B5EF4-FFF2-40B4-BE49-F238E27FC236}">
                <a16:creationId xmlns:a16="http://schemas.microsoft.com/office/drawing/2014/main" id="{C534FA31-1261-CE63-F277-7C922EE73E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978" y="1869710"/>
            <a:ext cx="5623868" cy="413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39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8" name="Rectangle 2087">
            <a:extLst>
              <a:ext uri="{FF2B5EF4-FFF2-40B4-BE49-F238E27FC236}">
                <a16:creationId xmlns:a16="http://schemas.microsoft.com/office/drawing/2014/main" id="{975EFB90-94AC-4C14-9376-D01F2C1A1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89" name="Group 2088">
            <a:extLst>
              <a:ext uri="{FF2B5EF4-FFF2-40B4-BE49-F238E27FC236}">
                <a16:creationId xmlns:a16="http://schemas.microsoft.com/office/drawing/2014/main" id="{91B1573E-AF3F-4D80-BF80-44A28E1C6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090" name="Freeform 5">
              <a:extLst>
                <a:ext uri="{FF2B5EF4-FFF2-40B4-BE49-F238E27FC236}">
                  <a16:creationId xmlns:a16="http://schemas.microsoft.com/office/drawing/2014/main" id="{012CC16F-199C-4F7A-9665-8F5A5037B6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1" name="Freeform 6">
              <a:extLst>
                <a:ext uri="{FF2B5EF4-FFF2-40B4-BE49-F238E27FC236}">
                  <a16:creationId xmlns:a16="http://schemas.microsoft.com/office/drawing/2014/main" id="{E115EAA9-2E03-4B48-BA5A-41B735145A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2" name="Freeform 7">
              <a:extLst>
                <a:ext uri="{FF2B5EF4-FFF2-40B4-BE49-F238E27FC236}">
                  <a16:creationId xmlns:a16="http://schemas.microsoft.com/office/drawing/2014/main" id="{B82A3268-EA3C-42C5-A323-27460DF475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3" name="Freeform 8">
              <a:extLst>
                <a:ext uri="{FF2B5EF4-FFF2-40B4-BE49-F238E27FC236}">
                  <a16:creationId xmlns:a16="http://schemas.microsoft.com/office/drawing/2014/main" id="{BA9A2EB6-0771-416F-AA3A-77EECB4C4D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4" name="Freeform 9">
              <a:extLst>
                <a:ext uri="{FF2B5EF4-FFF2-40B4-BE49-F238E27FC236}">
                  <a16:creationId xmlns:a16="http://schemas.microsoft.com/office/drawing/2014/main" id="{7320687E-2A38-4ACE-8617-233415CE20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5" name="Freeform 10">
              <a:extLst>
                <a:ext uri="{FF2B5EF4-FFF2-40B4-BE49-F238E27FC236}">
                  <a16:creationId xmlns:a16="http://schemas.microsoft.com/office/drawing/2014/main" id="{6A72BEEB-8797-40D3-9BF2-A58CD4B11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6" name="Freeform 11">
              <a:extLst>
                <a:ext uri="{FF2B5EF4-FFF2-40B4-BE49-F238E27FC236}">
                  <a16:creationId xmlns:a16="http://schemas.microsoft.com/office/drawing/2014/main" id="{BA189C38-ED65-4A0E-9F13-2A81411AB3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7" name="Freeform 12">
              <a:extLst>
                <a:ext uri="{FF2B5EF4-FFF2-40B4-BE49-F238E27FC236}">
                  <a16:creationId xmlns:a16="http://schemas.microsoft.com/office/drawing/2014/main" id="{8EE14D65-BD28-4853-843F-C79B8276E9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8" name="Freeform 13">
              <a:extLst>
                <a:ext uri="{FF2B5EF4-FFF2-40B4-BE49-F238E27FC236}">
                  <a16:creationId xmlns:a16="http://schemas.microsoft.com/office/drawing/2014/main" id="{3185A424-B602-4904-B256-717E0EFFB8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9" name="Freeform 14">
              <a:extLst>
                <a:ext uri="{FF2B5EF4-FFF2-40B4-BE49-F238E27FC236}">
                  <a16:creationId xmlns:a16="http://schemas.microsoft.com/office/drawing/2014/main" id="{08D5A4B9-D619-4F6F-9A2F-22844DA394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0" name="Freeform 15">
              <a:extLst>
                <a:ext uri="{FF2B5EF4-FFF2-40B4-BE49-F238E27FC236}">
                  <a16:creationId xmlns:a16="http://schemas.microsoft.com/office/drawing/2014/main" id="{28E37611-9AF8-4059-8D90-CDEFDD8CD1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1" name="Freeform 16">
              <a:extLst>
                <a:ext uri="{FF2B5EF4-FFF2-40B4-BE49-F238E27FC236}">
                  <a16:creationId xmlns:a16="http://schemas.microsoft.com/office/drawing/2014/main" id="{83E5D5D5-5F10-4D29-BA6D-303DC13859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2" name="Freeform 17">
              <a:extLst>
                <a:ext uri="{FF2B5EF4-FFF2-40B4-BE49-F238E27FC236}">
                  <a16:creationId xmlns:a16="http://schemas.microsoft.com/office/drawing/2014/main" id="{3F2DA92D-22E5-4F16-A1CB-DB9AD916E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3" name="Freeform 18">
              <a:extLst>
                <a:ext uri="{FF2B5EF4-FFF2-40B4-BE49-F238E27FC236}">
                  <a16:creationId xmlns:a16="http://schemas.microsoft.com/office/drawing/2014/main" id="{6B617A27-498C-48C0-B57E-B83A56CE3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4" name="Freeform 19">
              <a:extLst>
                <a:ext uri="{FF2B5EF4-FFF2-40B4-BE49-F238E27FC236}">
                  <a16:creationId xmlns:a16="http://schemas.microsoft.com/office/drawing/2014/main" id="{A3CCF4A8-7100-4BEA-8EB6-3ED411A71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5" name="Freeform 20">
              <a:extLst>
                <a:ext uri="{FF2B5EF4-FFF2-40B4-BE49-F238E27FC236}">
                  <a16:creationId xmlns:a16="http://schemas.microsoft.com/office/drawing/2014/main" id="{EB3489FC-0F07-470E-BB68-E2C2340281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6" name="Freeform 21">
              <a:extLst>
                <a:ext uri="{FF2B5EF4-FFF2-40B4-BE49-F238E27FC236}">
                  <a16:creationId xmlns:a16="http://schemas.microsoft.com/office/drawing/2014/main" id="{F1478D9D-E4E7-4B5A-B2E7-1AD82AD69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7" name="Freeform 22">
              <a:extLst>
                <a:ext uri="{FF2B5EF4-FFF2-40B4-BE49-F238E27FC236}">
                  <a16:creationId xmlns:a16="http://schemas.microsoft.com/office/drawing/2014/main" id="{6B7E574B-7E50-433F-8F39-35426B346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8" name="Freeform 23">
              <a:extLst>
                <a:ext uri="{FF2B5EF4-FFF2-40B4-BE49-F238E27FC236}">
                  <a16:creationId xmlns:a16="http://schemas.microsoft.com/office/drawing/2014/main" id="{9F2C599A-2B31-442F-8F5B-AC7ACAA34A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9" name="Freeform 24">
              <a:extLst>
                <a:ext uri="{FF2B5EF4-FFF2-40B4-BE49-F238E27FC236}">
                  <a16:creationId xmlns:a16="http://schemas.microsoft.com/office/drawing/2014/main" id="{65150F6E-C336-401D-AE3C-D46159CD4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0" name="Freeform 25">
              <a:extLst>
                <a:ext uri="{FF2B5EF4-FFF2-40B4-BE49-F238E27FC236}">
                  <a16:creationId xmlns:a16="http://schemas.microsoft.com/office/drawing/2014/main" id="{5DA00AF6-8B63-4C8B-B744-3CB114C3F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11" name="Group 2110">
            <a:extLst>
              <a:ext uri="{FF2B5EF4-FFF2-40B4-BE49-F238E27FC236}">
                <a16:creationId xmlns:a16="http://schemas.microsoft.com/office/drawing/2014/main" id="{52BF226F-1E3A-4B66-9054-4A5A2E3B4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2081" name="Rectangle 2080">
              <a:extLst>
                <a:ext uri="{FF2B5EF4-FFF2-40B4-BE49-F238E27FC236}">
                  <a16:creationId xmlns:a16="http://schemas.microsoft.com/office/drawing/2014/main" id="{B76A9B10-9777-4715-9168-BE68E4131F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2" name="Isosceles Triangle 22">
              <a:extLst>
                <a:ext uri="{FF2B5EF4-FFF2-40B4-BE49-F238E27FC236}">
                  <a16:creationId xmlns:a16="http://schemas.microsoft.com/office/drawing/2014/main" id="{3F054FCA-BF19-4B4C-8DC7-9C278E2D4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3" name="Rectangle 2082">
              <a:extLst>
                <a:ext uri="{FF2B5EF4-FFF2-40B4-BE49-F238E27FC236}">
                  <a16:creationId xmlns:a16="http://schemas.microsoft.com/office/drawing/2014/main" id="{1D19E144-3B1C-479C-B8B5-32D4D77A1E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888631" y="2358391"/>
            <a:ext cx="3498979" cy="2453676"/>
          </a:xfrm>
        </p:spPr>
        <p:txBody>
          <a:bodyPr>
            <a:normAutofit/>
          </a:bodyPr>
          <a:lstStyle/>
          <a:p>
            <a:r>
              <a:rPr lang="en-US" sz="2800" dirty="0">
                <a:latin typeface="Calibri" panose="020F0502020204030204" pitchFamily="34" charset="0"/>
                <a:ea typeface="Helvetica Neue Light" panose="020B0702040204020203" pitchFamily="34" charset="0"/>
                <a:cs typeface="Calibri" panose="020F0502020204030204" pitchFamily="34" charset="0"/>
              </a:rPr>
              <a:t>Temporal Forum Activity Anomaly Detection Using VAE[Behavioral Profiling]</a:t>
            </a:r>
          </a:p>
        </p:txBody>
      </p:sp>
      <p:sp useBgFill="1">
        <p:nvSpPr>
          <p:cNvPr id="2085" name="Rectangle 2084">
            <a:extLst>
              <a:ext uri="{FF2B5EF4-FFF2-40B4-BE49-F238E27FC236}">
                <a16:creationId xmlns:a16="http://schemas.microsoft.com/office/drawing/2014/main" id="{C582C1C4-F4D7-44A9-B571-03BE2D6C21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7"/>
            <a:ext cx="6269015" cy="238103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Variational Autoencoders (VAEs) Made Simple &amp; How To Tutorial">
            <a:extLst>
              <a:ext uri="{FF2B5EF4-FFF2-40B4-BE49-F238E27FC236}">
                <a16:creationId xmlns:a16="http://schemas.microsoft.com/office/drawing/2014/main" id="{16001F4E-CC59-992B-5B80-CFFAB100AC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6414" y="972144"/>
            <a:ext cx="5484811" cy="1727924"/>
          </a:xfrm>
          <a:prstGeom prst="rect">
            <a:avLst/>
          </a:prstGeom>
          <a:noFill/>
          <a:ln w="9525">
            <a:noFill/>
          </a:ln>
          <a:extLst>
            <a:ext uri="{909E8E84-426E-40DD-AFC4-6F175D3DCCD1}">
              <a14:hiddenFill xmlns:a14="http://schemas.microsoft.com/office/drawing/2010/main">
                <a:solidFill>
                  <a:srgbClr val="FFFFFF"/>
                </a:solidFill>
              </a14:hiddenFill>
            </a:ext>
          </a:extLst>
        </p:spPr>
      </p:pic>
      <p:sp>
        <p:nvSpPr>
          <p:cNvPr id="22" name="Content Placeholder 21">
            <a:extLst>
              <a:ext uri="{FF2B5EF4-FFF2-40B4-BE49-F238E27FC236}">
                <a16:creationId xmlns:a16="http://schemas.microsoft.com/office/drawing/2014/main" id="{282CB683-B267-477B-B209-C7389FAA0448}"/>
              </a:ext>
            </a:extLst>
          </p:cNvPr>
          <p:cNvSpPr>
            <a:spLocks noGrp="1"/>
          </p:cNvSpPr>
          <p:nvPr>
            <p:ph idx="1"/>
          </p:nvPr>
        </p:nvSpPr>
        <p:spPr>
          <a:xfrm>
            <a:off x="4854410" y="3178235"/>
            <a:ext cx="6529869" cy="3089801"/>
          </a:xfrm>
        </p:spPr>
        <p:txBody>
          <a:bodyPr>
            <a:normAutofit fontScale="62500" lnSpcReduction="20000"/>
          </a:bodyPr>
          <a:lstStyle/>
          <a:p>
            <a:pPr>
              <a:lnSpc>
                <a:spcPct val="110000"/>
              </a:lnSpc>
            </a:pPr>
            <a:r>
              <a:rPr lang="en-US" dirty="0">
                <a:latin typeface="+mj-lt"/>
                <a:cs typeface="Calibri" panose="020F0502020204030204" pitchFamily="34" charset="0"/>
              </a:rPr>
              <a:t>The primary technique employed in this project is a Variational Autoencoder (VAE), a sophisticated generative model designed to learn the underlying distribution of data and detect anomalies based on deviations from this learned distribution.</a:t>
            </a:r>
          </a:p>
          <a:p>
            <a:pPr>
              <a:lnSpc>
                <a:spcPct val="110000"/>
              </a:lnSpc>
            </a:pPr>
            <a:r>
              <a:rPr lang="en-US" dirty="0">
                <a:latin typeface="+mj-lt"/>
                <a:cs typeface="Calibri" panose="020F0502020204030204" pitchFamily="34" charset="0"/>
              </a:rPr>
              <a:t>The VAE model comprises an encoder and a decoder. The encoder compresses the input activity data into a lower-dimensional latent space, characterized by mean and variance. The decoder reconstructs the original data from this latent space. The VAE is trained using a combination of reconstruction loss and KL divergence loss, which ensures the latent space adheres to a normal distribution. Throughout the training phase, the VAE learns to reconstruct normal activity patterns, thus enabling the detection of anomalies as significant deviations from these patterns</a:t>
            </a:r>
          </a:p>
          <a:p>
            <a:pPr>
              <a:lnSpc>
                <a:spcPct val="110000"/>
              </a:lnSpc>
            </a:pPr>
            <a:r>
              <a:rPr lang="en-US" dirty="0">
                <a:latin typeface="+mj-lt"/>
                <a:cs typeface="Calibri" panose="020F0502020204030204" pitchFamily="34" charset="0"/>
              </a:rPr>
              <a:t>Initially, data is collected from various forums, focusing on metrics including post counts, thread counts, and message counts. The collected data is meticulously preprocessed, involving normalization and structuring to ensure it is suitable for subsequent analysis.</a:t>
            </a:r>
          </a:p>
          <a:p>
            <a:pPr>
              <a:lnSpc>
                <a:spcPct val="110000"/>
              </a:lnSpc>
            </a:pPr>
            <a:r>
              <a:rPr lang="en-US" dirty="0">
                <a:latin typeface="+mj-lt"/>
              </a:rPr>
              <a:t>The VAE is applied to detect temporal anomalies in forum activity metrics. By learning the typical temporal patterns, the VAE can identify unexpected spikes or drops in activity, aiding in real-time monitoring and prompt detection of unusual behavior. For instance, using the 95th percentile ensures only the most unusual patterns are flagged. Data points with errors exceeding this threshold are classified as anomalies, highlighting periods of unusual activity.</a:t>
            </a:r>
            <a:endParaRPr lang="en-US" dirty="0">
              <a:latin typeface="+mj-lt"/>
              <a:cs typeface="Calibri" panose="020F0502020204030204" pitchFamily="34" charset="0"/>
            </a:endParaRPr>
          </a:p>
          <a:p>
            <a:pPr>
              <a:lnSpc>
                <a:spcPct val="110000"/>
              </a:lnSpc>
              <a:buFont typeface="+mj-lt"/>
              <a:buAutoNum type="arabicPeriod"/>
            </a:pPr>
            <a:endParaRPr lang="en-US" sz="700" b="0" i="0" u="none" strike="noStrike" dirty="0">
              <a:effectLst/>
              <a:latin typeface="-apple-system"/>
            </a:endParaRPr>
          </a:p>
        </p:txBody>
      </p:sp>
      <p:sp>
        <p:nvSpPr>
          <p:cNvPr id="4" name="TextBox 3">
            <a:extLst>
              <a:ext uri="{FF2B5EF4-FFF2-40B4-BE49-F238E27FC236}">
                <a16:creationId xmlns:a16="http://schemas.microsoft.com/office/drawing/2014/main" id="{726960BC-7BC5-D29E-CF79-EF64F51C358B}"/>
              </a:ext>
            </a:extLst>
          </p:cNvPr>
          <p:cNvSpPr txBox="1"/>
          <p:nvPr/>
        </p:nvSpPr>
        <p:spPr>
          <a:xfrm>
            <a:off x="7491046" y="2769577"/>
            <a:ext cx="2268416"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Fig 12.a. VAE Architecture</a:t>
            </a:r>
          </a:p>
        </p:txBody>
      </p:sp>
    </p:spTree>
    <p:extLst>
      <p:ext uri="{BB962C8B-B14F-4D97-AF65-F5344CB8AC3E}">
        <p14:creationId xmlns:p14="http://schemas.microsoft.com/office/powerpoint/2010/main" val="287894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2C05-F825-9A2D-1EDE-E68B394F3CDD}"/>
              </a:ext>
            </a:extLst>
          </p:cNvPr>
          <p:cNvSpPr>
            <a:spLocks noGrp="1"/>
          </p:cNvSpPr>
          <p:nvPr>
            <p:ph type="title"/>
          </p:nvPr>
        </p:nvSpPr>
        <p:spPr/>
        <p:txBody>
          <a:bodyPr>
            <a:normAutofit/>
          </a:bodyPr>
          <a:lstStyle/>
          <a:p>
            <a:r>
              <a:rPr lang="en-US" sz="2400" dirty="0"/>
              <a:t>Results Evaluation</a:t>
            </a:r>
          </a:p>
        </p:txBody>
      </p:sp>
      <p:sp>
        <p:nvSpPr>
          <p:cNvPr id="4" name="TextBox 3">
            <a:extLst>
              <a:ext uri="{FF2B5EF4-FFF2-40B4-BE49-F238E27FC236}">
                <a16:creationId xmlns:a16="http://schemas.microsoft.com/office/drawing/2014/main" id="{ED22AC9C-6EF9-0C6B-14EA-81A522658B26}"/>
              </a:ext>
            </a:extLst>
          </p:cNvPr>
          <p:cNvSpPr txBox="1"/>
          <p:nvPr/>
        </p:nvSpPr>
        <p:spPr>
          <a:xfrm>
            <a:off x="801011" y="1793630"/>
            <a:ext cx="3683066"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FORUM ACTIVITY ANALYSIS[BILSTM]</a:t>
            </a:r>
          </a:p>
        </p:txBody>
      </p:sp>
      <p:pic>
        <p:nvPicPr>
          <p:cNvPr id="5122" name="Picture 2">
            <a:extLst>
              <a:ext uri="{FF2B5EF4-FFF2-40B4-BE49-F238E27FC236}">
                <a16:creationId xmlns:a16="http://schemas.microsoft.com/office/drawing/2014/main" id="{BACFDB16-BC85-99C5-9AED-AB0866615C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9251" y="533175"/>
            <a:ext cx="5670118" cy="22803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A1510A-40C3-CD29-854C-214E942EF728}"/>
              </a:ext>
            </a:extLst>
          </p:cNvPr>
          <p:cNvSpPr txBox="1"/>
          <p:nvPr/>
        </p:nvSpPr>
        <p:spPr>
          <a:xfrm>
            <a:off x="5511316" y="3138359"/>
            <a:ext cx="5196254" cy="4031873"/>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This chart illustrates the comparison between actual activity and the predictions generated by a Bidirectional LSTM model for the number of posts over time (2004-2024).</a:t>
            </a:r>
          </a:p>
          <a:p>
            <a:pPr>
              <a:buFont typeface="Arial" panose="020B0604020202020204" pitchFamily="34" charset="0"/>
              <a:buChar char="•"/>
            </a:pPr>
            <a:r>
              <a:rPr lang="en-US" sz="1100" b="1" dirty="0">
                <a:latin typeface="Calibri" panose="020F0502020204030204" pitchFamily="34" charset="0"/>
                <a:cs typeface="Calibri" panose="020F0502020204030204" pitchFamily="34" charset="0"/>
              </a:rPr>
              <a:t>Actual Activity (Blue Line)</a:t>
            </a:r>
            <a:r>
              <a:rPr lang="en-US" sz="1100" dirty="0">
                <a:latin typeface="Calibri" panose="020F0502020204030204" pitchFamily="34" charset="0"/>
                <a:cs typeface="Calibri" panose="020F0502020204030204" pitchFamily="34" charset="0"/>
              </a:rPr>
              <a:t>: Represents the real number of posts, showing significant increases around 2015 and major spikes from 2020 to 2022.</a:t>
            </a:r>
          </a:p>
          <a:p>
            <a:pPr>
              <a:buFont typeface="Arial" panose="020B0604020202020204" pitchFamily="34" charset="0"/>
              <a:buChar char="•"/>
            </a:pPr>
            <a:r>
              <a:rPr lang="en-US" sz="1100" b="1" dirty="0">
                <a:latin typeface="Calibri" panose="020F0502020204030204" pitchFamily="34" charset="0"/>
                <a:cs typeface="Calibri" panose="020F0502020204030204" pitchFamily="34" charset="0"/>
              </a:rPr>
              <a:t>Training Predictions (Orange Line)</a:t>
            </a:r>
            <a:r>
              <a:rPr lang="en-US" sz="1100" dirty="0">
                <a:latin typeface="Calibri" panose="020F0502020204030204" pitchFamily="34" charset="0"/>
                <a:cs typeface="Calibri" panose="020F0502020204030204" pitchFamily="34" charset="0"/>
              </a:rPr>
              <a:t>: Indicates the model's predictions during the training phase, which closely follow the actual activity initially but diverge slightly after 2016.</a:t>
            </a:r>
          </a:p>
          <a:p>
            <a:pPr>
              <a:buFont typeface="Arial" panose="020B0604020202020204" pitchFamily="34" charset="0"/>
              <a:buChar char="•"/>
            </a:pPr>
            <a:r>
              <a:rPr lang="en-US" sz="1100" b="1" dirty="0">
                <a:latin typeface="Calibri" panose="020F0502020204030204" pitchFamily="34" charset="0"/>
                <a:cs typeface="Calibri" panose="020F0502020204030204" pitchFamily="34" charset="0"/>
              </a:rPr>
              <a:t>Testing Predictions (Green Line)</a:t>
            </a:r>
            <a:r>
              <a:rPr lang="en-US" sz="1100" dirty="0">
                <a:latin typeface="Calibri" panose="020F0502020204030204" pitchFamily="34" charset="0"/>
                <a:cs typeface="Calibri" panose="020F0502020204030204" pitchFamily="34" charset="0"/>
              </a:rPr>
              <a:t>: Depicts the model's predictions during the testing phase, generally aligning with the trend of actual activity but with some deviations, particularly in recent years.</a:t>
            </a:r>
          </a:p>
          <a:p>
            <a:pPr>
              <a:buFont typeface="Arial" panose="020B0604020202020204" pitchFamily="34" charset="0"/>
              <a:buChar char="•"/>
            </a:pPr>
            <a:endParaRPr lang="en-US" sz="1100" dirty="0">
              <a:latin typeface="Calibri" panose="020F0502020204030204" pitchFamily="34" charset="0"/>
              <a:cs typeface="Calibri" panose="020F0502020204030204" pitchFamily="34" charset="0"/>
            </a:endParaRPr>
          </a:p>
          <a:p>
            <a:r>
              <a:rPr lang="en-US" sz="1100" b="1" dirty="0">
                <a:latin typeface="Calibri" panose="020F0502020204030204" pitchFamily="34" charset="0"/>
                <a:cs typeface="Calibri" panose="020F0502020204030204" pitchFamily="34" charset="0"/>
              </a:rPr>
              <a:t>Output Metrics for BILSTM:</a:t>
            </a:r>
          </a:p>
          <a:p>
            <a:r>
              <a:rPr lang="en-US" sz="1100" dirty="0">
                <a:latin typeface="Calibri" panose="020F0502020204030204" pitchFamily="34" charset="0"/>
                <a:cs typeface="Calibri" panose="020F0502020204030204" pitchFamily="34" charset="0"/>
              </a:rPr>
              <a:t>The model begins with a loss of 0.0039 at epoch 10, quickly decreasing to 0.0034 by epoch 20, indicating rapid learning.</a:t>
            </a:r>
          </a:p>
          <a:p>
            <a:r>
              <a:rPr lang="en-US" sz="1100" b="1" dirty="0">
                <a:latin typeface="Calibri" panose="020F0502020204030204" pitchFamily="34" charset="0"/>
                <a:cs typeface="Calibri" panose="020F0502020204030204" pitchFamily="34" charset="0"/>
              </a:rPr>
              <a:t>Stabilization of Loss:</a:t>
            </a:r>
            <a:r>
              <a:rPr lang="en-US" sz="1100" dirty="0">
                <a:latin typeface="Calibri" panose="020F0502020204030204" pitchFamily="34" charset="0"/>
                <a:cs typeface="Calibri" panose="020F0502020204030204" pitchFamily="34" charset="0"/>
              </a:rPr>
              <a:t> By epoch 30, the loss reduces to 0.0033 and stabilizes around 0.0031 by epoch 100, reflecting effective learning and data reconstruction.</a:t>
            </a:r>
          </a:p>
          <a:p>
            <a:r>
              <a:rPr lang="en-US" sz="1100" b="1" dirty="0">
                <a:latin typeface="Calibri" panose="020F0502020204030204" pitchFamily="34" charset="0"/>
                <a:cs typeface="Calibri" panose="020F0502020204030204" pitchFamily="34" charset="0"/>
              </a:rPr>
              <a:t>Final Performance:</a:t>
            </a:r>
            <a:r>
              <a:rPr lang="en-US" sz="1100" dirty="0">
                <a:latin typeface="Calibri" panose="020F0502020204030204" pitchFamily="34" charset="0"/>
                <a:cs typeface="Calibri" panose="020F0502020204030204" pitchFamily="34" charset="0"/>
              </a:rPr>
              <a:t> The final loss of 0.0031 at epoch 100 and a training Mean Absolute Error (MAE) of 1.4% indicate the Bidirectional LSTM's strong performance and its ability to handle unseen data, which is crucial for reliable anomaly detection.</a:t>
            </a:r>
          </a:p>
          <a:p>
            <a:endParaRPr lang="en-US" sz="1200" b="1" dirty="0">
              <a:latin typeface="+mj-lt"/>
            </a:endParaRPr>
          </a:p>
          <a:p>
            <a:pPr>
              <a:buFont typeface="Arial" panose="020B0604020202020204" pitchFamily="34" charset="0"/>
              <a:buChar char="•"/>
            </a:pPr>
            <a:endParaRPr lang="en-US" sz="1200" dirty="0">
              <a:latin typeface="+mj-lt"/>
            </a:endParaRPr>
          </a:p>
          <a:p>
            <a:pPr>
              <a:buFont typeface="Arial" panose="020B0604020202020204" pitchFamily="34" charset="0"/>
              <a:buChar char="•"/>
            </a:pPr>
            <a:endParaRPr lang="en-US" sz="1200" dirty="0">
              <a:latin typeface="+mj-lt"/>
            </a:endParaRPr>
          </a:p>
        </p:txBody>
      </p:sp>
      <p:sp>
        <p:nvSpPr>
          <p:cNvPr id="7" name="TextBox 6">
            <a:extLst>
              <a:ext uri="{FF2B5EF4-FFF2-40B4-BE49-F238E27FC236}">
                <a16:creationId xmlns:a16="http://schemas.microsoft.com/office/drawing/2014/main" id="{36EA10BC-91F1-552E-1B37-3AD45EF8905F}"/>
              </a:ext>
            </a:extLst>
          </p:cNvPr>
          <p:cNvSpPr txBox="1"/>
          <p:nvPr/>
        </p:nvSpPr>
        <p:spPr>
          <a:xfrm>
            <a:off x="6497515" y="2747555"/>
            <a:ext cx="3376246"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Fig 13.a. Forum Activity Analysis using BILSTM</a:t>
            </a:r>
          </a:p>
        </p:txBody>
      </p:sp>
    </p:spTree>
    <p:extLst>
      <p:ext uri="{BB962C8B-B14F-4D97-AF65-F5344CB8AC3E}">
        <p14:creationId xmlns:p14="http://schemas.microsoft.com/office/powerpoint/2010/main" val="126870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 name="Rectangle 209">
            <a:extLst>
              <a:ext uri="{FF2B5EF4-FFF2-40B4-BE49-F238E27FC236}">
                <a16:creationId xmlns:a16="http://schemas.microsoft.com/office/drawing/2014/main" id="{20F21AEA-57E7-478E-AF43-AB2FC841F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2" name="Group 211">
            <a:extLst>
              <a:ext uri="{FF2B5EF4-FFF2-40B4-BE49-F238E27FC236}">
                <a16:creationId xmlns:a16="http://schemas.microsoft.com/office/drawing/2014/main" id="{75B466EC-DCA4-497B-ADC6-2FD9CBDFD3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13" name="Freeform 5">
              <a:extLst>
                <a:ext uri="{FF2B5EF4-FFF2-40B4-BE49-F238E27FC236}">
                  <a16:creationId xmlns:a16="http://schemas.microsoft.com/office/drawing/2014/main" id="{45609FA5-C2C9-416D-890D-6F6110B7F3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4" name="Freeform 6">
              <a:extLst>
                <a:ext uri="{FF2B5EF4-FFF2-40B4-BE49-F238E27FC236}">
                  <a16:creationId xmlns:a16="http://schemas.microsoft.com/office/drawing/2014/main" id="{37B8C674-C635-4D8A-9FAB-F05E63939E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7">
              <a:extLst>
                <a:ext uri="{FF2B5EF4-FFF2-40B4-BE49-F238E27FC236}">
                  <a16:creationId xmlns:a16="http://schemas.microsoft.com/office/drawing/2014/main" id="{C2FDB9A6-669C-40CB-87C7-97924A5BD5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Freeform 8">
              <a:extLst>
                <a:ext uri="{FF2B5EF4-FFF2-40B4-BE49-F238E27FC236}">
                  <a16:creationId xmlns:a16="http://schemas.microsoft.com/office/drawing/2014/main" id="{521AC643-CB4D-4F5A-86E5-C223BE3F1B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9">
              <a:extLst>
                <a:ext uri="{FF2B5EF4-FFF2-40B4-BE49-F238E27FC236}">
                  <a16:creationId xmlns:a16="http://schemas.microsoft.com/office/drawing/2014/main" id="{DAE95864-CA74-4B2D-8E88-F73D46E007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10">
              <a:extLst>
                <a:ext uri="{FF2B5EF4-FFF2-40B4-BE49-F238E27FC236}">
                  <a16:creationId xmlns:a16="http://schemas.microsoft.com/office/drawing/2014/main" id="{F46E0D51-77C9-44E3-A15B-2BB3D376AD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11">
              <a:extLst>
                <a:ext uri="{FF2B5EF4-FFF2-40B4-BE49-F238E27FC236}">
                  <a16:creationId xmlns:a16="http://schemas.microsoft.com/office/drawing/2014/main" id="{283D97A2-376B-48DB-91A9-4B24BACBE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12">
              <a:extLst>
                <a:ext uri="{FF2B5EF4-FFF2-40B4-BE49-F238E27FC236}">
                  <a16:creationId xmlns:a16="http://schemas.microsoft.com/office/drawing/2014/main" id="{1D76E5AF-1DD6-47DD-B9C8-CDF462942B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13">
              <a:extLst>
                <a:ext uri="{FF2B5EF4-FFF2-40B4-BE49-F238E27FC236}">
                  <a16:creationId xmlns:a16="http://schemas.microsoft.com/office/drawing/2014/main" id="{D4A2BF2F-2AF2-4F53-A15A-EF948787D1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14">
              <a:extLst>
                <a:ext uri="{FF2B5EF4-FFF2-40B4-BE49-F238E27FC236}">
                  <a16:creationId xmlns:a16="http://schemas.microsoft.com/office/drawing/2014/main" id="{80BB3D11-0AAD-4552-A768-6B43C8DA4F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15">
              <a:extLst>
                <a:ext uri="{FF2B5EF4-FFF2-40B4-BE49-F238E27FC236}">
                  <a16:creationId xmlns:a16="http://schemas.microsoft.com/office/drawing/2014/main" id="{ECB66567-FE7B-4E2E-913B-91427FEE65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16">
              <a:extLst>
                <a:ext uri="{FF2B5EF4-FFF2-40B4-BE49-F238E27FC236}">
                  <a16:creationId xmlns:a16="http://schemas.microsoft.com/office/drawing/2014/main" id="{C39FA8FA-0C33-478A-A1B2-76FFFB62B4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17">
              <a:extLst>
                <a:ext uri="{FF2B5EF4-FFF2-40B4-BE49-F238E27FC236}">
                  <a16:creationId xmlns:a16="http://schemas.microsoft.com/office/drawing/2014/main" id="{AF7A05E2-F97C-444D-997E-52F65E82C6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18">
              <a:extLst>
                <a:ext uri="{FF2B5EF4-FFF2-40B4-BE49-F238E27FC236}">
                  <a16:creationId xmlns:a16="http://schemas.microsoft.com/office/drawing/2014/main" id="{C5BD11D6-96C5-4152-9766-B51D3B7FCD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19">
              <a:extLst>
                <a:ext uri="{FF2B5EF4-FFF2-40B4-BE49-F238E27FC236}">
                  <a16:creationId xmlns:a16="http://schemas.microsoft.com/office/drawing/2014/main" id="{A23F3B88-4AA2-4CA3-9162-A235865BC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8" name="Freeform 20">
              <a:extLst>
                <a:ext uri="{FF2B5EF4-FFF2-40B4-BE49-F238E27FC236}">
                  <a16:creationId xmlns:a16="http://schemas.microsoft.com/office/drawing/2014/main" id="{949C412E-0973-438A-8206-EC08DC0D4A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9" name="Freeform 21">
              <a:extLst>
                <a:ext uri="{FF2B5EF4-FFF2-40B4-BE49-F238E27FC236}">
                  <a16:creationId xmlns:a16="http://schemas.microsoft.com/office/drawing/2014/main" id="{2A7D18B9-0BA5-4D24-8EA4-16E7D75C8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0" name="Freeform 22">
              <a:extLst>
                <a:ext uri="{FF2B5EF4-FFF2-40B4-BE49-F238E27FC236}">
                  <a16:creationId xmlns:a16="http://schemas.microsoft.com/office/drawing/2014/main" id="{6B705E05-4BBF-437A-8B17-191C918702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1" name="Freeform 23">
              <a:extLst>
                <a:ext uri="{FF2B5EF4-FFF2-40B4-BE49-F238E27FC236}">
                  <a16:creationId xmlns:a16="http://schemas.microsoft.com/office/drawing/2014/main" id="{86E407D4-1D4C-4226-96F3-F7700BCB6A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2" name="Freeform 24">
              <a:extLst>
                <a:ext uri="{FF2B5EF4-FFF2-40B4-BE49-F238E27FC236}">
                  <a16:creationId xmlns:a16="http://schemas.microsoft.com/office/drawing/2014/main" id="{F89E5D39-D3C1-4846-B010-51F49EC498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3" name="Freeform 25">
              <a:extLst>
                <a:ext uri="{FF2B5EF4-FFF2-40B4-BE49-F238E27FC236}">
                  <a16:creationId xmlns:a16="http://schemas.microsoft.com/office/drawing/2014/main" id="{99B00BC9-9F78-4BFC-8464-A866A30CBA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5" name="Group 234">
            <a:extLst>
              <a:ext uri="{FF2B5EF4-FFF2-40B4-BE49-F238E27FC236}">
                <a16:creationId xmlns:a16="http://schemas.microsoft.com/office/drawing/2014/main" id="{EE8F4B49-0EA1-4FC6-9E48-72204630E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236" name="Rectangle 235">
              <a:extLst>
                <a:ext uri="{FF2B5EF4-FFF2-40B4-BE49-F238E27FC236}">
                  <a16:creationId xmlns:a16="http://schemas.microsoft.com/office/drawing/2014/main" id="{2E64A03F-C92C-4E25-B7AE-CA766A18A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Isosceles Triangle 22">
              <a:extLst>
                <a:ext uri="{FF2B5EF4-FFF2-40B4-BE49-F238E27FC236}">
                  <a16:creationId xmlns:a16="http://schemas.microsoft.com/office/drawing/2014/main" id="{2607715A-7740-4986-8FEE-2E7272DE6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Rectangle 237">
              <a:extLst>
                <a:ext uri="{FF2B5EF4-FFF2-40B4-BE49-F238E27FC236}">
                  <a16:creationId xmlns:a16="http://schemas.microsoft.com/office/drawing/2014/main" id="{522BCD06-E4B2-444A-AEB3-23B77ABA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82F4B2B0-1A48-DD2A-00FD-28FC2972F544}"/>
              </a:ext>
            </a:extLst>
          </p:cNvPr>
          <p:cNvSpPr>
            <a:spLocks noGrp="1"/>
          </p:cNvSpPr>
          <p:nvPr>
            <p:ph type="title"/>
          </p:nvPr>
        </p:nvSpPr>
        <p:spPr>
          <a:xfrm>
            <a:off x="888631" y="2358391"/>
            <a:ext cx="3457105" cy="2453676"/>
          </a:xfrm>
        </p:spPr>
        <p:txBody>
          <a:bodyPr vert="horz" lIns="228600" tIns="228600" rIns="228600" bIns="228600" rtlCol="0" anchor="ctr">
            <a:normAutofit/>
          </a:bodyPr>
          <a:lstStyle/>
          <a:p>
            <a:r>
              <a:rPr lang="en-US" sz="2400" dirty="0"/>
              <a:t>Metrics Evaluation</a:t>
            </a:r>
          </a:p>
        </p:txBody>
      </p:sp>
      <p:sp useBgFill="1">
        <p:nvSpPr>
          <p:cNvPr id="240" name="Rectangle 239">
            <a:extLst>
              <a:ext uri="{FF2B5EF4-FFF2-40B4-BE49-F238E27FC236}">
                <a16:creationId xmlns:a16="http://schemas.microsoft.com/office/drawing/2014/main" id="{3B17968E-D407-428A-A8C9-99834F337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2017" y="803186"/>
            <a:ext cx="6272263"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pic>
        <p:nvPicPr>
          <p:cNvPr id="10" name="Picture 9" descr="A screen shot of a computer&#10;&#10;Description automatically generated">
            <a:extLst>
              <a:ext uri="{FF2B5EF4-FFF2-40B4-BE49-F238E27FC236}">
                <a16:creationId xmlns:a16="http://schemas.microsoft.com/office/drawing/2014/main" id="{F719A213-D5B6-416C-E338-2BC3D67B2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9169" y="125303"/>
            <a:ext cx="2192159" cy="2452804"/>
          </a:xfrm>
          <a:prstGeom prst="rect">
            <a:avLst/>
          </a:prstGeom>
          <a:ln w="9525">
            <a:noFill/>
          </a:ln>
        </p:spPr>
      </p:pic>
      <p:sp>
        <p:nvSpPr>
          <p:cNvPr id="9" name="TextBox 8">
            <a:extLst>
              <a:ext uri="{FF2B5EF4-FFF2-40B4-BE49-F238E27FC236}">
                <a16:creationId xmlns:a16="http://schemas.microsoft.com/office/drawing/2014/main" id="{B0F44AD3-626C-CE60-3C78-4B30D384C9B0}"/>
              </a:ext>
            </a:extLst>
          </p:cNvPr>
          <p:cNvSpPr txBox="1"/>
          <p:nvPr/>
        </p:nvSpPr>
        <p:spPr>
          <a:xfrm>
            <a:off x="5118447" y="3320241"/>
            <a:ext cx="6281873" cy="2731568"/>
          </a:xfrm>
          <a:prstGeom prst="rect">
            <a:avLst/>
          </a:prstGeom>
        </p:spPr>
        <p:txBody>
          <a:bodyPr vert="horz" lIns="91440" tIns="45720" rIns="91440" bIns="45720" rtlCol="0" anchor="ctr">
            <a:normAutofit fontScale="25000" lnSpcReduction="20000"/>
          </a:bodyPr>
          <a:lstStyle/>
          <a:p>
            <a:br>
              <a:rPr lang="en-US" sz="4800" dirty="0">
                <a:effectLst/>
                <a:latin typeface="+mj-lt"/>
              </a:rPr>
            </a:br>
            <a:br>
              <a:rPr lang="en-US" sz="4800" dirty="0">
                <a:effectLst/>
                <a:latin typeface="+mj-lt"/>
              </a:rPr>
            </a:br>
            <a:br>
              <a:rPr lang="en-US" sz="4400" dirty="0">
                <a:effectLst/>
                <a:latin typeface="+mj-lt"/>
              </a:rPr>
            </a:br>
            <a:br>
              <a:rPr lang="en-US" sz="4400" dirty="0">
                <a:effectLst/>
                <a:latin typeface="+mj-lt"/>
              </a:rPr>
            </a:br>
            <a:br>
              <a:rPr lang="en-US" sz="4400" dirty="0">
                <a:effectLst/>
                <a:latin typeface="+mj-lt"/>
              </a:rPr>
            </a:br>
            <a:r>
              <a:rPr lang="en-US" sz="4400" dirty="0">
                <a:effectLst/>
                <a:latin typeface="+mj-lt"/>
              </a:rPr>
              <a:t>The graph illustrates the number of posts over time, with the x-axis representing dates and the y-axis showing post counts.</a:t>
            </a:r>
          </a:p>
          <a:p>
            <a:pPr>
              <a:buFont typeface="Arial" panose="020B0604020202020204" pitchFamily="34" charset="0"/>
              <a:buChar char="•"/>
            </a:pPr>
            <a:r>
              <a:rPr lang="en-US" sz="4400" b="1" dirty="0">
                <a:effectLst/>
                <a:latin typeface="+mj-lt"/>
              </a:rPr>
              <a:t>Normal Activity (Blue Line):</a:t>
            </a:r>
            <a:r>
              <a:rPr lang="en-US" sz="4400" dirty="0">
                <a:effectLst/>
                <a:latin typeface="+mj-lt"/>
              </a:rPr>
              <a:t> Indicates typical post counts over time. Minimal activity is observed before 2016, followed by a significant increase indicating a notable event or change. Peaks and troughs represent fluctuations in activity levels.</a:t>
            </a:r>
          </a:p>
          <a:p>
            <a:pPr>
              <a:buFont typeface="Arial" panose="020B0604020202020204" pitchFamily="34" charset="0"/>
              <a:buChar char="•"/>
            </a:pPr>
            <a:r>
              <a:rPr lang="en-US" sz="4400" b="1" dirty="0">
                <a:effectLst/>
                <a:latin typeface="+mj-lt"/>
              </a:rPr>
              <a:t>Anomalies (Red Dots):</a:t>
            </a:r>
            <a:r>
              <a:rPr lang="en-US" sz="4400" dirty="0">
                <a:effectLst/>
                <a:latin typeface="+mj-lt"/>
              </a:rPr>
              <a:t> Represent unusual spikes in post activity detected by the Variational Autoencoder (VAE). These spikes, particularly noticeable between 2020 and 2022, may indicate significant events, changes in user behavior, or potential attacks.</a:t>
            </a:r>
          </a:p>
          <a:p>
            <a:r>
              <a:rPr lang="en-US" sz="4400" b="1" dirty="0">
                <a:effectLst/>
                <a:latin typeface="+mj-lt"/>
              </a:rPr>
              <a:t>Output Metrics for VAE Model:</a:t>
            </a:r>
            <a:endParaRPr lang="en-US" sz="4400" dirty="0">
              <a:effectLst/>
              <a:latin typeface="+mj-lt"/>
            </a:endParaRPr>
          </a:p>
          <a:p>
            <a:pPr>
              <a:buFont typeface="Arial" panose="020B0604020202020204" pitchFamily="34" charset="0"/>
              <a:buChar char="•"/>
            </a:pPr>
            <a:r>
              <a:rPr lang="en-US" sz="4400" b="1" dirty="0">
                <a:effectLst/>
                <a:latin typeface="+mj-lt"/>
              </a:rPr>
              <a:t>Training Loss Over 100 Epochs:</a:t>
            </a:r>
            <a:endParaRPr lang="en-US" sz="4400" dirty="0">
              <a:effectLst/>
              <a:latin typeface="+mj-lt"/>
            </a:endParaRPr>
          </a:p>
          <a:p>
            <a:pPr marL="742950" lvl="1" indent="-285750">
              <a:buFont typeface="Arial" panose="020B0604020202020204" pitchFamily="34" charset="0"/>
              <a:buChar char="•"/>
            </a:pPr>
            <a:r>
              <a:rPr lang="en-US" sz="4400" dirty="0">
                <a:effectLst/>
                <a:latin typeface="+mj-lt"/>
              </a:rPr>
              <a:t>The training process of the VAE, illustrated over 100 epochs, demonstrates significant improvement in reconstructing input data.</a:t>
            </a:r>
          </a:p>
          <a:p>
            <a:pPr marL="742950" lvl="1" indent="-285750">
              <a:buFont typeface="Arial" panose="020B0604020202020204" pitchFamily="34" charset="0"/>
              <a:buChar char="•"/>
            </a:pPr>
            <a:r>
              <a:rPr lang="en-US" sz="4400" b="1" dirty="0">
                <a:effectLst/>
                <a:latin typeface="+mj-lt"/>
              </a:rPr>
              <a:t>Epoch-wise Loss Values:</a:t>
            </a:r>
            <a:endParaRPr lang="en-US" sz="4400" dirty="0">
              <a:effectLst/>
              <a:latin typeface="+mj-lt"/>
            </a:endParaRPr>
          </a:p>
          <a:p>
            <a:pPr marL="1143000" lvl="2" indent="-228600">
              <a:buFont typeface="Arial" panose="020B0604020202020204" pitchFamily="34" charset="0"/>
              <a:buChar char="•"/>
            </a:pPr>
            <a:r>
              <a:rPr lang="en-US" sz="4400" dirty="0">
                <a:effectLst/>
                <a:latin typeface="+mj-lt"/>
              </a:rPr>
              <a:t>The model starts with a loss of 0.5563 at epoch 1, rapidly reducing the loss to 0.2782 by epoch 2, indicating swift learning.</a:t>
            </a:r>
          </a:p>
          <a:p>
            <a:pPr marL="742950" lvl="1" indent="-285750">
              <a:buFont typeface="Arial" panose="020B0604020202020204" pitchFamily="34" charset="0"/>
              <a:buChar char="•"/>
            </a:pPr>
            <a:r>
              <a:rPr lang="en-US" sz="4400" b="1" dirty="0">
                <a:effectLst/>
                <a:latin typeface="+mj-lt"/>
              </a:rPr>
              <a:t>Stabilization of Loss:</a:t>
            </a:r>
            <a:endParaRPr lang="en-US" sz="4400" dirty="0">
              <a:effectLst/>
              <a:latin typeface="+mj-lt"/>
            </a:endParaRPr>
          </a:p>
          <a:p>
            <a:pPr marL="1143000" lvl="2" indent="-228600">
              <a:buFont typeface="Arial" panose="020B0604020202020204" pitchFamily="34" charset="0"/>
              <a:buChar char="•"/>
            </a:pPr>
            <a:r>
              <a:rPr lang="en-US" sz="4400" dirty="0">
                <a:effectLst/>
                <a:latin typeface="+mj-lt"/>
              </a:rPr>
              <a:t>By epoch 10, the loss drops to 0.1156 and stabilizes around 0.1120 by epoch 100, showing effective learning in data reconstruction.</a:t>
            </a:r>
          </a:p>
          <a:p>
            <a:pPr marL="742950" lvl="1" indent="-285750">
              <a:buFont typeface="Arial" panose="020B0604020202020204" pitchFamily="34" charset="0"/>
              <a:buChar char="•"/>
            </a:pPr>
            <a:r>
              <a:rPr lang="en-US" sz="4400" b="1" dirty="0">
                <a:effectLst/>
                <a:latin typeface="+mj-lt"/>
              </a:rPr>
              <a:t>Final Performance:</a:t>
            </a:r>
            <a:endParaRPr lang="en-US" sz="4400" dirty="0">
              <a:effectLst/>
              <a:latin typeface="+mj-lt"/>
            </a:endParaRPr>
          </a:p>
          <a:p>
            <a:pPr marL="1143000" lvl="2" indent="-228600">
              <a:buFont typeface="Arial" panose="020B0604020202020204" pitchFamily="34" charset="0"/>
              <a:buChar char="•"/>
            </a:pPr>
            <a:r>
              <a:rPr lang="en-US" sz="4400" dirty="0">
                <a:effectLst/>
                <a:latin typeface="+mj-lt"/>
              </a:rPr>
              <a:t>The final loss of 0.1120 at epoch 100 and a Test Mean Squared Error (MSE) of 0.0025 demonstrate the VAE's strong performance and its capability to handle unseen data, which is crucial for reliable anomaly detection.</a:t>
            </a:r>
          </a:p>
          <a:p>
            <a:br>
              <a:rPr lang="en-US" sz="4800" dirty="0">
                <a:effectLst/>
                <a:latin typeface="+mj-lt"/>
              </a:rPr>
            </a:br>
            <a:endParaRPr lang="en-US" sz="4800" dirty="0">
              <a:effectLst/>
              <a:latin typeface="+mj-lt"/>
            </a:endParaRPr>
          </a:p>
          <a:p>
            <a:pPr algn="ctr"/>
            <a:br>
              <a:rPr lang="en-US" sz="4800" dirty="0">
                <a:effectLst/>
                <a:latin typeface="+mj-lt"/>
              </a:rPr>
            </a:br>
            <a:endParaRPr lang="en-US" sz="4800" dirty="0">
              <a:effectLst/>
              <a:latin typeface="+mj-lt"/>
            </a:endParaRPr>
          </a:p>
          <a:p>
            <a:br>
              <a:rPr lang="en-US" dirty="0">
                <a:effectLst/>
                <a:latin typeface="Helvetica Neue" panose="02000503000000020004" pitchFamily="2" charset="0"/>
              </a:rPr>
            </a:br>
            <a:endParaRPr lang="en-US" dirty="0">
              <a:effectLst/>
              <a:latin typeface="Helvetica Neue" panose="02000503000000020004" pitchFamily="2" charset="0"/>
            </a:endParaRPr>
          </a:p>
          <a:p>
            <a:br>
              <a:rPr lang="en-US" dirty="0">
                <a:effectLst/>
                <a:latin typeface="Helvetica Neue" panose="02000503000000020004" pitchFamily="2" charset="0"/>
              </a:rPr>
            </a:br>
            <a:endParaRPr lang="en-US" dirty="0">
              <a:effectLst/>
              <a:latin typeface="Helvetica Neue" panose="02000503000000020004" pitchFamily="2" charset="0"/>
            </a:endParaRPr>
          </a:p>
          <a:p>
            <a:br>
              <a:rPr lang="en-US" dirty="0">
                <a:effectLst/>
                <a:latin typeface="Helvetica Neue" panose="02000503000000020004" pitchFamily="2" charset="0"/>
              </a:rPr>
            </a:br>
            <a:endParaRPr lang="en-US" dirty="0">
              <a:effectLst/>
              <a:latin typeface="Helvetica Neue" panose="02000503000000020004" pitchFamily="2" charset="0"/>
            </a:endParaRPr>
          </a:p>
          <a:p>
            <a:pPr indent="-228600">
              <a:lnSpc>
                <a:spcPct val="110000"/>
              </a:lnSpc>
              <a:spcAft>
                <a:spcPts val="600"/>
              </a:spcAft>
              <a:buClr>
                <a:schemeClr val="accent1"/>
              </a:buClr>
              <a:buSzPct val="110000"/>
              <a:buFont typeface="Wingdings" panose="05000000000000000000" pitchFamily="2" charset="2"/>
              <a:buChar char="§"/>
            </a:pPr>
            <a:endParaRPr lang="en-US" sz="500" dirty="0"/>
          </a:p>
        </p:txBody>
      </p:sp>
      <p:sp>
        <p:nvSpPr>
          <p:cNvPr id="3" name="Content Placeholder 2">
            <a:extLst>
              <a:ext uri="{FF2B5EF4-FFF2-40B4-BE49-F238E27FC236}">
                <a16:creationId xmlns:a16="http://schemas.microsoft.com/office/drawing/2014/main" id="{11FB99C1-87F7-AC76-0F63-B4D3749E26A1}"/>
              </a:ext>
            </a:extLst>
          </p:cNvPr>
          <p:cNvSpPr>
            <a:spLocks/>
          </p:cNvSpPr>
          <p:nvPr/>
        </p:nvSpPr>
        <p:spPr>
          <a:xfrm>
            <a:off x="6063741" y="1150104"/>
            <a:ext cx="4503351" cy="3762633"/>
          </a:xfrm>
          <a:prstGeom prst="rect">
            <a:avLst/>
          </a:prstGeom>
        </p:spPr>
        <p:txBody>
          <a:bodyPr>
            <a:normAutofit/>
          </a:bodyPr>
          <a:lstStyle/>
          <a:p>
            <a:pPr defTabSz="649224">
              <a:spcAft>
                <a:spcPts val="600"/>
              </a:spcAft>
            </a:pPr>
            <a:endParaRPr lang="en-US" sz="1420" kern="1200" dirty="0">
              <a:solidFill>
                <a:schemeClr val="tx1"/>
              </a:solidFill>
              <a:latin typeface="+mn-lt"/>
              <a:ea typeface="+mn-ea"/>
              <a:cs typeface="+mn-cs"/>
            </a:endParaRPr>
          </a:p>
          <a:p>
            <a:pPr>
              <a:spcAft>
                <a:spcPts val="600"/>
              </a:spcAft>
            </a:pPr>
            <a:endParaRPr lang="en-US" sz="1600" b="1" dirty="0">
              <a:latin typeface="+mj-lt"/>
            </a:endParaRPr>
          </a:p>
        </p:txBody>
      </p:sp>
      <p:sp>
        <p:nvSpPr>
          <p:cNvPr id="105" name="TextBox 104">
            <a:extLst>
              <a:ext uri="{FF2B5EF4-FFF2-40B4-BE49-F238E27FC236}">
                <a16:creationId xmlns:a16="http://schemas.microsoft.com/office/drawing/2014/main" id="{F7CB1998-9FEB-4D79-6A72-F9D6E663F290}"/>
              </a:ext>
            </a:extLst>
          </p:cNvPr>
          <p:cNvSpPr txBox="1"/>
          <p:nvPr/>
        </p:nvSpPr>
        <p:spPr>
          <a:xfrm>
            <a:off x="5801487" y="2501443"/>
            <a:ext cx="2012981" cy="253916"/>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Fig 14.a Activity Spikes Detection</a:t>
            </a:r>
          </a:p>
        </p:txBody>
      </p:sp>
      <p:sp>
        <p:nvSpPr>
          <p:cNvPr id="109" name="TextBox 108">
            <a:extLst>
              <a:ext uri="{FF2B5EF4-FFF2-40B4-BE49-F238E27FC236}">
                <a16:creationId xmlns:a16="http://schemas.microsoft.com/office/drawing/2014/main" id="{E7F44306-46C6-78F8-91DF-9AC9BA9E3350}"/>
              </a:ext>
            </a:extLst>
          </p:cNvPr>
          <p:cNvSpPr txBox="1"/>
          <p:nvPr/>
        </p:nvSpPr>
        <p:spPr>
          <a:xfrm>
            <a:off x="9274144" y="2671037"/>
            <a:ext cx="2077184" cy="253916"/>
          </a:xfrm>
          <a:prstGeom prst="rect">
            <a:avLst/>
          </a:prstGeom>
          <a:noFill/>
        </p:spPr>
        <p:txBody>
          <a:bodyPr wrap="square" rtlCol="0">
            <a:spAutoFit/>
          </a:bodyPr>
          <a:lstStyle/>
          <a:p>
            <a:r>
              <a:rPr lang="en-US" sz="1050" dirty="0">
                <a:latin typeface="+mj-lt"/>
              </a:rPr>
              <a:t>Fig 14.b VAE Performance Metrics</a:t>
            </a:r>
          </a:p>
        </p:txBody>
      </p:sp>
      <p:pic>
        <p:nvPicPr>
          <p:cNvPr id="4100" name="Picture 4">
            <a:extLst>
              <a:ext uri="{FF2B5EF4-FFF2-40B4-BE49-F238E27FC236}">
                <a16:creationId xmlns:a16="http://schemas.microsoft.com/office/drawing/2014/main" id="{514B2DFB-5B03-2BB7-8D34-79D6C0393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162" y="111125"/>
            <a:ext cx="3391771" cy="2376031"/>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3B25CAA5-AAF4-9D9C-3D29-0B2A43E398BA}"/>
              </a:ext>
            </a:extLst>
          </p:cNvPr>
          <p:cNvSpPr txBox="1"/>
          <p:nvPr/>
        </p:nvSpPr>
        <p:spPr>
          <a:xfrm>
            <a:off x="902540" y="1809863"/>
            <a:ext cx="350753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ANOMALY DETECTION BY VAE</a:t>
            </a:r>
          </a:p>
        </p:txBody>
      </p:sp>
    </p:spTree>
    <p:extLst>
      <p:ext uri="{BB962C8B-B14F-4D97-AF65-F5344CB8AC3E}">
        <p14:creationId xmlns:p14="http://schemas.microsoft.com/office/powerpoint/2010/main" val="3403530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9ED5-0E79-FCED-EABE-315E2473586A}"/>
              </a:ext>
            </a:extLst>
          </p:cNvPr>
          <p:cNvSpPr>
            <a:spLocks noGrp="1"/>
          </p:cNvSpPr>
          <p:nvPr>
            <p:ph type="title"/>
          </p:nvPr>
        </p:nvSpPr>
        <p:spPr/>
        <p:txBody>
          <a:bodyPr/>
          <a:lstStyle/>
          <a:p>
            <a:r>
              <a:rPr lang="en-US" b="1" dirty="0"/>
              <a:t>Future Work</a:t>
            </a:r>
          </a:p>
        </p:txBody>
      </p:sp>
      <p:sp>
        <p:nvSpPr>
          <p:cNvPr id="3" name="Content Placeholder 2">
            <a:extLst>
              <a:ext uri="{FF2B5EF4-FFF2-40B4-BE49-F238E27FC236}">
                <a16:creationId xmlns:a16="http://schemas.microsoft.com/office/drawing/2014/main" id="{DA23658F-EEE8-BE0E-9D80-52459222FC34}"/>
              </a:ext>
            </a:extLst>
          </p:cNvPr>
          <p:cNvSpPr>
            <a:spLocks noGrp="1"/>
          </p:cNvSpPr>
          <p:nvPr>
            <p:ph idx="1"/>
          </p:nvPr>
        </p:nvSpPr>
        <p:spPr>
          <a:xfrm>
            <a:off x="5118447" y="803185"/>
            <a:ext cx="6281873" cy="5306669"/>
          </a:xfrm>
        </p:spPr>
        <p:txBody>
          <a:bodyPr>
            <a:normAutofit/>
          </a:bodyPr>
          <a:lstStyle/>
          <a:p>
            <a:r>
              <a:rPr lang="en-US" sz="1600" b="1" dirty="0">
                <a:latin typeface="Calibri" panose="020F0502020204030204" pitchFamily="34" charset="0"/>
                <a:cs typeface="Calibri" panose="020F0502020204030204" pitchFamily="34" charset="0"/>
              </a:rPr>
              <a:t>AI-Driven Dark Web Monitoring: </a:t>
            </a:r>
            <a:r>
              <a:rPr lang="en-US" sz="1600" dirty="0">
                <a:latin typeface="+mj-lt"/>
              </a:rPr>
              <a:t>Implement adaptive learning systems that continuously learn from new data, adapting to evolving threats and improving detection accuracy.</a:t>
            </a:r>
          </a:p>
          <a:p>
            <a:r>
              <a:rPr lang="en-US" sz="1600" b="1" dirty="0">
                <a:latin typeface="Calibri" panose="020F0502020204030204" pitchFamily="34" charset="0"/>
                <a:cs typeface="Calibri" panose="020F0502020204030204" pitchFamily="34" charset="0"/>
              </a:rPr>
              <a:t>Regulatory and Ethical AI Frameworks Usage: </a:t>
            </a:r>
            <a:r>
              <a:rPr lang="en-US" sz="1600" dirty="0">
                <a:latin typeface="+mj-lt"/>
              </a:rPr>
              <a:t>AI-driven compliance automation and implement transparent AI as well</a:t>
            </a:r>
          </a:p>
          <a:p>
            <a:r>
              <a:rPr lang="en-US" sz="1600" b="1" dirty="0">
                <a:latin typeface="Calibri" panose="020F0502020204030204" pitchFamily="34" charset="0"/>
                <a:cs typeface="Calibri" panose="020F0502020204030204" pitchFamily="34" charset="0"/>
              </a:rPr>
              <a:t>Enhanced security Measures[Differential Privacy]:</a:t>
            </a:r>
            <a:r>
              <a:rPr lang="en-US" sz="1600" dirty="0">
                <a:latin typeface="+mj-lt"/>
              </a:rPr>
              <a:t>Utilize advanced differential privacy techniques to ensure robust protection of sensitive data</a:t>
            </a:r>
          </a:p>
          <a:p>
            <a:r>
              <a:rPr lang="en-US" sz="1600" b="1" dirty="0">
                <a:latin typeface="Calibri" panose="020F0502020204030204" pitchFamily="34" charset="0"/>
                <a:cs typeface="Calibri" panose="020F0502020204030204" pitchFamily="34" charset="0"/>
              </a:rPr>
              <a:t>Interdisciplinary Approaches towards Modelling: </a:t>
            </a:r>
            <a:r>
              <a:rPr lang="en-US" sz="1600" dirty="0">
                <a:latin typeface="+mj-lt"/>
              </a:rPr>
              <a:t>Integrate data from diverse domains (e.g., social media, financial transactions, cybersecurity reports) to create comprehensive models and Foster interdisciplinary research initiatives combining expertise</a:t>
            </a:r>
          </a:p>
          <a:p>
            <a:endParaRPr lang="en-US" sz="1400" dirty="0">
              <a:latin typeface="+mj-lt"/>
            </a:endParaRPr>
          </a:p>
          <a:p>
            <a:endParaRPr lang="en-US" sz="1400" dirty="0">
              <a:latin typeface="+mj-lt"/>
            </a:endParaRPr>
          </a:p>
          <a:p>
            <a:pPr marL="0" indent="0">
              <a:buNone/>
            </a:pPr>
            <a:endParaRPr lang="en-US" sz="1600" dirty="0">
              <a:latin typeface="+mj-lt"/>
            </a:endParaRPr>
          </a:p>
        </p:txBody>
      </p:sp>
    </p:spTree>
    <p:extLst>
      <p:ext uri="{BB962C8B-B14F-4D97-AF65-F5344CB8AC3E}">
        <p14:creationId xmlns:p14="http://schemas.microsoft.com/office/powerpoint/2010/main" val="2901233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6AB5-EB90-9102-3ED6-B2DCC4113C6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70B9B69-F621-3942-A6A3-31223EAF6B2D}"/>
              </a:ext>
            </a:extLst>
          </p:cNvPr>
          <p:cNvSpPr>
            <a:spLocks noGrp="1"/>
          </p:cNvSpPr>
          <p:nvPr>
            <p:ph idx="1"/>
          </p:nvPr>
        </p:nvSpPr>
        <p:spPr>
          <a:xfrm>
            <a:off x="5118447" y="803186"/>
            <a:ext cx="6281873" cy="4692006"/>
          </a:xfrm>
        </p:spPr>
        <p:txBody>
          <a:bodyPr>
            <a:normAutofit fontScale="92500" lnSpcReduction="10000"/>
          </a:bodyPr>
          <a:lstStyle/>
          <a:p>
            <a:endParaRPr lang="en-US" dirty="0">
              <a:hlinkClick r:id="rId2">
                <a:extLst>
                  <a:ext uri="{A12FA001-AC4F-418D-AE19-62706E023703}">
                    <ahyp:hlinkClr xmlns:ahyp="http://schemas.microsoft.com/office/drawing/2018/hyperlinkcolor" val="tx"/>
                  </a:ext>
                </a:extLst>
              </a:hlinkClick>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solidFill>
                  <a:schemeClr val="accent1"/>
                </a:solidFill>
                <a:latin typeface="Calibri" panose="020F0502020204030204" pitchFamily="34" charset="0"/>
                <a:cs typeface="Calibri" panose="020F0502020204030204" pitchFamily="34" charset="0"/>
              </a:rPr>
              <a:t>https://www.newsweek.com/surge-russian-dark-web-us-election-interference-2024-1878905</a:t>
            </a:r>
          </a:p>
          <a:p>
            <a:r>
              <a:rPr lang="en-US" sz="1600" dirty="0">
                <a:solidFill>
                  <a:schemeClr val="accent1"/>
                </a:solidFill>
                <a:latin typeface="Calibri" panose="020F0502020204030204" pitchFamily="34" charset="0"/>
                <a:cs typeface="Calibri" panose="020F0502020204030204" pitchFamily="34" charset="0"/>
              </a:rPr>
              <a:t>Fayzi, Ali. (2023). Dark web activity classification using deep learning. </a:t>
            </a:r>
          </a:p>
          <a:p>
            <a:r>
              <a:rPr lang="en-US" sz="1600" b="0" i="0" dirty="0">
                <a:solidFill>
                  <a:schemeClr val="accent1"/>
                </a:solidFill>
                <a:effectLst/>
                <a:highlight>
                  <a:srgbClr val="FFFFFF"/>
                </a:highlight>
                <a:latin typeface="Calibri" panose="020F0502020204030204" pitchFamily="34" charset="0"/>
                <a:cs typeface="Calibri" panose="020F0502020204030204" pitchFamily="34" charset="0"/>
              </a:rPr>
              <a:t>Abdullah Abdul Sattar Shaikh, M.S. Bhargavi, and C. Pavan Kumar. 2023. An optimised Darknet traffic detection system using modified locally connected CNN - BiLSTM network. Int. J. Ad Hoc Ubiquitous Comput. 43, 2 (2023), 87–96. https://doi.org/10.1504/ijahuc. </a:t>
            </a:r>
            <a:r>
              <a:rPr lang="en-US" sz="1600" b="0" i="0" dirty="0">
                <a:solidFill>
                  <a:schemeClr val="accent1"/>
                </a:solidFill>
                <a:effectLst/>
                <a:highlight>
                  <a:srgbClr val="FFFFFF"/>
                </a:highligh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https://doi.org/10.1007/s10257-023-00626-2</a:t>
            </a:r>
            <a:endParaRPr lang="en-US" sz="1600" b="0" i="0" dirty="0">
              <a:solidFill>
                <a:schemeClr val="accent1"/>
              </a:solidFill>
              <a:effectLst/>
              <a:highlight>
                <a:srgbClr val="FFFFFF"/>
              </a:highlight>
              <a:latin typeface="Calibri" panose="020F0502020204030204" pitchFamily="34" charset="0"/>
              <a:cs typeface="Calibri" panose="020F0502020204030204" pitchFamily="34" charset="0"/>
            </a:endParaRPr>
          </a:p>
          <a:p>
            <a:r>
              <a:rPr lang="en-US" sz="1600" b="0" i="0" dirty="0">
                <a:solidFill>
                  <a:srgbClr val="FF0000"/>
                </a:solidFill>
                <a:effectLst/>
                <a:highlight>
                  <a:srgbClr val="FFFFFF"/>
                </a:highlight>
                <a:latin typeface="Calibri" panose="020F0502020204030204" pitchFamily="34" charset="0"/>
                <a:cs typeface="Calibri" panose="020F0502020204030204" pitchFamily="34" charset="0"/>
              </a:rPr>
              <a:t>https://github.com/macanv/BERT-BiLSTM-CRF-NER</a:t>
            </a:r>
          </a:p>
          <a:p>
            <a:r>
              <a:rPr lang="en-US" sz="1600" dirty="0">
                <a:solidFill>
                  <a:schemeClr val="accent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https://arcwiki.rs.gsu.edu/</a:t>
            </a:r>
            <a:endParaRPr lang="en-US" sz="1600" dirty="0">
              <a:solidFill>
                <a:schemeClr val="accent1"/>
              </a:solidFill>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5"/>
              </a:rPr>
              <a:t>https://github.com/AntixK/PyTorch-VAE</a:t>
            </a: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dirty="0"/>
          </a:p>
          <a:p>
            <a:endParaRPr lang="en-US" dirty="0"/>
          </a:p>
          <a:p>
            <a:endParaRPr lang="en-US" dirty="0"/>
          </a:p>
        </p:txBody>
      </p:sp>
    </p:spTree>
    <p:extLst>
      <p:ext uri="{BB962C8B-B14F-4D97-AF65-F5344CB8AC3E}">
        <p14:creationId xmlns:p14="http://schemas.microsoft.com/office/powerpoint/2010/main" val="3253634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170+ Thank You Keys Stock Photos, Pictures &amp; Royalty-Free Images - iStock">
            <a:extLst>
              <a:ext uri="{FF2B5EF4-FFF2-40B4-BE49-F238E27FC236}">
                <a16:creationId xmlns:a16="http://schemas.microsoft.com/office/drawing/2014/main" id="{9921CDCA-8534-A05A-670F-363E4B33E4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1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46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888631" y="2358391"/>
            <a:ext cx="3498979" cy="2453676"/>
          </a:xfrm>
        </p:spPr>
        <p:txBody>
          <a:bodyPr vert="horz" lIns="91440" tIns="45720" rIns="91440" bIns="45720" rtlCol="0">
            <a:normAutofit/>
          </a:bodyPr>
          <a:lstStyle/>
          <a:p>
            <a:r>
              <a:rPr lang="en-US" dirty="0">
                <a:latin typeface="+mj-lt"/>
                <a:cs typeface="+mj-cs"/>
              </a:rPr>
              <a:t>Problem Statement</a:t>
            </a:r>
          </a:p>
        </p:txBody>
      </p:sp>
      <p:sp>
        <p:nvSpPr>
          <p:cNvPr id="22" name="Content Placeholder 21">
            <a:extLst>
              <a:ext uri="{FF2B5EF4-FFF2-40B4-BE49-F238E27FC236}">
                <a16:creationId xmlns:a16="http://schemas.microsoft.com/office/drawing/2014/main" id="{282CB683-B267-477B-B209-C7389FAA0448}"/>
              </a:ext>
            </a:extLst>
          </p:cNvPr>
          <p:cNvSpPr>
            <a:spLocks noGrp="1"/>
          </p:cNvSpPr>
          <p:nvPr>
            <p:ph idx="1"/>
          </p:nvPr>
        </p:nvSpPr>
        <p:spPr>
          <a:xfrm>
            <a:off x="5118447" y="797595"/>
            <a:ext cx="6281873" cy="1812876"/>
          </a:xfrm>
        </p:spPr>
        <p:txBody>
          <a:bodyPr vert="horz" lIns="91440" tIns="45720" rIns="91440" bIns="45720" rtlCol="0">
            <a:normAutofit/>
          </a:bodyPr>
          <a:lstStyle/>
          <a:p>
            <a:pPr>
              <a:lnSpc>
                <a:spcPct val="110000"/>
              </a:lnSpc>
            </a:pPr>
            <a:r>
              <a:rPr lang="en-US" sz="1600" b="0" i="0" u="none" strike="noStrike" dirty="0">
                <a:effectLst/>
                <a:latin typeface="Calibri" panose="020F0502020204030204" pitchFamily="34" charset="0"/>
                <a:cs typeface="Calibri" panose="020F0502020204030204" pitchFamily="34" charset="0"/>
              </a:rPr>
              <a:t>The project seeks to enhance cybersecurity by improving the analysis and prediction of activities within darknet hacking forums. By extracting meaningful insights, identifying anomalies, and forecasting trends, the project aims to support cybersecurity professionals in proactively detecting and mitigating potential threats, thereby contributing to a more secure digital environment.</a:t>
            </a:r>
          </a:p>
        </p:txBody>
      </p:sp>
      <p:pic>
        <p:nvPicPr>
          <p:cNvPr id="3" name="Picture 2" descr="My terrifying deep dive into one of Russia's largest hacking forums | Dylan  Curran | The Guardian">
            <a:extLst>
              <a:ext uri="{FF2B5EF4-FFF2-40B4-BE49-F238E27FC236}">
                <a16:creationId xmlns:a16="http://schemas.microsoft.com/office/drawing/2014/main" id="{741819CE-2504-41FC-C61C-AB9CA8273A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97" r="-1" b="36505"/>
          <a:stretch/>
        </p:blipFill>
        <p:spPr bwMode="auto">
          <a:xfrm>
            <a:off x="5245371" y="3429000"/>
            <a:ext cx="6274561" cy="2475166"/>
          </a:xfrm>
          <a:prstGeom prst="rect">
            <a:avLst/>
          </a:prstGeom>
          <a:noFill/>
          <a:ln w="9525">
            <a:solidFill>
              <a:schemeClr val="tx1">
                <a:alpha val="20000"/>
              </a:schemeClr>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BEE39E-0B78-6167-FD8F-44D3241F7C58}"/>
              </a:ext>
            </a:extLst>
          </p:cNvPr>
          <p:cNvSpPr txBox="1"/>
          <p:nvPr/>
        </p:nvSpPr>
        <p:spPr>
          <a:xfrm>
            <a:off x="7675685" y="6189785"/>
            <a:ext cx="1600200" cy="276999"/>
          </a:xfrm>
          <a:prstGeom prst="rect">
            <a:avLst/>
          </a:prstGeom>
          <a:noFill/>
        </p:spPr>
        <p:txBody>
          <a:bodyPr wrap="square" rtlCol="0">
            <a:spAutoFit/>
          </a:bodyPr>
          <a:lstStyle/>
          <a:p>
            <a:r>
              <a:rPr lang="en-US" sz="1200" dirty="0">
                <a:latin typeface="+mj-lt"/>
              </a:rPr>
              <a:t>Fig 2.a Darknet Forum</a:t>
            </a:r>
          </a:p>
        </p:txBody>
      </p:sp>
    </p:spTree>
    <p:extLst>
      <p:ext uri="{BB962C8B-B14F-4D97-AF65-F5344CB8AC3E}">
        <p14:creationId xmlns:p14="http://schemas.microsoft.com/office/powerpoint/2010/main" val="168386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normAutofit/>
          </a:bodyPr>
          <a:lstStyle/>
          <a:p>
            <a:r>
              <a:rPr lang="en-US" sz="2400" dirty="0">
                <a:latin typeface="Calibri" panose="020F0502020204030204" pitchFamily="34" charset="0"/>
                <a:ea typeface="Helvetica Neue Light" panose="020B0702040204020203" pitchFamily="34" charset="0"/>
                <a:cs typeface="Calibri" panose="020F0502020204030204" pitchFamily="34" charset="0"/>
              </a:rPr>
              <a:t>Issues with Existing Solutions</a:t>
            </a:r>
          </a:p>
        </p:txBody>
      </p:sp>
      <p:sp>
        <p:nvSpPr>
          <p:cNvPr id="22" name="Content Placeholder 21">
            <a:extLst>
              <a:ext uri="{FF2B5EF4-FFF2-40B4-BE49-F238E27FC236}">
                <a16:creationId xmlns:a16="http://schemas.microsoft.com/office/drawing/2014/main" id="{282CB683-B267-477B-B209-C7389FAA0448}"/>
              </a:ext>
            </a:extLst>
          </p:cNvPr>
          <p:cNvSpPr>
            <a:spLocks noGrp="1"/>
          </p:cNvSpPr>
          <p:nvPr>
            <p:ph idx="1"/>
          </p:nvPr>
        </p:nvSpPr>
        <p:spPr>
          <a:xfrm>
            <a:off x="5215162" y="474784"/>
            <a:ext cx="6281873" cy="5706207"/>
          </a:xfrm>
        </p:spPr>
        <p:txBody>
          <a:bodyPr>
            <a:noAutofit/>
          </a:bodyPr>
          <a:lstStyle/>
          <a:p>
            <a:pPr marL="342900" indent="-342900">
              <a:buAutoNum type="alphaLcPeriod"/>
            </a:pPr>
            <a:r>
              <a:rPr lang="en-US" sz="1600" b="1" dirty="0">
                <a:latin typeface="Calibri" panose="020F0502020204030204" pitchFamily="34" charset="0"/>
                <a:cs typeface="Calibri" panose="020F0502020204030204" pitchFamily="34" charset="0"/>
              </a:rPr>
              <a:t>Data Scarcity and Quality</a:t>
            </a:r>
            <a:r>
              <a:rPr lang="en-US" sz="1600" b="1" dirty="0">
                <a:latin typeface="+mj-lt"/>
              </a:rPr>
              <a:t>: </a:t>
            </a:r>
            <a:r>
              <a:rPr lang="en-US" sz="1600" dirty="0">
                <a:latin typeface="+mj-lt"/>
              </a:rPr>
              <a:t>Inconsistent sparse data and high level of data inaccuracies[noise] complicates model training</a:t>
            </a:r>
          </a:p>
          <a:p>
            <a:pPr marL="342900" indent="-342900">
              <a:buAutoNum type="alphaLcPeriod"/>
            </a:pPr>
            <a:r>
              <a:rPr lang="en-US" sz="1600" b="1" dirty="0">
                <a:latin typeface="Calibri" panose="020F0502020204030204" pitchFamily="34" charset="0"/>
                <a:cs typeface="Calibri" panose="020F0502020204030204" pitchFamily="34" charset="0"/>
              </a:rPr>
              <a:t>Variability in Content: </a:t>
            </a:r>
            <a:r>
              <a:rPr lang="en-US" sz="1600" dirty="0">
                <a:latin typeface="+mj-lt"/>
              </a:rPr>
              <a:t>Data factors such as Linguistic Diversity, contextual and topical ambiguity, post content length and structure also affected the modelling of trends and activity within darknet forums</a:t>
            </a:r>
          </a:p>
          <a:p>
            <a:pPr marL="342900" indent="-342900">
              <a:buAutoNum type="alphaLcPeriod"/>
            </a:pPr>
            <a:r>
              <a:rPr lang="en-US" sz="1600" b="1" dirty="0">
                <a:latin typeface="Calibri" panose="020F0502020204030204" pitchFamily="34" charset="0"/>
                <a:cs typeface="Calibri" panose="020F0502020204030204" pitchFamily="34" charset="0"/>
              </a:rPr>
              <a:t>Algorithm Challenges</a:t>
            </a:r>
            <a:r>
              <a:rPr lang="en-US" sz="1600" dirty="0">
                <a:latin typeface="Calibri" panose="020F0502020204030204" pitchFamily="34" charset="0"/>
                <a:cs typeface="Calibri" panose="020F0502020204030204" pitchFamily="34" charset="0"/>
              </a:rPr>
              <a:t>: </a:t>
            </a:r>
            <a:r>
              <a:rPr lang="en-US" sz="1600" dirty="0">
                <a:latin typeface="+mj-lt"/>
              </a:rPr>
              <a:t>Non-Linear and unpredictable user behavior patterns challenged traditional models. In addition to this, seasonal trends were not included while modelling which increases cybersecurity threat level</a:t>
            </a:r>
          </a:p>
          <a:p>
            <a:pPr marL="342900" indent="-342900">
              <a:buAutoNum type="alphaLcPeriod"/>
            </a:pPr>
            <a:r>
              <a:rPr lang="en-US" sz="1600" b="1" dirty="0">
                <a:latin typeface="Calibri" panose="020F0502020204030204" pitchFamily="34" charset="0"/>
                <a:cs typeface="Calibri" panose="020F0502020204030204" pitchFamily="34" charset="0"/>
              </a:rPr>
              <a:t>Resources and Scalability</a:t>
            </a:r>
            <a:r>
              <a:rPr lang="en-US" sz="1600" b="1" dirty="0">
                <a:latin typeface="+mj-lt"/>
              </a:rPr>
              <a:t>: </a:t>
            </a:r>
            <a:r>
              <a:rPr lang="en-US" sz="1600" dirty="0">
                <a:latin typeface="+mj-lt"/>
              </a:rPr>
              <a:t>High cost and computational resources required for sophisticated model training</a:t>
            </a:r>
          </a:p>
          <a:p>
            <a:pPr marL="342900" indent="-342900">
              <a:buAutoNum type="alphaLcPeriod"/>
            </a:pPr>
            <a:r>
              <a:rPr lang="en-US" sz="1600" b="1" dirty="0">
                <a:latin typeface="Calibri" panose="020F0502020204030204" pitchFamily="34" charset="0"/>
                <a:cs typeface="Calibri" panose="020F0502020204030204" pitchFamily="34" charset="0"/>
              </a:rPr>
              <a:t>Performance Metrics and Evaluation: </a:t>
            </a:r>
            <a:r>
              <a:rPr lang="en-US" sz="1600" dirty="0">
                <a:latin typeface="+mj-lt"/>
              </a:rPr>
              <a:t>Even though the existing techniques achieve commendable metrics, there is still a need for improvement since the existing model fails to consider factors like overfitting, capturing temporal dependencies, complex post content structures</a:t>
            </a:r>
          </a:p>
          <a:p>
            <a:pPr marL="342900" indent="-342900">
              <a:buAutoNum type="alphaLcPeriod"/>
            </a:pPr>
            <a:endParaRPr lang="en-US" sz="1600" dirty="0">
              <a:latin typeface="+mj-lt"/>
            </a:endParaRPr>
          </a:p>
        </p:txBody>
      </p:sp>
    </p:spTree>
    <p:extLst>
      <p:ext uri="{BB962C8B-B14F-4D97-AF65-F5344CB8AC3E}">
        <p14:creationId xmlns:p14="http://schemas.microsoft.com/office/powerpoint/2010/main" val="967035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dirty="0"/>
              <a:t>Software</a:t>
            </a:r>
            <a:br>
              <a:rPr lang="en-US" dirty="0"/>
            </a:br>
            <a:r>
              <a:rPr lang="en-US" dirty="0"/>
              <a:t>Used</a:t>
            </a:r>
          </a:p>
        </p:txBody>
      </p:sp>
      <p:graphicFrame>
        <p:nvGraphicFramePr>
          <p:cNvPr id="4" name="Content Placeholder 3">
            <a:extLst>
              <a:ext uri="{FF2B5EF4-FFF2-40B4-BE49-F238E27FC236}">
                <a16:creationId xmlns:a16="http://schemas.microsoft.com/office/drawing/2014/main" id="{7D658F51-61F6-774D-0F6E-6BF88A1E2EAF}"/>
              </a:ext>
            </a:extLst>
          </p:cNvPr>
          <p:cNvGraphicFramePr>
            <a:graphicFrameLocks noGrp="1"/>
          </p:cNvGraphicFramePr>
          <p:nvPr>
            <p:ph idx="1"/>
            <p:extLst>
              <p:ext uri="{D42A27DB-BD31-4B8C-83A1-F6EECF244321}">
                <p14:modId xmlns:p14="http://schemas.microsoft.com/office/powerpoint/2010/main" val="3734850869"/>
              </p:ext>
            </p:extLst>
          </p:nvPr>
        </p:nvGraphicFramePr>
        <p:xfrm>
          <a:off x="5757262" y="895382"/>
          <a:ext cx="6120318" cy="5076381"/>
        </p:xfrm>
        <a:graphic>
          <a:graphicData uri="http://schemas.openxmlformats.org/drawingml/2006/table">
            <a:tbl>
              <a:tblPr firstRow="1" bandRow="1">
                <a:tableStyleId>{5C22544A-7EE6-4342-B048-85BDC9FD1C3A}</a:tableStyleId>
              </a:tblPr>
              <a:tblGrid>
                <a:gridCol w="6120318">
                  <a:extLst>
                    <a:ext uri="{9D8B030D-6E8A-4147-A177-3AD203B41FA5}">
                      <a16:colId xmlns:a16="http://schemas.microsoft.com/office/drawing/2014/main" val="323470842"/>
                    </a:ext>
                  </a:extLst>
                </a:gridCol>
              </a:tblGrid>
              <a:tr h="547101">
                <a:tc>
                  <a:txBody>
                    <a:bodyPr/>
                    <a:lstStyle/>
                    <a:p>
                      <a:r>
                        <a:rPr lang="en-US" sz="1600" b="1" dirty="0">
                          <a:solidFill>
                            <a:schemeClr val="tx1"/>
                          </a:solidFill>
                          <a:latin typeface="+mj-lt"/>
                        </a:rPr>
                        <a:t>Programming Languages: Python</a:t>
                      </a:r>
                    </a:p>
                  </a:txBody>
                  <a:tcPr marL="134533" marR="134533" marT="67267" marB="67267"/>
                </a:tc>
                <a:extLst>
                  <a:ext uri="{0D108BD9-81ED-4DB2-BD59-A6C34878D82A}">
                    <a16:rowId xmlns:a16="http://schemas.microsoft.com/office/drawing/2014/main" val="3871485922"/>
                  </a:ext>
                </a:extLst>
              </a:tr>
              <a:tr h="1264611">
                <a:tc>
                  <a:txBody>
                    <a:bodyPr/>
                    <a:lstStyle/>
                    <a:p>
                      <a:r>
                        <a:rPr lang="en-US" sz="1600" b="1" dirty="0">
                          <a:solidFill>
                            <a:schemeClr val="tx1"/>
                          </a:solidFill>
                          <a:latin typeface="Calibri" panose="020F0502020204030204" pitchFamily="34" charset="0"/>
                          <a:cs typeface="Calibri" panose="020F0502020204030204" pitchFamily="34" charset="0"/>
                        </a:rPr>
                        <a:t> Data Processing Libraries: NumPy, Pandas, Matplotlib, Genism,</a:t>
                      </a:r>
                    </a:p>
                    <a:p>
                      <a:r>
                        <a:rPr lang="en-US" sz="1600" b="1" dirty="0">
                          <a:solidFill>
                            <a:schemeClr val="tx1"/>
                          </a:solidFill>
                          <a:latin typeface="Calibri" panose="020F0502020204030204" pitchFamily="34" charset="0"/>
                          <a:cs typeface="Calibri" panose="020F0502020204030204" pitchFamily="34" charset="0"/>
                        </a:rPr>
                        <a:t>BeautifulSoup, Selenium</a:t>
                      </a:r>
                    </a:p>
                  </a:txBody>
                  <a:tcPr marL="134533" marR="134533" marT="67267" marB="67267"/>
                </a:tc>
                <a:extLst>
                  <a:ext uri="{0D108BD9-81ED-4DB2-BD59-A6C34878D82A}">
                    <a16:rowId xmlns:a16="http://schemas.microsoft.com/office/drawing/2014/main" val="121087782"/>
                  </a:ext>
                </a:extLst>
              </a:tr>
              <a:tr h="905856">
                <a:tc>
                  <a:txBody>
                    <a:bodyPr/>
                    <a:lstStyle/>
                    <a:p>
                      <a:r>
                        <a:rPr lang="en-US" sz="1600" b="1" dirty="0">
                          <a:latin typeface="Calibri" panose="020F0502020204030204" pitchFamily="34" charset="0"/>
                          <a:cs typeface="Calibri" panose="020F0502020204030204" pitchFamily="34" charset="0"/>
                        </a:rPr>
                        <a:t>Machine Learning[NLP]: Scikit-Learn, Transformers</a:t>
                      </a:r>
                    </a:p>
                  </a:txBody>
                  <a:tcPr marL="134533" marR="134533" marT="67267" marB="67267"/>
                </a:tc>
                <a:extLst>
                  <a:ext uri="{0D108BD9-81ED-4DB2-BD59-A6C34878D82A}">
                    <a16:rowId xmlns:a16="http://schemas.microsoft.com/office/drawing/2014/main" val="3466529971"/>
                  </a:ext>
                </a:extLst>
              </a:tr>
              <a:tr h="547101">
                <a:tc>
                  <a:txBody>
                    <a:bodyPr/>
                    <a:lstStyle/>
                    <a:p>
                      <a:r>
                        <a:rPr lang="en-US" sz="1600" b="1" dirty="0">
                          <a:latin typeface="Calibri" panose="020F0502020204030204" pitchFamily="34" charset="0"/>
                          <a:cs typeface="Calibri" panose="020F0502020204030204" pitchFamily="34" charset="0"/>
                        </a:rPr>
                        <a:t>Deep learning: PyTorch</a:t>
                      </a:r>
                    </a:p>
                  </a:txBody>
                  <a:tcPr marL="134533" marR="134533" marT="67267" marB="67267"/>
                </a:tc>
                <a:extLst>
                  <a:ext uri="{0D108BD9-81ED-4DB2-BD59-A6C34878D82A}">
                    <a16:rowId xmlns:a16="http://schemas.microsoft.com/office/drawing/2014/main" val="1846086705"/>
                  </a:ext>
                </a:extLst>
              </a:tr>
              <a:tr h="905856">
                <a:tc>
                  <a:txBody>
                    <a:bodyPr/>
                    <a:lstStyle/>
                    <a:p>
                      <a:r>
                        <a:rPr lang="en-US" sz="1600" b="1" dirty="0">
                          <a:latin typeface="Calibri" panose="020F0502020204030204" pitchFamily="34" charset="0"/>
                          <a:cs typeface="Calibri" panose="020F0502020204030204" pitchFamily="34" charset="0"/>
                        </a:rPr>
                        <a:t>IDE and Cloud : Jupyter Notebook, Google Colab, Arctic Cluster[HPC], GitHub</a:t>
                      </a:r>
                    </a:p>
                    <a:p>
                      <a:endParaRPr lang="en-US" sz="1600" b="1" dirty="0">
                        <a:latin typeface="Calibri" panose="020F0502020204030204" pitchFamily="34" charset="0"/>
                        <a:cs typeface="Calibri" panose="020F0502020204030204" pitchFamily="34" charset="0"/>
                      </a:endParaRPr>
                    </a:p>
                  </a:txBody>
                  <a:tcPr marL="134533" marR="134533" marT="67267" marB="67267"/>
                </a:tc>
                <a:extLst>
                  <a:ext uri="{0D108BD9-81ED-4DB2-BD59-A6C34878D82A}">
                    <a16:rowId xmlns:a16="http://schemas.microsoft.com/office/drawing/2014/main" val="1951403881"/>
                  </a:ext>
                </a:extLst>
              </a:tr>
              <a:tr h="905856">
                <a:tc>
                  <a:txBody>
                    <a:bodyPr/>
                    <a:lstStyle/>
                    <a:p>
                      <a:r>
                        <a:rPr lang="en-US" sz="1600" b="1" dirty="0">
                          <a:latin typeface="Calibri" panose="020F0502020204030204" pitchFamily="34" charset="0"/>
                          <a:cs typeface="Calibri" panose="020F0502020204030204" pitchFamily="34" charset="0"/>
                        </a:rPr>
                        <a:t>Algorithms Used: BiLSTM, BERT, VAE, NLP[VADER]</a:t>
                      </a:r>
                    </a:p>
                  </a:txBody>
                  <a:tcPr marL="134533" marR="134533" marT="67267" marB="67267"/>
                </a:tc>
                <a:extLst>
                  <a:ext uri="{0D108BD9-81ED-4DB2-BD59-A6C34878D82A}">
                    <a16:rowId xmlns:a16="http://schemas.microsoft.com/office/drawing/2014/main" val="289522842"/>
                  </a:ext>
                </a:extLst>
              </a:tr>
            </a:tbl>
          </a:graphicData>
        </a:graphic>
      </p:graphicFrame>
    </p:spTree>
    <p:extLst>
      <p:ext uri="{BB962C8B-B14F-4D97-AF65-F5344CB8AC3E}">
        <p14:creationId xmlns:p14="http://schemas.microsoft.com/office/powerpoint/2010/main" val="137622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65" name="Rectangle 5264">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66" name="Group 5265">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267"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68"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69"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70"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71"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72"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73"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74"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75"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76"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77"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78"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79"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80"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81"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82"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83"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84"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85"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86"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87"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904877" y="795527"/>
            <a:ext cx="10488547" cy="1190912"/>
          </a:xfrm>
        </p:spPr>
        <p:txBody>
          <a:bodyPr>
            <a:normAutofit/>
          </a:bodyPr>
          <a:lstStyle/>
          <a:p>
            <a:r>
              <a:rPr lang="en-US" b="1" dirty="0">
                <a:solidFill>
                  <a:schemeClr val="accent1"/>
                </a:solidFill>
                <a:latin typeface="Calibri" panose="020F0502020204030204" pitchFamily="34" charset="0"/>
                <a:ea typeface="Helvetica Neue Light" panose="020B0702040204020203" pitchFamily="34" charset="0"/>
                <a:cs typeface="Calibri" panose="020F0502020204030204" pitchFamily="34" charset="0"/>
              </a:rPr>
              <a:t>Methodology[Pipeline]</a:t>
            </a:r>
          </a:p>
        </p:txBody>
      </p:sp>
      <p:sp>
        <p:nvSpPr>
          <p:cNvPr id="5288" name="Rectangle 5287">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D47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9" name="Content Placeholder 21">
            <a:extLst>
              <a:ext uri="{FF2B5EF4-FFF2-40B4-BE49-F238E27FC236}">
                <a16:creationId xmlns:a16="http://schemas.microsoft.com/office/drawing/2014/main" id="{8FE910B6-8DA7-AD1E-D10D-3A4E603D3067}"/>
              </a:ext>
            </a:extLst>
          </p:cNvPr>
          <p:cNvGraphicFramePr>
            <a:graphicFrameLocks noGrp="1"/>
          </p:cNvGraphicFramePr>
          <p:nvPr>
            <p:ph idx="1"/>
            <p:extLst>
              <p:ext uri="{D42A27DB-BD31-4B8C-83A1-F6EECF244321}">
                <p14:modId xmlns:p14="http://schemas.microsoft.com/office/powerpoint/2010/main" val="2942034158"/>
              </p:ext>
            </p:extLst>
          </p:nvPr>
        </p:nvGraphicFramePr>
        <p:xfrm>
          <a:off x="6363770" y="1919112"/>
          <a:ext cx="5028928" cy="4515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CCF24CFA-8609-DCC7-4C72-30BDA7A4B8F1}"/>
              </a:ext>
            </a:extLst>
          </p:cNvPr>
          <p:cNvSpPr txBox="1"/>
          <p:nvPr/>
        </p:nvSpPr>
        <p:spPr>
          <a:xfrm>
            <a:off x="14257867" y="1919111"/>
            <a:ext cx="184731" cy="369332"/>
          </a:xfrm>
          <a:prstGeom prst="rect">
            <a:avLst/>
          </a:prstGeom>
          <a:noFill/>
        </p:spPr>
        <p:txBody>
          <a:bodyPr wrap="none" rtlCol="0">
            <a:spAutoFit/>
          </a:bodyPr>
          <a:lstStyle/>
          <a:p>
            <a:endParaRPr lang="en-US" dirty="0"/>
          </a:p>
        </p:txBody>
      </p:sp>
      <p:pic>
        <p:nvPicPr>
          <p:cNvPr id="3074" name="Picture 2" descr="Machine Learning Pipeline PowerPoint Template and Google Slides Theme">
            <a:extLst>
              <a:ext uri="{FF2B5EF4-FFF2-40B4-BE49-F238E27FC236}">
                <a16:creationId xmlns:a16="http://schemas.microsoft.com/office/drawing/2014/main" id="{0D8AB5EF-F13A-78DB-4FE7-C136DFA788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2369" y="1986440"/>
            <a:ext cx="5241411" cy="39802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514370-20FB-3BC7-5356-632C9B451C51}"/>
              </a:ext>
            </a:extLst>
          </p:cNvPr>
          <p:cNvSpPr txBox="1"/>
          <p:nvPr/>
        </p:nvSpPr>
        <p:spPr>
          <a:xfrm>
            <a:off x="2427677" y="5988112"/>
            <a:ext cx="1687514"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Fig 5.a. ML Pipeline</a:t>
            </a:r>
          </a:p>
        </p:txBody>
      </p:sp>
    </p:spTree>
    <p:extLst>
      <p:ext uri="{BB962C8B-B14F-4D97-AF65-F5344CB8AC3E}">
        <p14:creationId xmlns:p14="http://schemas.microsoft.com/office/powerpoint/2010/main" val="149682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E87F-1BD0-6EA0-5DAE-11025DEC93A8}"/>
              </a:ext>
            </a:extLst>
          </p:cNvPr>
          <p:cNvSpPr>
            <a:spLocks noGrp="1"/>
          </p:cNvSpPr>
          <p:nvPr>
            <p:ph type="title"/>
          </p:nvPr>
        </p:nvSpPr>
        <p:spPr/>
        <p:txBody>
          <a:bodyPr/>
          <a:lstStyle/>
          <a:p>
            <a:r>
              <a:rPr lang="en-US" sz="3200" b="1" dirty="0"/>
              <a:t>Project Plan</a:t>
            </a:r>
            <a:r>
              <a:rPr lang="en-US" b="1" dirty="0"/>
              <a:t>	</a:t>
            </a:r>
          </a:p>
        </p:txBody>
      </p:sp>
      <p:sp>
        <p:nvSpPr>
          <p:cNvPr id="3" name="Content Placeholder 2">
            <a:extLst>
              <a:ext uri="{FF2B5EF4-FFF2-40B4-BE49-F238E27FC236}">
                <a16:creationId xmlns:a16="http://schemas.microsoft.com/office/drawing/2014/main" id="{6E7B8A40-F001-55C1-F744-6D9680A9DEBE}"/>
              </a:ext>
            </a:extLst>
          </p:cNvPr>
          <p:cNvSpPr>
            <a:spLocks noGrp="1"/>
          </p:cNvSpPr>
          <p:nvPr>
            <p:ph idx="1"/>
          </p:nvPr>
        </p:nvSpPr>
        <p:spPr>
          <a:xfrm>
            <a:off x="5118447" y="803186"/>
            <a:ext cx="6281873" cy="5597614"/>
          </a:xfrm>
        </p:spPr>
        <p:txBody>
          <a:bodyPr>
            <a:normAutofit fontScale="92500" lnSpcReduction="20000"/>
          </a:bodyPr>
          <a:lstStyle/>
          <a:p>
            <a:pPr marL="0" marR="0" indent="0">
              <a:spcBef>
                <a:spcPts val="0"/>
              </a:spcBef>
              <a:spcAft>
                <a:spcPts val="0"/>
              </a:spcAft>
              <a:buNone/>
            </a:pPr>
            <a:r>
              <a:rPr lang="en-US" sz="1800" b="1" dirty="0">
                <a:solidFill>
                  <a:schemeClr val="tx1"/>
                </a:solidFill>
                <a:effectLst/>
                <a:latin typeface="Calibri" panose="020F0502020204030204" pitchFamily="34" charset="0"/>
              </a:rPr>
              <a:t>1. </a:t>
            </a:r>
            <a:r>
              <a:rPr lang="en-US" sz="1800" b="1" dirty="0">
                <a:solidFill>
                  <a:schemeClr val="tx1"/>
                </a:solidFill>
                <a:effectLst/>
                <a:latin typeface="Calibri" panose="020F0502020204030204" pitchFamily="34" charset="0"/>
                <a:cs typeface="Calibri" panose="020F0502020204030204" pitchFamily="34" charset="0"/>
              </a:rPr>
              <a:t>Data Acquisition and Management</a:t>
            </a:r>
          </a:p>
          <a:p>
            <a:pPr marL="0" marR="0" indent="0">
              <a:spcBef>
                <a:spcPts val="0"/>
              </a:spcBef>
              <a:spcAft>
                <a:spcPts val="0"/>
              </a:spcAft>
              <a:buNone/>
            </a:pPr>
            <a:r>
              <a:rPr lang="en-US" b="1" dirty="0">
                <a:latin typeface="Calibri" panose="020F0502020204030204" pitchFamily="34" charset="0"/>
                <a:cs typeface="Calibri" panose="020F0502020204030204" pitchFamily="34" charset="0"/>
              </a:rPr>
              <a:t>       </a:t>
            </a:r>
            <a:r>
              <a:rPr lang="en-US" sz="1800" dirty="0">
                <a:solidFill>
                  <a:schemeClr val="tx1"/>
                </a:solidFill>
                <a:effectLst/>
                <a:latin typeface="Calibri" panose="020F0502020204030204" pitchFamily="34" charset="0"/>
                <a:cs typeface="Calibri" panose="020F0502020204030204" pitchFamily="34" charset="0"/>
              </a:rPr>
              <a:t>- </a:t>
            </a:r>
            <a:r>
              <a:rPr lang="en-US" sz="1500" dirty="0">
                <a:solidFill>
                  <a:schemeClr val="tx1"/>
                </a:solidFill>
                <a:effectLst/>
                <a:latin typeface="Calibri" panose="020F0502020204030204" pitchFamily="34" charset="0"/>
                <a:cs typeface="Calibri" panose="020F0502020204030204" pitchFamily="34" charset="0"/>
              </a:rPr>
              <a:t>Articulates the systematic approach employed for harvesting extensive datasets from obscured darknet environments using advanced scraping technologies like Beautiful Soup and Scrapy</a:t>
            </a:r>
          </a:p>
          <a:p>
            <a:pPr marL="0" marR="0" indent="0">
              <a:spcBef>
                <a:spcPts val="0"/>
              </a:spcBef>
              <a:spcAft>
                <a:spcPts val="0"/>
              </a:spcAft>
              <a:buNone/>
            </a:pPr>
            <a:r>
              <a:rPr lang="en-US" sz="1800" dirty="0">
                <a:solidFill>
                  <a:schemeClr val="tx1"/>
                </a:solidFill>
                <a:effectLst/>
                <a:latin typeface="Calibri" panose="020F0502020204030204" pitchFamily="34" charset="0"/>
                <a:cs typeface="Calibri" panose="020F0502020204030204" pitchFamily="34" charset="0"/>
              </a:rPr>
              <a:t> </a:t>
            </a:r>
          </a:p>
          <a:p>
            <a:pPr marL="0" marR="0" indent="0">
              <a:spcBef>
                <a:spcPts val="0"/>
              </a:spcBef>
              <a:spcAft>
                <a:spcPts val="0"/>
              </a:spcAft>
              <a:buNone/>
            </a:pPr>
            <a:r>
              <a:rPr lang="en-US" sz="1800" b="1" dirty="0">
                <a:solidFill>
                  <a:schemeClr val="tx1"/>
                </a:solidFill>
                <a:effectLst/>
                <a:latin typeface="Calibri" panose="020F0502020204030204" pitchFamily="34" charset="0"/>
                <a:cs typeface="Calibri" panose="020F0502020204030204" pitchFamily="34" charset="0"/>
              </a:rPr>
              <a:t>2. Data Engineering and Exploratory Data Analysis</a:t>
            </a:r>
          </a:p>
          <a:p>
            <a:pPr marL="0" marR="0" indent="0">
              <a:spcBef>
                <a:spcPts val="0"/>
              </a:spcBef>
              <a:spcAft>
                <a:spcPts val="0"/>
              </a:spcAft>
              <a:buNone/>
            </a:pPr>
            <a:r>
              <a:rPr lang="en-US" b="1" dirty="0">
                <a:latin typeface="Calibri" panose="020F0502020204030204" pitchFamily="34" charset="0"/>
                <a:cs typeface="Calibri" panose="020F0502020204030204" pitchFamily="34" charset="0"/>
              </a:rPr>
              <a:t>       </a:t>
            </a:r>
            <a:r>
              <a:rPr lang="en-US" sz="1500" dirty="0">
                <a:solidFill>
                  <a:schemeClr val="tx1"/>
                </a:solidFill>
                <a:effectLst/>
                <a:latin typeface="Calibri" panose="020F0502020204030204" pitchFamily="34" charset="0"/>
                <a:cs typeface="Calibri" panose="020F0502020204030204" pitchFamily="34" charset="0"/>
              </a:rPr>
              <a:t>- Discusses the normalization and structuring of raw data and strategic feature optimization to enhance model accuracy.-</a:t>
            </a:r>
          </a:p>
          <a:p>
            <a:pPr marL="0" marR="0" indent="0">
              <a:spcBef>
                <a:spcPts val="0"/>
              </a:spcBef>
              <a:spcAft>
                <a:spcPts val="0"/>
              </a:spcAft>
              <a:buNone/>
            </a:pPr>
            <a:r>
              <a:rPr lang="en-US" sz="1500" dirty="0">
                <a:latin typeface="Calibri" panose="020F0502020204030204" pitchFamily="34" charset="0"/>
                <a:cs typeface="Calibri" panose="020F0502020204030204" pitchFamily="34" charset="0"/>
              </a:rPr>
              <a:t>        -Covers the use of statistical models to uncover data patterns and advanced visualization techniques to analyze vendor longevity.</a:t>
            </a:r>
            <a:endParaRPr lang="en-US" sz="1500" dirty="0">
              <a:solidFill>
                <a:schemeClr val="tx1"/>
              </a:solidFill>
              <a:effectLst/>
              <a:latin typeface="Calibri" panose="020F0502020204030204" pitchFamily="34" charset="0"/>
              <a:cs typeface="Calibri" panose="020F0502020204030204" pitchFamily="34" charset="0"/>
            </a:endParaRPr>
          </a:p>
          <a:p>
            <a:pPr marL="0" marR="0" indent="0">
              <a:spcBef>
                <a:spcPts val="0"/>
              </a:spcBef>
              <a:spcAft>
                <a:spcPts val="0"/>
              </a:spcAft>
              <a:buNone/>
            </a:pPr>
            <a:endParaRPr lang="en-US" sz="1800" dirty="0">
              <a:solidFill>
                <a:schemeClr val="tx1"/>
              </a:solidFill>
              <a:effectLst/>
              <a:latin typeface="Calibri" panose="020F0502020204030204" pitchFamily="34" charset="0"/>
              <a:cs typeface="Calibri" panose="020F0502020204030204" pitchFamily="34" charset="0"/>
            </a:endParaRPr>
          </a:p>
          <a:p>
            <a:pPr marL="0" marR="0" indent="0">
              <a:spcBef>
                <a:spcPts val="0"/>
              </a:spcBef>
              <a:spcAft>
                <a:spcPts val="0"/>
              </a:spcAft>
              <a:buNone/>
            </a:pPr>
            <a:r>
              <a:rPr lang="en-US" sz="1800" b="1" dirty="0">
                <a:solidFill>
                  <a:schemeClr val="tx1"/>
                </a:solidFill>
                <a:effectLst/>
                <a:latin typeface="Calibri" panose="020F0502020204030204" pitchFamily="34" charset="0"/>
                <a:cs typeface="Calibri" panose="020F0502020204030204" pitchFamily="34" charset="0"/>
              </a:rPr>
              <a:t>3. Modelling and Insights Synthesis</a:t>
            </a:r>
          </a:p>
          <a:p>
            <a:pPr marL="0" marR="0" indent="0">
              <a:spcBef>
                <a:spcPts val="0"/>
              </a:spcBef>
              <a:spcAft>
                <a:spcPts val="0"/>
              </a:spcAft>
              <a:buNone/>
            </a:pPr>
            <a:r>
              <a:rPr lang="en-US" b="1" dirty="0">
                <a:latin typeface="Calibri" panose="020F0502020204030204" pitchFamily="34" charset="0"/>
                <a:cs typeface="Calibri" panose="020F0502020204030204" pitchFamily="34" charset="0"/>
              </a:rPr>
              <a:t>      </a:t>
            </a:r>
            <a:r>
              <a:rPr lang="en-US" sz="1800" dirty="0">
                <a:solidFill>
                  <a:schemeClr val="tx1"/>
                </a:solidFill>
                <a:effectLst/>
                <a:latin typeface="Calibri" panose="020F0502020204030204" pitchFamily="34" charset="0"/>
                <a:cs typeface="Calibri" panose="020F0502020204030204" pitchFamily="34" charset="0"/>
              </a:rPr>
              <a:t>- </a:t>
            </a:r>
            <a:r>
              <a:rPr lang="en-US" sz="1500" dirty="0">
                <a:solidFill>
                  <a:schemeClr val="tx1"/>
                </a:solidFill>
                <a:effectLst/>
                <a:latin typeface="Calibri" panose="020F0502020204030204" pitchFamily="34" charset="0"/>
                <a:cs typeface="Calibri" panose="020F0502020204030204" pitchFamily="34" charset="0"/>
              </a:rPr>
              <a:t>Provides analysis of vendor behaviors and predictive insights into forum dynamics through sophisticated NLP and time-series analysis.</a:t>
            </a:r>
          </a:p>
          <a:p>
            <a:pPr marL="0" marR="0" indent="0">
              <a:spcBef>
                <a:spcPts val="0"/>
              </a:spcBef>
              <a:spcAft>
                <a:spcPts val="0"/>
              </a:spcAft>
              <a:buNone/>
            </a:pPr>
            <a:r>
              <a:rPr lang="en-US" dirty="0">
                <a:latin typeface="Calibri" panose="020F0502020204030204" pitchFamily="34" charset="0"/>
                <a:cs typeface="Calibri" panose="020F0502020204030204" pitchFamily="34" charset="0"/>
              </a:rPr>
              <a:t>      </a:t>
            </a:r>
            <a:r>
              <a:rPr lang="en-US" sz="1800" dirty="0">
                <a:solidFill>
                  <a:schemeClr val="tx1"/>
                </a:solidFill>
                <a:effectLst/>
                <a:latin typeface="Calibri" panose="020F0502020204030204" pitchFamily="34" charset="0"/>
                <a:cs typeface="Calibri" panose="020F0502020204030204" pitchFamily="34" charset="0"/>
              </a:rPr>
              <a:t>- </a:t>
            </a:r>
            <a:r>
              <a:rPr lang="en-US" sz="1600" dirty="0">
                <a:solidFill>
                  <a:schemeClr val="tx1"/>
                </a:solidFill>
                <a:effectLst/>
                <a:latin typeface="Calibri" panose="020F0502020204030204" pitchFamily="34" charset="0"/>
                <a:cs typeface="Calibri" panose="020F0502020204030204" pitchFamily="34" charset="0"/>
              </a:rPr>
              <a:t>Focuses on the extrapolation of vendor intent and forum dynamics to proactively identify trends and potential threats within the darknet marketplace. </a:t>
            </a:r>
          </a:p>
          <a:p>
            <a:pPr marL="0" marR="0" indent="0">
              <a:spcBef>
                <a:spcPts val="0"/>
              </a:spcBef>
              <a:spcAft>
                <a:spcPts val="0"/>
              </a:spcAft>
              <a:buNone/>
            </a:pPr>
            <a:endParaRPr lang="en-US" sz="1600" dirty="0">
              <a:solidFill>
                <a:schemeClr val="tx1"/>
              </a:solidFill>
              <a:effectLst/>
              <a:latin typeface="Calibri" panose="020F0502020204030204" pitchFamily="34" charset="0"/>
              <a:cs typeface="Calibri" panose="020F0502020204030204" pitchFamily="34" charset="0"/>
            </a:endParaRPr>
          </a:p>
          <a:p>
            <a:pPr marL="0" marR="0" indent="0">
              <a:spcBef>
                <a:spcPts val="0"/>
              </a:spcBef>
              <a:spcAft>
                <a:spcPts val="0"/>
              </a:spcAft>
              <a:buNone/>
            </a:pPr>
            <a:r>
              <a:rPr lang="en-US" sz="1800" b="1" dirty="0">
                <a:solidFill>
                  <a:schemeClr val="tx1"/>
                </a:solidFill>
                <a:effectLst/>
                <a:latin typeface="Calibri" panose="020F0502020204030204" pitchFamily="34" charset="0"/>
                <a:cs typeface="Calibri" panose="020F0502020204030204" pitchFamily="34" charset="0"/>
              </a:rPr>
              <a:t>4. Model Validation and Performance Evaluation</a:t>
            </a:r>
          </a:p>
          <a:p>
            <a:pPr marR="0">
              <a:spcBef>
                <a:spcPts val="0"/>
              </a:spcBef>
              <a:spcAft>
                <a:spcPts val="0"/>
              </a:spcAft>
              <a:buFontTx/>
              <a:buChar char="-"/>
            </a:pPr>
            <a:r>
              <a:rPr lang="en-US" sz="1600" dirty="0">
                <a:solidFill>
                  <a:schemeClr val="tx1"/>
                </a:solidFill>
                <a:effectLst/>
                <a:latin typeface="Calibri" panose="020F0502020204030204" pitchFamily="34" charset="0"/>
                <a:cs typeface="Calibri" panose="020F0502020204030204" pitchFamily="34" charset="0"/>
              </a:rPr>
              <a:t>Assesses model performance using metrics like </a:t>
            </a:r>
            <a:r>
              <a:rPr lang="en-US" sz="1600" dirty="0">
                <a:latin typeface="Calibri" panose="020F0502020204030204" pitchFamily="34" charset="0"/>
                <a:cs typeface="Calibri" panose="020F0502020204030204" pitchFamily="34" charset="0"/>
              </a:rPr>
              <a:t>MSE and MAE</a:t>
            </a:r>
            <a:r>
              <a:rPr lang="en-US" sz="1600" dirty="0">
                <a:solidFill>
                  <a:schemeClr val="tx1"/>
                </a:solidFill>
                <a:effectLst/>
                <a:latin typeface="Calibri" panose="020F0502020204030204" pitchFamily="34" charset="0"/>
                <a:cs typeface="Calibri" panose="020F0502020204030204" pitchFamily="34" charset="0"/>
              </a:rPr>
              <a:t>, and benchmarks outcomes against current models to ensure reliability.</a:t>
            </a:r>
          </a:p>
          <a:p>
            <a:pPr marR="0">
              <a:spcBef>
                <a:spcPts val="0"/>
              </a:spcBef>
              <a:spcAft>
                <a:spcPts val="0"/>
              </a:spcAft>
              <a:buFontTx/>
              <a:buChar char="-"/>
            </a:pPr>
            <a:r>
              <a:rPr lang="en-US" sz="1600" dirty="0">
                <a:solidFill>
                  <a:schemeClr val="tx1"/>
                </a:solidFill>
                <a:effectLst/>
                <a:latin typeface="Calibri" panose="020F0502020204030204" pitchFamily="34" charset="0"/>
                <a:cs typeface="Calibri" panose="020F0502020204030204" pitchFamily="34" charset="0"/>
              </a:rPr>
              <a:t>Maintains detailed documentation of all data processes and model analyses to ensure clarity and reproducibility.</a:t>
            </a:r>
          </a:p>
        </p:txBody>
      </p:sp>
    </p:spTree>
    <p:extLst>
      <p:ext uri="{BB962C8B-B14F-4D97-AF65-F5344CB8AC3E}">
        <p14:creationId xmlns:p14="http://schemas.microsoft.com/office/powerpoint/2010/main" val="171993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3" name="Rectangle 282">
            <a:extLst>
              <a:ext uri="{FF2B5EF4-FFF2-40B4-BE49-F238E27FC236}">
                <a16:creationId xmlns:a16="http://schemas.microsoft.com/office/drawing/2014/main" id="{7CC9829A-26F6-4595-8608-1A9F57DA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4" name="Group 283">
            <a:extLst>
              <a:ext uri="{FF2B5EF4-FFF2-40B4-BE49-F238E27FC236}">
                <a16:creationId xmlns:a16="http://schemas.microsoft.com/office/drawing/2014/main" id="{75343792-FB15-4868-8582-6FB07FD06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28" name="Freeform 5">
              <a:extLst>
                <a:ext uri="{FF2B5EF4-FFF2-40B4-BE49-F238E27FC236}">
                  <a16:creationId xmlns:a16="http://schemas.microsoft.com/office/drawing/2014/main" id="{7CA8F4A2-D471-40D9-BE89-06C70ACF4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9" name="Freeform 6">
              <a:extLst>
                <a:ext uri="{FF2B5EF4-FFF2-40B4-BE49-F238E27FC236}">
                  <a16:creationId xmlns:a16="http://schemas.microsoft.com/office/drawing/2014/main" id="{E43E1CEC-4E49-49E9-8548-8B05B6374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0" name="Freeform 7">
              <a:extLst>
                <a:ext uri="{FF2B5EF4-FFF2-40B4-BE49-F238E27FC236}">
                  <a16:creationId xmlns:a16="http://schemas.microsoft.com/office/drawing/2014/main" id="{B7F53ED1-039D-4BD7-A3E5-297729B93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1" name="Freeform 8">
              <a:extLst>
                <a:ext uri="{FF2B5EF4-FFF2-40B4-BE49-F238E27FC236}">
                  <a16:creationId xmlns:a16="http://schemas.microsoft.com/office/drawing/2014/main" id="{A8487EB7-2469-4867-A80E-D9CD5B230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2" name="Freeform 9">
              <a:extLst>
                <a:ext uri="{FF2B5EF4-FFF2-40B4-BE49-F238E27FC236}">
                  <a16:creationId xmlns:a16="http://schemas.microsoft.com/office/drawing/2014/main" id="{46143F0D-FDD9-4B87-911C-BBCFB8055C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3" name="Freeform 10">
              <a:extLst>
                <a:ext uri="{FF2B5EF4-FFF2-40B4-BE49-F238E27FC236}">
                  <a16:creationId xmlns:a16="http://schemas.microsoft.com/office/drawing/2014/main" id="{2CFC98FE-A0AD-4DC3-A501-9F93E7F473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4" name="Freeform 11">
              <a:extLst>
                <a:ext uri="{FF2B5EF4-FFF2-40B4-BE49-F238E27FC236}">
                  <a16:creationId xmlns:a16="http://schemas.microsoft.com/office/drawing/2014/main" id="{9AF90DC1-0B6B-4A93-A014-09751AD4D3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5" name="Freeform 12">
              <a:extLst>
                <a:ext uri="{FF2B5EF4-FFF2-40B4-BE49-F238E27FC236}">
                  <a16:creationId xmlns:a16="http://schemas.microsoft.com/office/drawing/2014/main" id="{A2DFFBBE-16F4-4A5E-8934-167B73FFE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6" name="Freeform 13">
              <a:extLst>
                <a:ext uri="{FF2B5EF4-FFF2-40B4-BE49-F238E27FC236}">
                  <a16:creationId xmlns:a16="http://schemas.microsoft.com/office/drawing/2014/main" id="{A5E67C3A-5087-485D-96E5-21B8644E3D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7" name="Freeform 14">
              <a:extLst>
                <a:ext uri="{FF2B5EF4-FFF2-40B4-BE49-F238E27FC236}">
                  <a16:creationId xmlns:a16="http://schemas.microsoft.com/office/drawing/2014/main" id="{73EB781F-58BE-4B7A-B99B-B318ADFCCB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15">
              <a:extLst>
                <a:ext uri="{FF2B5EF4-FFF2-40B4-BE49-F238E27FC236}">
                  <a16:creationId xmlns:a16="http://schemas.microsoft.com/office/drawing/2014/main" id="{539F2F29-AFA9-4E0B-A2E1-685BA3BB0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9" name="Freeform 16">
              <a:extLst>
                <a:ext uri="{FF2B5EF4-FFF2-40B4-BE49-F238E27FC236}">
                  <a16:creationId xmlns:a16="http://schemas.microsoft.com/office/drawing/2014/main" id="{43647B4C-97BD-4193-A694-A8175A54A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0" name="Freeform 17">
              <a:extLst>
                <a:ext uri="{FF2B5EF4-FFF2-40B4-BE49-F238E27FC236}">
                  <a16:creationId xmlns:a16="http://schemas.microsoft.com/office/drawing/2014/main" id="{06780C14-905F-45FA-A058-1B4832451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1" name="Freeform 18">
              <a:extLst>
                <a:ext uri="{FF2B5EF4-FFF2-40B4-BE49-F238E27FC236}">
                  <a16:creationId xmlns:a16="http://schemas.microsoft.com/office/drawing/2014/main" id="{5C09B360-91DE-4815-B792-78F1DDAB6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2" name="Freeform 19">
              <a:extLst>
                <a:ext uri="{FF2B5EF4-FFF2-40B4-BE49-F238E27FC236}">
                  <a16:creationId xmlns:a16="http://schemas.microsoft.com/office/drawing/2014/main" id="{32364EA9-C91C-4187-AEA7-3E676F04E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20">
              <a:extLst>
                <a:ext uri="{FF2B5EF4-FFF2-40B4-BE49-F238E27FC236}">
                  <a16:creationId xmlns:a16="http://schemas.microsoft.com/office/drawing/2014/main" id="{807D3A95-0DDF-4B14-AD7D-3C5465533F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21">
              <a:extLst>
                <a:ext uri="{FF2B5EF4-FFF2-40B4-BE49-F238E27FC236}">
                  <a16:creationId xmlns:a16="http://schemas.microsoft.com/office/drawing/2014/main" id="{18B7A11B-83DF-4C00-836D-1BB371B3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22">
              <a:extLst>
                <a:ext uri="{FF2B5EF4-FFF2-40B4-BE49-F238E27FC236}">
                  <a16:creationId xmlns:a16="http://schemas.microsoft.com/office/drawing/2014/main" id="{3478F3A2-7617-467C-9F1C-0024CC8404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6" name="Freeform 23">
              <a:extLst>
                <a:ext uri="{FF2B5EF4-FFF2-40B4-BE49-F238E27FC236}">
                  <a16:creationId xmlns:a16="http://schemas.microsoft.com/office/drawing/2014/main" id="{9110FCBA-0E4F-4C72-A148-BA0CC4D7EC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7" name="Freeform 24">
              <a:extLst>
                <a:ext uri="{FF2B5EF4-FFF2-40B4-BE49-F238E27FC236}">
                  <a16:creationId xmlns:a16="http://schemas.microsoft.com/office/drawing/2014/main" id="{5F9AC703-6A55-44D2-A2D0-4C80B2C31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8" name="Freeform 25">
              <a:extLst>
                <a:ext uri="{FF2B5EF4-FFF2-40B4-BE49-F238E27FC236}">
                  <a16:creationId xmlns:a16="http://schemas.microsoft.com/office/drawing/2014/main" id="{A950B910-1A21-48FB-9E68-E7192375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5" name="Group 284">
            <a:extLst>
              <a:ext uri="{FF2B5EF4-FFF2-40B4-BE49-F238E27FC236}">
                <a16:creationId xmlns:a16="http://schemas.microsoft.com/office/drawing/2014/main" id="{F594A2EF-2FF2-48A2-91C9-027900307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251" name="Rectangle 250">
              <a:extLst>
                <a:ext uri="{FF2B5EF4-FFF2-40B4-BE49-F238E27FC236}">
                  <a16:creationId xmlns:a16="http://schemas.microsoft.com/office/drawing/2014/main" id="{40F210D1-1084-4A86-8697-6421DF5C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Isosceles Triangle 22">
              <a:extLst>
                <a:ext uri="{FF2B5EF4-FFF2-40B4-BE49-F238E27FC236}">
                  <a16:creationId xmlns:a16="http://schemas.microsoft.com/office/drawing/2014/main" id="{40B25474-8A86-43C1-B77B-EA2994CB4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Rectangle 252">
              <a:extLst>
                <a:ext uri="{FF2B5EF4-FFF2-40B4-BE49-F238E27FC236}">
                  <a16:creationId xmlns:a16="http://schemas.microsoft.com/office/drawing/2014/main" id="{3ACEAD7B-B41B-4FE1-AD76-97F79C2C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E591D682-3D28-4B0B-D41F-899B7A04110D}"/>
              </a:ext>
            </a:extLst>
          </p:cNvPr>
          <p:cNvSpPr>
            <a:spLocks noGrp="1"/>
          </p:cNvSpPr>
          <p:nvPr>
            <p:ph type="title"/>
          </p:nvPr>
        </p:nvSpPr>
        <p:spPr>
          <a:xfrm>
            <a:off x="888631" y="2358391"/>
            <a:ext cx="3498979" cy="2453676"/>
          </a:xfrm>
        </p:spPr>
        <p:txBody>
          <a:bodyPr>
            <a:normAutofit/>
          </a:bodyPr>
          <a:lstStyle/>
          <a:p>
            <a:r>
              <a:rPr lang="en-US" sz="2800" dirty="0"/>
              <a:t>Data Acquisition and Management</a:t>
            </a:r>
          </a:p>
        </p:txBody>
      </p:sp>
      <p:pic>
        <p:nvPicPr>
          <p:cNvPr id="5" name="Picture 4" descr="A screenshot of a computer screen&#10;&#10;Description automatically generated">
            <a:extLst>
              <a:ext uri="{FF2B5EF4-FFF2-40B4-BE49-F238E27FC236}">
                <a16:creationId xmlns:a16="http://schemas.microsoft.com/office/drawing/2014/main" id="{3FD75C3A-39CF-A176-DD73-09365B780118}"/>
              </a:ext>
            </a:extLst>
          </p:cNvPr>
          <p:cNvPicPr>
            <a:picLocks noChangeAspect="1"/>
          </p:cNvPicPr>
          <p:nvPr/>
        </p:nvPicPr>
        <p:blipFill rotWithShape="1">
          <a:blip r:embed="rId2">
            <a:extLst>
              <a:ext uri="{28A0092B-C50C-407E-A947-70E740481C1C}">
                <a14:useLocalDpi xmlns:a14="http://schemas.microsoft.com/office/drawing/2010/main" val="0"/>
              </a:ext>
            </a:extLst>
          </a:blip>
          <a:srcRect l="3928" r="2823" b="1"/>
          <a:stretch/>
        </p:blipFill>
        <p:spPr>
          <a:xfrm>
            <a:off x="4622802" y="565149"/>
            <a:ext cx="3826194" cy="2415117"/>
          </a:xfrm>
          <a:prstGeom prst="rect">
            <a:avLst/>
          </a:prstGeom>
          <a:ln w="9525">
            <a:solidFill>
              <a:schemeClr val="tx1">
                <a:alpha val="20000"/>
              </a:schemeClr>
            </a:solidFill>
          </a:ln>
        </p:spPr>
      </p:pic>
      <p:sp>
        <p:nvSpPr>
          <p:cNvPr id="3" name="Content Placeholder 2">
            <a:extLst>
              <a:ext uri="{FF2B5EF4-FFF2-40B4-BE49-F238E27FC236}">
                <a16:creationId xmlns:a16="http://schemas.microsoft.com/office/drawing/2014/main" id="{308B54DA-1CA9-5086-D5E0-23F81C0713E1}"/>
              </a:ext>
            </a:extLst>
          </p:cNvPr>
          <p:cNvSpPr>
            <a:spLocks noGrp="1"/>
          </p:cNvSpPr>
          <p:nvPr>
            <p:ph idx="1"/>
          </p:nvPr>
        </p:nvSpPr>
        <p:spPr>
          <a:xfrm>
            <a:off x="5118447" y="3779520"/>
            <a:ext cx="6281873" cy="2063931"/>
          </a:xfrm>
        </p:spPr>
        <p:txBody>
          <a:bodyPr>
            <a:noAutofit/>
          </a:bodyPr>
          <a:lstStyle/>
          <a:p>
            <a:pPr>
              <a:lnSpc>
                <a:spcPct val="110000"/>
              </a:lnSpc>
            </a:pPr>
            <a:endParaRPr lang="en-US" sz="1400" dirty="0">
              <a:latin typeface="Calibri" panose="020F0502020204030204" pitchFamily="34" charset="0"/>
              <a:cs typeface="Calibri" panose="020F0502020204030204" pitchFamily="34" charset="0"/>
            </a:endParaRPr>
          </a:p>
          <a:p>
            <a:pPr>
              <a:lnSpc>
                <a:spcPct val="110000"/>
              </a:lnSpc>
            </a:pPr>
            <a:endParaRPr lang="en-US" sz="1200" dirty="0">
              <a:latin typeface="Calibri" panose="020F0502020204030204" pitchFamily="34" charset="0"/>
              <a:cs typeface="Calibri" panose="020F0502020204030204" pitchFamily="34" charset="0"/>
            </a:endParaRPr>
          </a:p>
          <a:p>
            <a:pPr>
              <a:lnSpc>
                <a:spcPct val="110000"/>
              </a:lnSpc>
            </a:pPr>
            <a:endParaRPr lang="en-US" sz="1200" dirty="0">
              <a:latin typeface="Calibri" panose="020F0502020204030204" pitchFamily="34" charset="0"/>
              <a:cs typeface="Calibri" panose="020F0502020204030204" pitchFamily="34" charset="0"/>
            </a:endParaRPr>
          </a:p>
          <a:p>
            <a:pPr>
              <a:lnSpc>
                <a:spcPct val="110000"/>
              </a:lnSpc>
            </a:pPr>
            <a:r>
              <a:rPr lang="en-US" sz="1200" dirty="0">
                <a:latin typeface="Calibri" panose="020F0502020204030204" pitchFamily="34" charset="0"/>
                <a:cs typeface="Calibri" panose="020F0502020204030204" pitchFamily="34" charset="0"/>
              </a:rPr>
              <a:t>The data collection discussion discussion focuses on the processes involved in collecting and managing data within the context of forum data, based on columns such as Forum, Forum_Name[Domain], Thread_Name, Post_content, Post_date, Forum_thread_count, Forum_message_count, Thread_reply_count, Thread_view_count, Post_user, and Post_user_url.</a:t>
            </a:r>
          </a:p>
          <a:p>
            <a:pPr>
              <a:lnSpc>
                <a:spcPct val="110000"/>
              </a:lnSpc>
            </a:pPr>
            <a:r>
              <a:rPr lang="en-US" sz="1200" dirty="0">
                <a:latin typeface="Calibri" panose="020F0502020204030204" pitchFamily="34" charset="0"/>
                <a:cs typeface="Calibri" panose="020F0502020204030204" pitchFamily="34" charset="0"/>
              </a:rPr>
              <a:t>To efficaciously collect this data, one can deploy web scraping methodologies or utilize APIs proffered by forum platforms. Tools such as BeautifulSoup, Scrapy, or Selenium in Python are prevalently employed for web scraping. This intricate process involves navigating the forum's HTML structure to pinpoint relevant information, systematically extracting the requisite data, and adeptly handling unstructured data</a:t>
            </a:r>
          </a:p>
          <a:p>
            <a:pPr>
              <a:lnSpc>
                <a:spcPct val="110000"/>
              </a:lnSpc>
            </a:pPr>
            <a:r>
              <a:rPr lang="en-US" sz="1200" dirty="0">
                <a:latin typeface="Calibri" panose="020F0502020204030204" pitchFamily="34" charset="0"/>
                <a:cs typeface="Calibri" panose="020F0502020204030204" pitchFamily="34" charset="0"/>
              </a:rPr>
              <a:t>The dataset size is 137000 rows and 12 columns extracted from 20 Fraud Darknet data forums.[Around 1.6 GB] worth File. The formatting used for the data management purpose is .csv file since it supports flexibility in data representation, maintains encoding formats  and compatibility efficiency</a:t>
            </a:r>
          </a:p>
          <a:p>
            <a:pPr>
              <a:lnSpc>
                <a:spcPct val="110000"/>
              </a:lnSpc>
            </a:pPr>
            <a:endParaRPr lang="en-US" sz="1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DFA9066-2FB9-7D0D-0970-29917A277D5C}"/>
              </a:ext>
            </a:extLst>
          </p:cNvPr>
          <p:cNvSpPr txBox="1"/>
          <p:nvPr/>
        </p:nvSpPr>
        <p:spPr>
          <a:xfrm>
            <a:off x="5118447" y="3055936"/>
            <a:ext cx="2532185"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Fig 7.a. Fraud Forum Dataset Snippet</a:t>
            </a:r>
          </a:p>
        </p:txBody>
      </p:sp>
      <p:pic>
        <p:nvPicPr>
          <p:cNvPr id="1026" name="Picture 2">
            <a:extLst>
              <a:ext uri="{FF2B5EF4-FFF2-40B4-BE49-F238E27FC236}">
                <a16:creationId xmlns:a16="http://schemas.microsoft.com/office/drawing/2014/main" id="{F1EB83D3-4B31-D5BF-861B-EECA04BDF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6861" y="376238"/>
            <a:ext cx="3093187" cy="26040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0DDCC06-2E99-0DFF-17BB-37F6E4AAA25A}"/>
              </a:ext>
            </a:extLst>
          </p:cNvPr>
          <p:cNvSpPr txBox="1"/>
          <p:nvPr/>
        </p:nvSpPr>
        <p:spPr>
          <a:xfrm>
            <a:off x="9762819" y="2980267"/>
            <a:ext cx="163750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Fig 7.b. Postings Graph</a:t>
            </a:r>
          </a:p>
        </p:txBody>
      </p:sp>
      <p:cxnSp>
        <p:nvCxnSpPr>
          <p:cNvPr id="8" name="Straight Connector 7">
            <a:extLst>
              <a:ext uri="{FF2B5EF4-FFF2-40B4-BE49-F238E27FC236}">
                <a16:creationId xmlns:a16="http://schemas.microsoft.com/office/drawing/2014/main" id="{F4D8A35A-1D34-0EC3-02C6-2564917533C0}"/>
              </a:ext>
            </a:extLst>
          </p:cNvPr>
          <p:cNvCxnSpPr/>
          <p:nvPr/>
        </p:nvCxnSpPr>
        <p:spPr>
          <a:xfrm>
            <a:off x="8642928" y="186266"/>
            <a:ext cx="0" cy="33832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40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9" name="Rectangle 4138">
            <a:extLst>
              <a:ext uri="{FF2B5EF4-FFF2-40B4-BE49-F238E27FC236}">
                <a16:creationId xmlns:a16="http://schemas.microsoft.com/office/drawing/2014/main" id="{D6E56CF3-26B9-4D5A-96C0-31E3E53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41" name="Group 4140">
            <a:extLst>
              <a:ext uri="{FF2B5EF4-FFF2-40B4-BE49-F238E27FC236}">
                <a16:creationId xmlns:a16="http://schemas.microsoft.com/office/drawing/2014/main" id="{7E61D94F-EA5C-4330-8A35-483A7E5893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142" name="Freeform 5">
              <a:extLst>
                <a:ext uri="{FF2B5EF4-FFF2-40B4-BE49-F238E27FC236}">
                  <a16:creationId xmlns:a16="http://schemas.microsoft.com/office/drawing/2014/main" id="{8BF6168A-9E65-4524-A92C-534967CC9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43" name="Freeform 6">
              <a:extLst>
                <a:ext uri="{FF2B5EF4-FFF2-40B4-BE49-F238E27FC236}">
                  <a16:creationId xmlns:a16="http://schemas.microsoft.com/office/drawing/2014/main" id="{03494CE7-F2DE-46D5-AC7D-30071BCCB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44" name="Freeform 7">
              <a:extLst>
                <a:ext uri="{FF2B5EF4-FFF2-40B4-BE49-F238E27FC236}">
                  <a16:creationId xmlns:a16="http://schemas.microsoft.com/office/drawing/2014/main" id="{91F5A2CE-439D-4922-961F-6A986BDF2C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45" name="Freeform 8">
              <a:extLst>
                <a:ext uri="{FF2B5EF4-FFF2-40B4-BE49-F238E27FC236}">
                  <a16:creationId xmlns:a16="http://schemas.microsoft.com/office/drawing/2014/main" id="{DC9BAAB3-1FB8-4A81-863E-A05ED7828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46" name="Freeform 9">
              <a:extLst>
                <a:ext uri="{FF2B5EF4-FFF2-40B4-BE49-F238E27FC236}">
                  <a16:creationId xmlns:a16="http://schemas.microsoft.com/office/drawing/2014/main" id="{FA50AFC3-F23E-4058-8D71-9BD07AEA2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47" name="Freeform 10">
              <a:extLst>
                <a:ext uri="{FF2B5EF4-FFF2-40B4-BE49-F238E27FC236}">
                  <a16:creationId xmlns:a16="http://schemas.microsoft.com/office/drawing/2014/main" id="{182B2B33-19FD-402E-8E35-A8E867FB9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48" name="Freeform 11">
              <a:extLst>
                <a:ext uri="{FF2B5EF4-FFF2-40B4-BE49-F238E27FC236}">
                  <a16:creationId xmlns:a16="http://schemas.microsoft.com/office/drawing/2014/main" id="{0FA38FB1-0238-4631-84CC-766DC76EE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49" name="Freeform 12">
              <a:extLst>
                <a:ext uri="{FF2B5EF4-FFF2-40B4-BE49-F238E27FC236}">
                  <a16:creationId xmlns:a16="http://schemas.microsoft.com/office/drawing/2014/main" id="{4516460F-0122-450D-8257-E27F8E553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50" name="Freeform 13">
              <a:extLst>
                <a:ext uri="{FF2B5EF4-FFF2-40B4-BE49-F238E27FC236}">
                  <a16:creationId xmlns:a16="http://schemas.microsoft.com/office/drawing/2014/main" id="{95CF39E3-8AA8-482D-9C7E-B472D289F4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51" name="Freeform 14">
              <a:extLst>
                <a:ext uri="{FF2B5EF4-FFF2-40B4-BE49-F238E27FC236}">
                  <a16:creationId xmlns:a16="http://schemas.microsoft.com/office/drawing/2014/main" id="{297A3F66-FF49-4C69-91A4-018DFDCA4D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52" name="Freeform 15">
              <a:extLst>
                <a:ext uri="{FF2B5EF4-FFF2-40B4-BE49-F238E27FC236}">
                  <a16:creationId xmlns:a16="http://schemas.microsoft.com/office/drawing/2014/main" id="{EF2CA154-6FAF-4F24-833A-C327B10303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53" name="Freeform 16">
              <a:extLst>
                <a:ext uri="{FF2B5EF4-FFF2-40B4-BE49-F238E27FC236}">
                  <a16:creationId xmlns:a16="http://schemas.microsoft.com/office/drawing/2014/main" id="{45E949B0-6D59-4E0C-A2F6-6D98842049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54" name="Freeform 17">
              <a:extLst>
                <a:ext uri="{FF2B5EF4-FFF2-40B4-BE49-F238E27FC236}">
                  <a16:creationId xmlns:a16="http://schemas.microsoft.com/office/drawing/2014/main" id="{AE77593D-3B3D-4BEC-9B83-C7556559CF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55" name="Freeform 18">
              <a:extLst>
                <a:ext uri="{FF2B5EF4-FFF2-40B4-BE49-F238E27FC236}">
                  <a16:creationId xmlns:a16="http://schemas.microsoft.com/office/drawing/2014/main" id="{FB8550CF-4B41-4509-9CBF-E0EEFEB94D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56" name="Freeform 19">
              <a:extLst>
                <a:ext uri="{FF2B5EF4-FFF2-40B4-BE49-F238E27FC236}">
                  <a16:creationId xmlns:a16="http://schemas.microsoft.com/office/drawing/2014/main" id="{50DA9124-2618-4DA7-AE4A-B228BD9CFA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57" name="Freeform 20">
              <a:extLst>
                <a:ext uri="{FF2B5EF4-FFF2-40B4-BE49-F238E27FC236}">
                  <a16:creationId xmlns:a16="http://schemas.microsoft.com/office/drawing/2014/main" id="{6741AAD5-45BA-4FDA-AEDF-3337296BC5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58" name="Freeform 21">
              <a:extLst>
                <a:ext uri="{FF2B5EF4-FFF2-40B4-BE49-F238E27FC236}">
                  <a16:creationId xmlns:a16="http://schemas.microsoft.com/office/drawing/2014/main" id="{BB56D020-0FBC-4705-9EF0-009EE9E7B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59" name="Freeform 22">
              <a:extLst>
                <a:ext uri="{FF2B5EF4-FFF2-40B4-BE49-F238E27FC236}">
                  <a16:creationId xmlns:a16="http://schemas.microsoft.com/office/drawing/2014/main" id="{5DD03962-6BCE-4284-B97A-851C4BC69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60" name="Freeform 23">
              <a:extLst>
                <a:ext uri="{FF2B5EF4-FFF2-40B4-BE49-F238E27FC236}">
                  <a16:creationId xmlns:a16="http://schemas.microsoft.com/office/drawing/2014/main" id="{BFC97152-3801-4E0D-B746-0F7DFBC6D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61" name="Freeform 24">
              <a:extLst>
                <a:ext uri="{FF2B5EF4-FFF2-40B4-BE49-F238E27FC236}">
                  <a16:creationId xmlns:a16="http://schemas.microsoft.com/office/drawing/2014/main" id="{19FFD9BF-F64C-425B-8E0B-CA0F1B466A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62" name="Freeform 25">
              <a:extLst>
                <a:ext uri="{FF2B5EF4-FFF2-40B4-BE49-F238E27FC236}">
                  <a16:creationId xmlns:a16="http://schemas.microsoft.com/office/drawing/2014/main" id="{C6ED711B-36ED-4173-AB44-8C86ADF0F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164" name="Rectangle 4163">
            <a:extLst>
              <a:ext uri="{FF2B5EF4-FFF2-40B4-BE49-F238E27FC236}">
                <a16:creationId xmlns:a16="http://schemas.microsoft.com/office/drawing/2014/main" id="{256F45B4-234D-4F59-AF8D-9A8AFB94D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6" name="Rectangle 4165">
            <a:extLst>
              <a:ext uri="{FF2B5EF4-FFF2-40B4-BE49-F238E27FC236}">
                <a16:creationId xmlns:a16="http://schemas.microsoft.com/office/drawing/2014/main" id="{8D8E6E23-45CE-445A-904E-62F785DA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9557" y="0"/>
            <a:ext cx="4640799"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pic>
        <p:nvPicPr>
          <p:cNvPr id="5" name="Picture 2" descr="A graph of a number of posts&#10;&#10;Description automatically generated">
            <a:extLst>
              <a:ext uri="{FF2B5EF4-FFF2-40B4-BE49-F238E27FC236}">
                <a16:creationId xmlns:a16="http://schemas.microsoft.com/office/drawing/2014/main" id="{4BDB850C-F5B8-61A7-AF30-E32ADE5BD8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19" b="4"/>
          <a:stretch/>
        </p:blipFill>
        <p:spPr bwMode="auto">
          <a:xfrm>
            <a:off x="7866657" y="582084"/>
            <a:ext cx="4005608" cy="272838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4168" name="Isosceles Triangle 22">
            <a:extLst>
              <a:ext uri="{FF2B5EF4-FFF2-40B4-BE49-F238E27FC236}">
                <a16:creationId xmlns:a16="http://schemas.microsoft.com/office/drawing/2014/main" id="{E5FE8003-E652-491E-9169-0097F83C8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0" name="Rectangle 4169">
            <a:extLst>
              <a:ext uri="{FF2B5EF4-FFF2-40B4-BE49-F238E27FC236}">
                <a16:creationId xmlns:a16="http://schemas.microsoft.com/office/drawing/2014/main" id="{BDC66091-68FA-4006-8A27-640168146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873978" y="1718735"/>
            <a:ext cx="5767566" cy="410121"/>
          </a:xfrm>
        </p:spPr>
        <p:txBody>
          <a:bodyPr anchor="ctr">
            <a:normAutofit fontScale="90000"/>
          </a:bodyPr>
          <a:lstStyle/>
          <a:p>
            <a:r>
              <a:rPr lang="en-US" sz="2800" dirty="0">
                <a:ea typeface="Helvetica Neue Light" panose="020B0702040204020203" pitchFamily="34" charset="0"/>
                <a:cs typeface="Helvetica Neue" panose="020B0502040204020203" pitchFamily="34" charset="0"/>
              </a:rPr>
              <a:t>Data Engineering [Transformation Phase]</a:t>
            </a:r>
          </a:p>
        </p:txBody>
      </p:sp>
      <p:sp>
        <p:nvSpPr>
          <p:cNvPr id="8" name="Content Placeholder 7">
            <a:extLst>
              <a:ext uri="{FF2B5EF4-FFF2-40B4-BE49-F238E27FC236}">
                <a16:creationId xmlns:a16="http://schemas.microsoft.com/office/drawing/2014/main" id="{D8074298-3D11-EEA4-862F-4FC0D5EAAC74}"/>
              </a:ext>
            </a:extLst>
          </p:cNvPr>
          <p:cNvSpPr>
            <a:spLocks noGrp="1"/>
          </p:cNvSpPr>
          <p:nvPr>
            <p:ph idx="1"/>
          </p:nvPr>
        </p:nvSpPr>
        <p:spPr>
          <a:xfrm>
            <a:off x="873102" y="2065867"/>
            <a:ext cx="5768442" cy="3406978"/>
          </a:xfrm>
        </p:spPr>
        <p:txBody>
          <a:bodyPr>
            <a:normAutofit fontScale="62500" lnSpcReduction="20000"/>
          </a:bodyPr>
          <a:lstStyle/>
          <a:p>
            <a:pPr>
              <a:lnSpc>
                <a:spcPct val="110000"/>
              </a:lnSpc>
              <a:buFont typeface="Arial" panose="020B0604020202020204" pitchFamily="34" charset="0"/>
              <a:buChar char="•"/>
            </a:pPr>
            <a:endParaRPr lang="en-US" sz="1050" b="1" u="sng" dirty="0">
              <a:solidFill>
                <a:srgbClr val="FFFFFE"/>
              </a:solidFill>
              <a:latin typeface="+mj-lt"/>
            </a:endParaRPr>
          </a:p>
          <a:p>
            <a:pPr>
              <a:lnSpc>
                <a:spcPct val="110000"/>
              </a:lnSpc>
              <a:buFont typeface="Arial" panose="020B0604020202020204" pitchFamily="34" charset="0"/>
              <a:buChar char="•"/>
            </a:pPr>
            <a:r>
              <a:rPr lang="en-US" sz="1400" b="1" u="sng" dirty="0">
                <a:solidFill>
                  <a:srgbClr val="FFFFFE"/>
                </a:solidFill>
                <a:latin typeface="+mj-lt"/>
              </a:rPr>
              <a:t>Methods:    </a:t>
            </a:r>
          </a:p>
          <a:p>
            <a:pPr marL="0" indent="0">
              <a:lnSpc>
                <a:spcPct val="110000"/>
              </a:lnSpc>
              <a:buNone/>
            </a:pPr>
            <a:r>
              <a:rPr lang="en-US" sz="1400" b="1" u="sng" dirty="0">
                <a:solidFill>
                  <a:srgbClr val="FFFFFE"/>
                </a:solidFill>
                <a:latin typeface="Calibri" panose="020F0502020204030204" pitchFamily="34" charset="0"/>
                <a:cs typeface="Calibri" panose="020F0502020204030204" pitchFamily="34" charset="0"/>
              </a:rPr>
              <a:t>Data Cleaning:</a:t>
            </a:r>
          </a:p>
          <a:p>
            <a:pPr>
              <a:lnSpc>
                <a:spcPct val="110000"/>
              </a:lnSpc>
              <a:buFont typeface="Arial" panose="020B0604020202020204" pitchFamily="34" charset="0"/>
              <a:buChar char="•"/>
            </a:pPr>
            <a:r>
              <a:rPr lang="en-US" sz="1400" b="1" dirty="0">
                <a:solidFill>
                  <a:srgbClr val="FFFFFE"/>
                </a:solidFill>
                <a:latin typeface="+mj-lt"/>
              </a:rPr>
              <a:t>Handling Missing Values:</a:t>
            </a:r>
            <a:r>
              <a:rPr lang="en-US" sz="1400" dirty="0">
                <a:solidFill>
                  <a:srgbClr val="FFFFFE"/>
                </a:solidFill>
                <a:latin typeface="+mj-lt"/>
              </a:rPr>
              <a:t> Using imputation or removing incomplete rows/columns to ensure dataset completeness.[E.g.: removing empty values from Post_content column]</a:t>
            </a:r>
          </a:p>
          <a:p>
            <a:pPr>
              <a:lnSpc>
                <a:spcPct val="110000"/>
              </a:lnSpc>
              <a:buFont typeface="Arial" panose="020B0604020202020204" pitchFamily="34" charset="0"/>
              <a:buChar char="•"/>
            </a:pPr>
            <a:r>
              <a:rPr lang="en-US" sz="1400" b="1" dirty="0">
                <a:solidFill>
                  <a:srgbClr val="FFFFFE"/>
                </a:solidFill>
                <a:latin typeface="+mj-lt"/>
              </a:rPr>
              <a:t>Removing Duplicates:</a:t>
            </a:r>
            <a:r>
              <a:rPr lang="en-US" sz="1400" dirty="0">
                <a:solidFill>
                  <a:srgbClr val="FFFFFE"/>
                </a:solidFill>
                <a:latin typeface="+mj-lt"/>
              </a:rPr>
              <a:t> Identifying and eliminating duplicate records within fraud dataset to maintain data quality.</a:t>
            </a:r>
          </a:p>
          <a:p>
            <a:pPr>
              <a:lnSpc>
                <a:spcPct val="110000"/>
              </a:lnSpc>
              <a:buFont typeface="Arial" panose="020B0604020202020204" pitchFamily="34" charset="0"/>
              <a:buChar char="•"/>
            </a:pPr>
            <a:r>
              <a:rPr lang="en-US" sz="1400" b="1" dirty="0">
                <a:solidFill>
                  <a:srgbClr val="FFFFFE"/>
                </a:solidFill>
                <a:latin typeface="+mj-lt"/>
              </a:rPr>
              <a:t>Outlier Detection:</a:t>
            </a:r>
            <a:r>
              <a:rPr lang="en-US" sz="1400" dirty="0">
                <a:solidFill>
                  <a:srgbClr val="FFFFFE"/>
                </a:solidFill>
                <a:latin typeface="+mj-lt"/>
              </a:rPr>
              <a:t> Using Z-scores  analysis to detect and handle outliers within the fraud dataset column values.</a:t>
            </a:r>
          </a:p>
          <a:p>
            <a:pPr>
              <a:lnSpc>
                <a:spcPct val="110000"/>
              </a:lnSpc>
              <a:buFont typeface="Arial" panose="020B0604020202020204" pitchFamily="34" charset="0"/>
              <a:buChar char="•"/>
            </a:pPr>
            <a:r>
              <a:rPr lang="en-US" sz="1400" b="1" dirty="0">
                <a:solidFill>
                  <a:srgbClr val="FFFFFE"/>
                </a:solidFill>
                <a:latin typeface="+mj-lt"/>
              </a:rPr>
              <a:t>Language Translation:</a:t>
            </a:r>
            <a:r>
              <a:rPr lang="en-US" sz="1400" dirty="0">
                <a:solidFill>
                  <a:srgbClr val="FFFFFE"/>
                </a:solidFill>
                <a:latin typeface="+mj-lt"/>
              </a:rPr>
              <a:t> Converting multilingual text to a common language (e.g., using Google translate API to convert Russian text to English text).</a:t>
            </a:r>
          </a:p>
          <a:p>
            <a:pPr>
              <a:lnSpc>
                <a:spcPct val="110000"/>
              </a:lnSpc>
              <a:buFont typeface="Arial" panose="020B0604020202020204" pitchFamily="34" charset="0"/>
              <a:buChar char="•"/>
            </a:pPr>
            <a:r>
              <a:rPr lang="en-US" sz="1400" b="1" dirty="0">
                <a:solidFill>
                  <a:srgbClr val="FFFFFE"/>
                </a:solidFill>
                <a:latin typeface="+mj-lt"/>
              </a:rPr>
              <a:t>Text Preprocessing: </a:t>
            </a:r>
            <a:r>
              <a:rPr lang="en-US" sz="1400" dirty="0">
                <a:solidFill>
                  <a:srgbClr val="FFFFFE"/>
                </a:solidFill>
                <a:latin typeface="+mj-lt"/>
              </a:rPr>
              <a:t>Utilizing NLP techniques [Libraries] to process text data in Post_content column</a:t>
            </a:r>
          </a:p>
          <a:p>
            <a:pPr>
              <a:lnSpc>
                <a:spcPct val="110000"/>
              </a:lnSpc>
              <a:buFont typeface="Arial" panose="020B0604020202020204" pitchFamily="34" charset="0"/>
              <a:buChar char="•"/>
            </a:pPr>
            <a:r>
              <a:rPr lang="en-US" sz="1400" b="1" dirty="0">
                <a:solidFill>
                  <a:srgbClr val="FFFFFE"/>
                </a:solidFill>
                <a:latin typeface="+mj-lt"/>
              </a:rPr>
              <a:t>Standardizing Date Formats:</a:t>
            </a:r>
            <a:r>
              <a:rPr lang="en-US" sz="1400" dirty="0">
                <a:solidFill>
                  <a:srgbClr val="FFFFFE"/>
                </a:solidFill>
                <a:latin typeface="+mj-lt"/>
              </a:rPr>
              <a:t> Converting  post dates to a consistent format (MM-DD-YYYY) using Python’s datetime library.</a:t>
            </a:r>
          </a:p>
          <a:p>
            <a:pPr marL="0" indent="0">
              <a:lnSpc>
                <a:spcPct val="110000"/>
              </a:lnSpc>
              <a:buNone/>
            </a:pPr>
            <a:r>
              <a:rPr lang="en-US" sz="1400" b="1" u="sng" dirty="0">
                <a:solidFill>
                  <a:srgbClr val="FFFFFE"/>
                </a:solidFill>
                <a:latin typeface="+mj-lt"/>
              </a:rPr>
              <a:t>Feature Engineering:</a:t>
            </a:r>
            <a:endParaRPr lang="en-US" sz="1400" u="sng" dirty="0">
              <a:solidFill>
                <a:srgbClr val="FFFFFE"/>
              </a:solidFill>
              <a:latin typeface="+mj-lt"/>
            </a:endParaRPr>
          </a:p>
          <a:p>
            <a:pPr>
              <a:lnSpc>
                <a:spcPct val="110000"/>
              </a:lnSpc>
              <a:buFont typeface="Arial" panose="020B0604020202020204" pitchFamily="34" charset="0"/>
              <a:buChar char="•"/>
            </a:pPr>
            <a:r>
              <a:rPr lang="en-US" sz="1400" b="1" dirty="0">
                <a:solidFill>
                  <a:srgbClr val="FFFFFE"/>
                </a:solidFill>
                <a:latin typeface="+mj-lt"/>
              </a:rPr>
              <a:t>Feature Selection:</a:t>
            </a:r>
            <a:r>
              <a:rPr lang="en-US" sz="1400" dirty="0">
                <a:solidFill>
                  <a:srgbClr val="FFFFFE"/>
                </a:solidFill>
                <a:latin typeface="+mj-lt"/>
              </a:rPr>
              <a:t> Retaining important features (e.g. Post_content and Post_date) and removing irrelevant ones to reduce dimensionality.</a:t>
            </a:r>
          </a:p>
          <a:p>
            <a:pPr marL="0" indent="0">
              <a:lnSpc>
                <a:spcPct val="110000"/>
              </a:lnSpc>
              <a:buNone/>
            </a:pPr>
            <a:endParaRPr lang="en-US" sz="600" dirty="0">
              <a:solidFill>
                <a:srgbClr val="FFFFFE"/>
              </a:solidFill>
              <a:latin typeface="+mj-lt"/>
            </a:endParaRPr>
          </a:p>
        </p:txBody>
      </p:sp>
      <p:pic>
        <p:nvPicPr>
          <p:cNvPr id="6" name="Picture 4" descr="A graph with purple dots&#10;&#10;Description automatically generated">
            <a:extLst>
              <a:ext uri="{FF2B5EF4-FFF2-40B4-BE49-F238E27FC236}">
                <a16:creationId xmlns:a16="http://schemas.microsoft.com/office/drawing/2014/main" id="{BE52F703-288B-DF80-1ABE-A3FE421886B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66657" y="3824288"/>
            <a:ext cx="4005303" cy="264219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7577A2B-12A3-3465-83B7-60498A36B00A}"/>
              </a:ext>
            </a:extLst>
          </p:cNvPr>
          <p:cNvSpPr txBox="1"/>
          <p:nvPr/>
        </p:nvSpPr>
        <p:spPr>
          <a:xfrm>
            <a:off x="9040019" y="267027"/>
            <a:ext cx="2084388"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Fig 8.a. Top 100 users Postings</a:t>
            </a:r>
          </a:p>
        </p:txBody>
      </p:sp>
      <p:sp>
        <p:nvSpPr>
          <p:cNvPr id="10" name="TextBox 9">
            <a:extLst>
              <a:ext uri="{FF2B5EF4-FFF2-40B4-BE49-F238E27FC236}">
                <a16:creationId xmlns:a16="http://schemas.microsoft.com/office/drawing/2014/main" id="{AA1D075B-A6B9-AB7C-D693-6C0334A04BDD}"/>
              </a:ext>
            </a:extLst>
          </p:cNvPr>
          <p:cNvSpPr txBox="1"/>
          <p:nvPr/>
        </p:nvSpPr>
        <p:spPr>
          <a:xfrm>
            <a:off x="9161664" y="6486678"/>
            <a:ext cx="2398712" cy="538609"/>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Fig 8.b. Post Date for Top 100 users</a:t>
            </a:r>
          </a:p>
          <a:p>
            <a:endParaRPr lang="en-US" dirty="0"/>
          </a:p>
        </p:txBody>
      </p:sp>
      <p:cxnSp>
        <p:nvCxnSpPr>
          <p:cNvPr id="12" name="Straight Connector 11">
            <a:extLst>
              <a:ext uri="{FF2B5EF4-FFF2-40B4-BE49-F238E27FC236}">
                <a16:creationId xmlns:a16="http://schemas.microsoft.com/office/drawing/2014/main" id="{E8EBC999-9350-5CC4-A743-75D779359B8F}"/>
              </a:ext>
            </a:extLst>
          </p:cNvPr>
          <p:cNvCxnSpPr/>
          <p:nvPr/>
        </p:nvCxnSpPr>
        <p:spPr>
          <a:xfrm>
            <a:off x="7549557" y="3429000"/>
            <a:ext cx="46281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46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81" name="Rectangle 2180">
            <a:extLst>
              <a:ext uri="{FF2B5EF4-FFF2-40B4-BE49-F238E27FC236}">
                <a16:creationId xmlns:a16="http://schemas.microsoft.com/office/drawing/2014/main" id="{D6E56CF3-26B9-4D5A-96C0-31E3E53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82" name="Group 2181">
            <a:extLst>
              <a:ext uri="{FF2B5EF4-FFF2-40B4-BE49-F238E27FC236}">
                <a16:creationId xmlns:a16="http://schemas.microsoft.com/office/drawing/2014/main" id="{7E61D94F-EA5C-4330-8A35-483A7E5893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120" name="Freeform 5">
              <a:extLst>
                <a:ext uri="{FF2B5EF4-FFF2-40B4-BE49-F238E27FC236}">
                  <a16:creationId xmlns:a16="http://schemas.microsoft.com/office/drawing/2014/main" id="{8BF6168A-9E65-4524-A92C-534967CC9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1" name="Freeform 6">
              <a:extLst>
                <a:ext uri="{FF2B5EF4-FFF2-40B4-BE49-F238E27FC236}">
                  <a16:creationId xmlns:a16="http://schemas.microsoft.com/office/drawing/2014/main" id="{03494CE7-F2DE-46D5-AC7D-30071BCCB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2" name="Freeform 7">
              <a:extLst>
                <a:ext uri="{FF2B5EF4-FFF2-40B4-BE49-F238E27FC236}">
                  <a16:creationId xmlns:a16="http://schemas.microsoft.com/office/drawing/2014/main" id="{91F5A2CE-439D-4922-961F-6A986BDF2C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3" name="Freeform 8">
              <a:extLst>
                <a:ext uri="{FF2B5EF4-FFF2-40B4-BE49-F238E27FC236}">
                  <a16:creationId xmlns:a16="http://schemas.microsoft.com/office/drawing/2014/main" id="{DC9BAAB3-1FB8-4A81-863E-A05ED7828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4" name="Freeform 9">
              <a:extLst>
                <a:ext uri="{FF2B5EF4-FFF2-40B4-BE49-F238E27FC236}">
                  <a16:creationId xmlns:a16="http://schemas.microsoft.com/office/drawing/2014/main" id="{FA50AFC3-F23E-4058-8D71-9BD07AEA2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5" name="Freeform 10">
              <a:extLst>
                <a:ext uri="{FF2B5EF4-FFF2-40B4-BE49-F238E27FC236}">
                  <a16:creationId xmlns:a16="http://schemas.microsoft.com/office/drawing/2014/main" id="{182B2B33-19FD-402E-8E35-A8E867FB9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6" name="Freeform 11">
              <a:extLst>
                <a:ext uri="{FF2B5EF4-FFF2-40B4-BE49-F238E27FC236}">
                  <a16:creationId xmlns:a16="http://schemas.microsoft.com/office/drawing/2014/main" id="{0FA38FB1-0238-4631-84CC-766DC76EE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7" name="Freeform 12">
              <a:extLst>
                <a:ext uri="{FF2B5EF4-FFF2-40B4-BE49-F238E27FC236}">
                  <a16:creationId xmlns:a16="http://schemas.microsoft.com/office/drawing/2014/main" id="{4516460F-0122-450D-8257-E27F8E553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8" name="Freeform 13">
              <a:extLst>
                <a:ext uri="{FF2B5EF4-FFF2-40B4-BE49-F238E27FC236}">
                  <a16:creationId xmlns:a16="http://schemas.microsoft.com/office/drawing/2014/main" id="{95CF39E3-8AA8-482D-9C7E-B472D289F4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9" name="Freeform 14">
              <a:extLst>
                <a:ext uri="{FF2B5EF4-FFF2-40B4-BE49-F238E27FC236}">
                  <a16:creationId xmlns:a16="http://schemas.microsoft.com/office/drawing/2014/main" id="{297A3F66-FF49-4C69-91A4-018DFDCA4D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30" name="Freeform 15">
              <a:extLst>
                <a:ext uri="{FF2B5EF4-FFF2-40B4-BE49-F238E27FC236}">
                  <a16:creationId xmlns:a16="http://schemas.microsoft.com/office/drawing/2014/main" id="{EF2CA154-6FAF-4F24-833A-C327B10303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31" name="Freeform 16">
              <a:extLst>
                <a:ext uri="{FF2B5EF4-FFF2-40B4-BE49-F238E27FC236}">
                  <a16:creationId xmlns:a16="http://schemas.microsoft.com/office/drawing/2014/main" id="{45E949B0-6D59-4E0C-A2F6-6D98842049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32" name="Freeform 17">
              <a:extLst>
                <a:ext uri="{FF2B5EF4-FFF2-40B4-BE49-F238E27FC236}">
                  <a16:creationId xmlns:a16="http://schemas.microsoft.com/office/drawing/2014/main" id="{AE77593D-3B3D-4BEC-9B83-C7556559CF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33" name="Freeform 18">
              <a:extLst>
                <a:ext uri="{FF2B5EF4-FFF2-40B4-BE49-F238E27FC236}">
                  <a16:creationId xmlns:a16="http://schemas.microsoft.com/office/drawing/2014/main" id="{FB8550CF-4B41-4509-9CBF-E0EEFEB94D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34" name="Freeform 19">
              <a:extLst>
                <a:ext uri="{FF2B5EF4-FFF2-40B4-BE49-F238E27FC236}">
                  <a16:creationId xmlns:a16="http://schemas.microsoft.com/office/drawing/2014/main" id="{50DA9124-2618-4DA7-AE4A-B228BD9CFA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35" name="Freeform 20">
              <a:extLst>
                <a:ext uri="{FF2B5EF4-FFF2-40B4-BE49-F238E27FC236}">
                  <a16:creationId xmlns:a16="http://schemas.microsoft.com/office/drawing/2014/main" id="{6741AAD5-45BA-4FDA-AEDF-3337296BC5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3" name="Freeform 21">
              <a:extLst>
                <a:ext uri="{FF2B5EF4-FFF2-40B4-BE49-F238E27FC236}">
                  <a16:creationId xmlns:a16="http://schemas.microsoft.com/office/drawing/2014/main" id="{BB56D020-0FBC-4705-9EF0-009EE9E7B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37" name="Freeform 22">
              <a:extLst>
                <a:ext uri="{FF2B5EF4-FFF2-40B4-BE49-F238E27FC236}">
                  <a16:creationId xmlns:a16="http://schemas.microsoft.com/office/drawing/2014/main" id="{5DD03962-6BCE-4284-B97A-851C4BC69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38" name="Freeform 23">
              <a:extLst>
                <a:ext uri="{FF2B5EF4-FFF2-40B4-BE49-F238E27FC236}">
                  <a16:creationId xmlns:a16="http://schemas.microsoft.com/office/drawing/2014/main" id="{BFC97152-3801-4E0D-B746-0F7DFBC6D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39" name="Freeform 24">
              <a:extLst>
                <a:ext uri="{FF2B5EF4-FFF2-40B4-BE49-F238E27FC236}">
                  <a16:creationId xmlns:a16="http://schemas.microsoft.com/office/drawing/2014/main" id="{19FFD9BF-F64C-425B-8E0B-CA0F1B466A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40" name="Freeform 25">
              <a:extLst>
                <a:ext uri="{FF2B5EF4-FFF2-40B4-BE49-F238E27FC236}">
                  <a16:creationId xmlns:a16="http://schemas.microsoft.com/office/drawing/2014/main" id="{C6ED711B-36ED-4173-AB44-8C86ADF0F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184" name="Rectangle 2183">
            <a:extLst>
              <a:ext uri="{FF2B5EF4-FFF2-40B4-BE49-F238E27FC236}">
                <a16:creationId xmlns:a16="http://schemas.microsoft.com/office/drawing/2014/main" id="{256F45B4-234D-4F59-AF8D-9A8AFB94D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5" name="Rectangle 2184">
            <a:extLst>
              <a:ext uri="{FF2B5EF4-FFF2-40B4-BE49-F238E27FC236}">
                <a16:creationId xmlns:a16="http://schemas.microsoft.com/office/drawing/2014/main" id="{8D8E6E23-45CE-445A-904E-62F785DA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9557" y="0"/>
            <a:ext cx="4640799"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186" name="Isosceles Triangle 22">
            <a:extLst>
              <a:ext uri="{FF2B5EF4-FFF2-40B4-BE49-F238E27FC236}">
                <a16:creationId xmlns:a16="http://schemas.microsoft.com/office/drawing/2014/main" id="{E5FE8003-E652-491E-9169-0097F83C8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7" name="Rectangle 2186">
            <a:extLst>
              <a:ext uri="{FF2B5EF4-FFF2-40B4-BE49-F238E27FC236}">
                <a16:creationId xmlns:a16="http://schemas.microsoft.com/office/drawing/2014/main" id="{BDC66091-68FA-4006-8A27-640168146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873978" y="1718735"/>
            <a:ext cx="5767566" cy="297073"/>
          </a:xfrm>
        </p:spPr>
        <p:txBody>
          <a:bodyPr anchor="ctr">
            <a:normAutofit fontScale="90000"/>
          </a:bodyPr>
          <a:lstStyle/>
          <a:p>
            <a:r>
              <a:rPr lang="en-US" sz="3600" dirty="0">
                <a:ea typeface="Helvetica Neue Light" panose="020B0702040204020203" pitchFamily="34" charset="0"/>
                <a:cs typeface="Helvetica Neue" panose="020B0502040204020203" pitchFamily="34" charset="0"/>
              </a:rPr>
              <a:t>Exploratory Data Analysis[EDA]</a:t>
            </a:r>
          </a:p>
        </p:txBody>
      </p:sp>
      <p:sp>
        <p:nvSpPr>
          <p:cNvPr id="22" name="Content Placeholder 21">
            <a:extLst>
              <a:ext uri="{FF2B5EF4-FFF2-40B4-BE49-F238E27FC236}">
                <a16:creationId xmlns:a16="http://schemas.microsoft.com/office/drawing/2014/main" id="{282CB683-B267-477B-B209-C7389FAA0448}"/>
              </a:ext>
            </a:extLst>
          </p:cNvPr>
          <p:cNvSpPr>
            <a:spLocks noGrp="1"/>
          </p:cNvSpPr>
          <p:nvPr>
            <p:ph idx="1"/>
          </p:nvPr>
        </p:nvSpPr>
        <p:spPr>
          <a:xfrm>
            <a:off x="873102" y="2213522"/>
            <a:ext cx="5768442" cy="3803103"/>
          </a:xfrm>
        </p:spPr>
        <p:txBody>
          <a:bodyPr>
            <a:normAutofit fontScale="47500" lnSpcReduction="20000"/>
          </a:bodyPr>
          <a:lstStyle/>
          <a:p>
            <a:pPr marL="0" indent="0">
              <a:lnSpc>
                <a:spcPct val="110000"/>
              </a:lnSpc>
              <a:buClr>
                <a:srgbClr val="FF8500"/>
              </a:buClr>
              <a:buNone/>
            </a:pPr>
            <a:r>
              <a:rPr lang="en-US" sz="1600" b="1" u="sng" dirty="0">
                <a:solidFill>
                  <a:srgbClr val="FFFFFE"/>
                </a:solidFill>
                <a:latin typeface="Calibri" panose="020F0502020204030204" pitchFamily="34" charset="0"/>
                <a:cs typeface="Calibri" panose="020F0502020204030204" pitchFamily="34" charset="0"/>
              </a:rPr>
              <a:t>1. Descriptive Statistics </a:t>
            </a:r>
            <a:r>
              <a:rPr lang="en-US" sz="1600" b="1" i="0" u="sng" strike="noStrike" dirty="0">
                <a:solidFill>
                  <a:srgbClr val="FFFFFE"/>
                </a:solidFill>
                <a:effectLst/>
                <a:latin typeface="Calibri" panose="020F0502020204030204" pitchFamily="34" charset="0"/>
                <a:cs typeface="Calibri" panose="020F0502020204030204" pitchFamily="34" charset="0"/>
              </a:rPr>
              <a:t>:</a:t>
            </a:r>
          </a:p>
          <a:p>
            <a:pPr>
              <a:lnSpc>
                <a:spcPct val="110000"/>
              </a:lnSpc>
              <a:buClr>
                <a:srgbClr val="FF8500"/>
              </a:buClr>
            </a:pPr>
            <a:r>
              <a:rPr lang="en-US" sz="1600" b="0" i="0" u="none" strike="noStrike" dirty="0">
                <a:solidFill>
                  <a:srgbClr val="FFFFFE"/>
                </a:solidFill>
                <a:effectLst/>
                <a:latin typeface="Calibri" panose="020F0502020204030204" pitchFamily="34" charset="0"/>
                <a:cs typeface="Calibri" panose="020F0502020204030204" pitchFamily="34" charset="0"/>
              </a:rPr>
              <a:t>The Descriptive Statistics phase is essential for comprehending the core attributes of the forum activity within the darknet fraud dataset.</a:t>
            </a:r>
          </a:p>
          <a:p>
            <a:pPr>
              <a:lnSpc>
                <a:spcPct val="110000"/>
              </a:lnSpc>
              <a:buClr>
                <a:srgbClr val="FF8500"/>
              </a:buClr>
            </a:pPr>
            <a:r>
              <a:rPr lang="en-US" sz="1600" b="0" i="0" u="none" strike="noStrike" dirty="0">
                <a:solidFill>
                  <a:srgbClr val="FFFFFE"/>
                </a:solidFill>
                <a:effectLst/>
                <a:latin typeface="Calibri" panose="020F0502020204030204" pitchFamily="34" charset="0"/>
                <a:cs typeface="Calibri" panose="020F0502020204030204" pitchFamily="34" charset="0"/>
              </a:rPr>
              <a:t>Mean and Median: These metrics reveal average and central activity levels, highlighting typical user behavior and any skewness in data distribution.</a:t>
            </a:r>
          </a:p>
          <a:p>
            <a:pPr>
              <a:lnSpc>
                <a:spcPct val="110000"/>
              </a:lnSpc>
              <a:buClr>
                <a:srgbClr val="FF8500"/>
              </a:buClr>
            </a:pPr>
            <a:r>
              <a:rPr lang="en-US" sz="1600" b="0" i="0" u="none" strike="noStrike" dirty="0">
                <a:solidFill>
                  <a:srgbClr val="FFFFFE"/>
                </a:solidFill>
                <a:effectLst/>
                <a:latin typeface="Calibri" panose="020F0502020204030204" pitchFamily="34" charset="0"/>
                <a:cs typeface="Calibri" panose="020F0502020204030204" pitchFamily="34" charset="0"/>
              </a:rPr>
              <a:t>  Mode: Identifies the most frequent post counts, indicating peak activity periods and common engagement days.</a:t>
            </a:r>
          </a:p>
          <a:p>
            <a:pPr>
              <a:lnSpc>
                <a:spcPct val="110000"/>
              </a:lnSpc>
              <a:buClr>
                <a:srgbClr val="FF8500"/>
              </a:buClr>
            </a:pPr>
            <a:r>
              <a:rPr lang="en-US" sz="1600" b="0" i="0" u="none" strike="noStrike" dirty="0">
                <a:solidFill>
                  <a:srgbClr val="FFFFFE"/>
                </a:solidFill>
                <a:effectLst/>
                <a:latin typeface="Calibri" panose="020F0502020204030204" pitchFamily="34" charset="0"/>
                <a:cs typeface="Calibri" panose="020F0502020204030204" pitchFamily="34" charset="0"/>
              </a:rPr>
              <a:t>Standard Deviation: Provides insights into the variability of user activity, with high values suggesting fluctuating post counts across days.</a:t>
            </a:r>
          </a:p>
          <a:p>
            <a:pPr marL="0" indent="0">
              <a:lnSpc>
                <a:spcPct val="110000"/>
              </a:lnSpc>
              <a:buClr>
                <a:srgbClr val="FF8500"/>
              </a:buClr>
              <a:buNone/>
            </a:pPr>
            <a:r>
              <a:rPr lang="en-US" sz="1600" b="1" dirty="0">
                <a:solidFill>
                  <a:srgbClr val="FFFFFE"/>
                </a:solidFill>
                <a:latin typeface="Calibri" panose="020F0502020204030204" pitchFamily="34" charset="0"/>
                <a:cs typeface="Calibri" panose="020F0502020204030204" pitchFamily="34" charset="0"/>
              </a:rPr>
              <a:t>2 . </a:t>
            </a:r>
            <a:r>
              <a:rPr lang="en-US" sz="1600" b="1" u="sng" dirty="0">
                <a:solidFill>
                  <a:srgbClr val="FFFFFE"/>
                </a:solidFill>
                <a:latin typeface="Calibri" panose="020F0502020204030204" pitchFamily="34" charset="0"/>
                <a:cs typeface="Calibri" panose="020F0502020204030204" pitchFamily="34" charset="0"/>
              </a:rPr>
              <a:t>Data Visualization:[Vendor Longevity Analysis]</a:t>
            </a:r>
          </a:p>
          <a:p>
            <a:pPr>
              <a:lnSpc>
                <a:spcPct val="110000"/>
              </a:lnSpc>
              <a:buClr>
                <a:srgbClr val="FF8500"/>
              </a:buClr>
            </a:pPr>
            <a:r>
              <a:rPr lang="en-US" sz="1600" dirty="0">
                <a:solidFill>
                  <a:srgbClr val="FFFFFE"/>
                </a:solidFill>
                <a:latin typeface="Calibri" panose="020F0502020204030204" pitchFamily="34" charset="0"/>
                <a:cs typeface="Calibri" panose="020F0502020204030204" pitchFamily="34" charset="0"/>
              </a:rPr>
              <a:t>Data visualization is essential for identifying patterns and trends in the dataset, particularly for understanding vendor longevity in darknet forums. Vendor longevity, indicating how long a vendor has been active and consistently posting, is crucial for assessing their reputation and trustworthiness.</a:t>
            </a:r>
          </a:p>
          <a:p>
            <a:pPr>
              <a:lnSpc>
                <a:spcPct val="110000"/>
              </a:lnSpc>
              <a:buClr>
                <a:srgbClr val="FF8500"/>
              </a:buClr>
            </a:pPr>
            <a:r>
              <a:rPr lang="en-US" sz="1600" dirty="0">
                <a:solidFill>
                  <a:srgbClr val="FFFFFE"/>
                </a:solidFill>
                <a:latin typeface="Calibri" panose="020F0502020204030204" pitchFamily="34" charset="0"/>
                <a:cs typeface="Calibri" panose="020F0502020204030204" pitchFamily="34" charset="0"/>
              </a:rPr>
              <a:t>Focusing on Post_dates and Post_user columns, we use Matplotlib and Seaborn to create visual representations of vendor activity. Line plots illustrate the trend of posts over time for each vendor, highlighting their activity duration and consistency. Histograms show the distribution of posts made by vendors over specific periods, identifying those with high or low activity levels.</a:t>
            </a:r>
          </a:p>
          <a:p>
            <a:pPr>
              <a:lnSpc>
                <a:spcPct val="110000"/>
              </a:lnSpc>
              <a:buClr>
                <a:srgbClr val="FF8500"/>
              </a:buClr>
            </a:pPr>
            <a:r>
              <a:rPr lang="en-US" sz="1600" dirty="0">
                <a:solidFill>
                  <a:srgbClr val="FFFFFE"/>
                </a:solidFill>
                <a:latin typeface="Calibri" panose="020F0502020204030204" pitchFamily="34" charset="0"/>
                <a:cs typeface="Calibri" panose="020F0502020204030204" pitchFamily="34" charset="0"/>
              </a:rPr>
              <a:t>Heatmaps provide a visual density of posts over time, revealing periods of high and low activity, while box plots summarize the distribution of posts per vendor, highlighting median activity levels and outliers. These visualizations offer a comprehensive understanding of vendor behavior, helping to assess their reliability and reputation based on their posting patterns</a:t>
            </a:r>
          </a:p>
          <a:p>
            <a:pPr marL="0" indent="0">
              <a:lnSpc>
                <a:spcPct val="110000"/>
              </a:lnSpc>
              <a:buClr>
                <a:srgbClr val="FF8500"/>
              </a:buClr>
              <a:buNone/>
            </a:pPr>
            <a:endParaRPr lang="en-US" sz="900" u="sng" dirty="0">
              <a:solidFill>
                <a:srgbClr val="FFFFFE"/>
              </a:solidFill>
            </a:endParaRPr>
          </a:p>
          <a:p>
            <a:pPr marL="0" indent="0">
              <a:lnSpc>
                <a:spcPct val="110000"/>
              </a:lnSpc>
              <a:buClr>
                <a:srgbClr val="FF8500"/>
              </a:buClr>
              <a:buNone/>
            </a:pPr>
            <a:r>
              <a:rPr lang="en-US" sz="500" u="sng" dirty="0">
                <a:solidFill>
                  <a:srgbClr val="FFFFFE"/>
                </a:solidFill>
              </a:rPr>
              <a:t>  </a:t>
            </a:r>
          </a:p>
          <a:p>
            <a:pPr marL="0" indent="0">
              <a:lnSpc>
                <a:spcPct val="110000"/>
              </a:lnSpc>
              <a:buClr>
                <a:srgbClr val="FF8500"/>
              </a:buClr>
              <a:buNone/>
            </a:pPr>
            <a:endParaRPr lang="en-US" sz="500" b="0" i="0" u="sng" strike="noStrike" dirty="0">
              <a:solidFill>
                <a:srgbClr val="FFFFFE"/>
              </a:solidFill>
              <a:effectLst/>
              <a:latin typeface="+mj-lt"/>
            </a:endParaRPr>
          </a:p>
          <a:p>
            <a:pPr>
              <a:lnSpc>
                <a:spcPct val="110000"/>
              </a:lnSpc>
              <a:buClr>
                <a:srgbClr val="FF8500"/>
              </a:buClr>
            </a:pPr>
            <a:endParaRPr lang="en-US" sz="500" b="0" i="0" u="none" strike="noStrike" dirty="0">
              <a:solidFill>
                <a:srgbClr val="FFFFFE"/>
              </a:solidFill>
              <a:effectLst/>
              <a:latin typeface="-apple-system"/>
            </a:endParaRPr>
          </a:p>
        </p:txBody>
      </p:sp>
      <p:sp>
        <p:nvSpPr>
          <p:cNvPr id="5" name="TextBox 4">
            <a:extLst>
              <a:ext uri="{FF2B5EF4-FFF2-40B4-BE49-F238E27FC236}">
                <a16:creationId xmlns:a16="http://schemas.microsoft.com/office/drawing/2014/main" id="{7E7CD3F6-58A3-2574-8E6C-A062E615B9C2}"/>
              </a:ext>
            </a:extLst>
          </p:cNvPr>
          <p:cNvSpPr txBox="1"/>
          <p:nvPr/>
        </p:nvSpPr>
        <p:spPr>
          <a:xfrm>
            <a:off x="8836553" y="6453679"/>
            <a:ext cx="2334154"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Fig 9.b. Active Postings within 30 days</a:t>
            </a:r>
          </a:p>
        </p:txBody>
      </p:sp>
      <p:pic>
        <p:nvPicPr>
          <p:cNvPr id="7" name="Picture 6">
            <a:extLst>
              <a:ext uri="{FF2B5EF4-FFF2-40B4-BE49-F238E27FC236}">
                <a16:creationId xmlns:a16="http://schemas.microsoft.com/office/drawing/2014/main" id="{3DC6FA12-8F2A-6DE0-94B1-DEAB3348B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7430" y="509588"/>
            <a:ext cx="4505325" cy="258557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9D0F047-AD25-B7A6-DE65-C750B9659E2B}"/>
              </a:ext>
            </a:extLst>
          </p:cNvPr>
          <p:cNvSpPr txBox="1"/>
          <p:nvPr/>
        </p:nvSpPr>
        <p:spPr>
          <a:xfrm>
            <a:off x="8696811" y="165914"/>
            <a:ext cx="2366435"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Fig 9.a. Descriptive Statistics</a:t>
            </a:r>
          </a:p>
        </p:txBody>
      </p:sp>
      <p:pic>
        <p:nvPicPr>
          <p:cNvPr id="9" name="Picture 8">
            <a:extLst>
              <a:ext uri="{FF2B5EF4-FFF2-40B4-BE49-F238E27FC236}">
                <a16:creationId xmlns:a16="http://schemas.microsoft.com/office/drawing/2014/main" id="{368117C8-6F98-49A4-F226-6A9D37C8B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7317" y="3393616"/>
            <a:ext cx="4221861" cy="28441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7AA92FD6-3AF6-E51D-E967-8E427217E10C}"/>
              </a:ext>
            </a:extLst>
          </p:cNvPr>
          <p:cNvCxnSpPr>
            <a:cxnSpLocks/>
          </p:cNvCxnSpPr>
          <p:nvPr/>
        </p:nvCxnSpPr>
        <p:spPr>
          <a:xfrm>
            <a:off x="7527268" y="3216804"/>
            <a:ext cx="463457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73454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4685</TotalTime>
  <Words>2791</Words>
  <Application>Microsoft Macintosh PowerPoint</Application>
  <PresentationFormat>Widescreen</PresentationFormat>
  <Paragraphs>161</Paragraphs>
  <Slides>17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-apple-system</vt:lpstr>
      <vt:lpstr>Arial</vt:lpstr>
      <vt:lpstr>Calibri</vt:lpstr>
      <vt:lpstr>Calibri Light</vt:lpstr>
      <vt:lpstr>Helvetica Neue</vt:lpstr>
      <vt:lpstr>Helvetica Neue Light</vt:lpstr>
      <vt:lpstr>Rockwell</vt:lpstr>
      <vt:lpstr>Segoe UI Light</vt:lpstr>
      <vt:lpstr>Segoe UI Semilight</vt:lpstr>
      <vt:lpstr>Wingdings</vt:lpstr>
      <vt:lpstr>Atlas</vt:lpstr>
      <vt:lpstr>Advanced Predictive Analytics and Temporal Activity of Dark Web Forums</vt:lpstr>
      <vt:lpstr>Problem Statement</vt:lpstr>
      <vt:lpstr>Issues with Existing Solutions</vt:lpstr>
      <vt:lpstr>Software Used</vt:lpstr>
      <vt:lpstr>Methodology[Pipeline]</vt:lpstr>
      <vt:lpstr>Project Plan </vt:lpstr>
      <vt:lpstr>Data Acquisition and Management</vt:lpstr>
      <vt:lpstr>Data Engineering [Transformation Phase]</vt:lpstr>
      <vt:lpstr>Exploratory Data Analysis[EDA]</vt:lpstr>
      <vt:lpstr>Predictive Analytics</vt:lpstr>
      <vt:lpstr>Model Selection[Forum Activity Prediction]</vt:lpstr>
      <vt:lpstr>Temporal Forum Activity Anomaly Detection Using VAE[Behavioral Profiling]</vt:lpstr>
      <vt:lpstr>Results Evaluation</vt:lpstr>
      <vt:lpstr>Metrics Evaluation</vt:lpstr>
      <vt:lpstr>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Data Transfer  To PI using WIFI &amp; Bluetooth</dc:title>
  <dc:creator>Gowtham Thatavarthi</dc:creator>
  <cp:lastModifiedBy>Kausthub Kodamagulla</cp:lastModifiedBy>
  <cp:revision>43</cp:revision>
  <dcterms:created xsi:type="dcterms:W3CDTF">2024-04-04T06:26:47Z</dcterms:created>
  <dcterms:modified xsi:type="dcterms:W3CDTF">2024-07-12T20:39:32Z</dcterms:modified>
</cp:coreProperties>
</file>