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8" r:id="rId4"/>
    <p:sldId id="270" r:id="rId5"/>
    <p:sldId id="272" r:id="rId6"/>
    <p:sldId id="275" r:id="rId7"/>
    <p:sldId id="276" r:id="rId8"/>
    <p:sldId id="285" r:id="rId9"/>
    <p:sldId id="279" r:id="rId10"/>
    <p:sldId id="280" r:id="rId11"/>
    <p:sldId id="283" r:id="rId12"/>
    <p:sldId id="286" r:id="rId13"/>
    <p:sldId id="289" r:id="rId14"/>
    <p:sldId id="290" r:id="rId15"/>
    <p:sldId id="291" r:id="rId16"/>
    <p:sldId id="257" r:id="rId17"/>
    <p:sldId id="258" r:id="rId18"/>
    <p:sldId id="266" r:id="rId19"/>
    <p:sldId id="281" r:id="rId20"/>
    <p:sldId id="284" r:id="rId21"/>
    <p:sldId id="293" r:id="rId22"/>
    <p:sldId id="264" r:id="rId23"/>
    <p:sldId id="267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6D6-7DEA-65B4-B825-FABFD79C4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FF683-C095-FE71-F5EC-3CC5670B3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EF75B-9D3D-8C90-112C-630521F2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F03C-0576-4B1D-83BC-E93A56DC03A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F0FEB-6CB0-70EE-685B-B8E7FC84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97FC3-8A85-7007-BA7E-C08D47B7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10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AE7D-23E4-04F2-ED15-83B3B0DD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6C49A-CDEE-1C57-0591-7983354A1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659AF-54E1-67F1-CFC1-D2659CD0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F03C-0576-4B1D-83BC-E93A56DC03A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ED327-B481-4926-5559-310C7BFA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F5EEA-8407-8D91-4EEC-8C815962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2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9C68D-9834-EFE6-9A5B-915CFA3CE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250DA-60B4-3850-F48B-D5DE2434B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56DB-702A-CD56-4DB0-361991C1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F03C-0576-4B1D-83BC-E93A56DC03A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01F0-4C3B-EF3E-CFD5-B8903E90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C06D4-4210-82C8-9850-E49623CE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9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C611-8991-D810-9C73-5EFDDBE8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4113-0D18-D342-FBA8-58A3FD4F4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4FDA-0AEE-7D32-4189-E0611E74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F03C-0576-4B1D-83BC-E93A56DC03A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7170-C3EA-37DE-1F93-3E79EB6F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8AF3-373C-17FD-5961-775F5F72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50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646D-E614-297B-A9E8-3CC78916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B9C37-FD66-406C-85C8-FA171CF56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75925-364B-636D-C58C-90BEC601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F03C-0576-4B1D-83BC-E93A56DC03A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97202-A6EC-FC2C-A302-C02EEC93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61B9D-0FF3-0620-E32F-124BD71F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00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5528-C1DB-5386-AB4E-A76F180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80484-00A6-4CD0-5A10-9A98D390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D9962-BB9A-2BFE-7555-1AFEF35B1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6F910-0788-C3A1-A244-9C7E0533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F03C-0576-4B1D-83BC-E93A56DC03A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EC077-D332-215B-34AF-60A44368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8E668-35B7-CF08-C892-1D932432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63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3280-D928-110A-C0DF-17FA6227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F868B-5226-FFC6-92A7-5DFFB156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D4E97-2A8E-8A06-EC28-46B7EC557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AAEE1-4BBB-AEF5-DE7C-CCC899754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877DA-FB5C-0797-7D94-6694D9CD0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3F3CF-E626-E872-C0B5-BDF6C5A6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F03C-0576-4B1D-83BC-E93A56DC03A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7AACC-63C3-2B2D-277D-33761CD7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96A5-08D4-F103-0132-0DF666C8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99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801C-6EBD-F4C6-2ABC-6BB77686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AFD0F-26F1-498F-D319-7B77B709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F03C-0576-4B1D-83BC-E93A56DC03A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15031-5B20-CA50-CC85-F8B77FB6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F53E1-57B0-49D7-6A05-03B86479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00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99252-CF61-FE18-7E5E-376315DE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F03C-0576-4B1D-83BC-E93A56DC03A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00A25-167D-DBFC-365B-D934A636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6D442-97FF-A6C4-A140-C270B17A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32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5B6B-3D11-26DD-435B-302A1170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6543-1A8E-E7DB-CC0A-D65AD614B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71D93-C52F-5447-B376-03CEE20A9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BCD3B-9066-13C0-1C6C-D942330B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F03C-0576-4B1D-83BC-E93A56DC03A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A932C-8B9D-13EB-1EA5-1CE777C5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F4C43-5E3B-907B-A4CC-18DA82A5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59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1E3B-19BB-4324-6A62-BDD3F17B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D6F2D-269C-D1BC-EA8C-630DD4F9A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7DD6A-5B4B-F12F-F144-FED51101F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8AEB2-802E-F19B-C433-B80EB1CF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F03C-0576-4B1D-83BC-E93A56DC03A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312CD-82BA-08CD-0273-3DB80B76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85E9E-C648-FF65-DEA3-04D5D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07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F40CC-7AE5-3C22-9611-9CEBE2A0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C0033-58DD-D78A-193D-C0E4D0BDE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2C831-0FFC-C58A-92FE-A073D5D88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7F03C-0576-4B1D-83BC-E93A56DC03A6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750C-73DF-23FC-E964-A59AAEB0A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49A1-2B17-B134-6C0A-5306EA5C7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EEB37-2109-4493-A897-AED407903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99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le:///D:\Programming\DSA\DSA%20LAB\DSA%20LAB%20Project\code.cp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-tre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4B7DD6-3B06-4C16-B34D-4DC3E3F2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6D547-2355-8D08-C960-66CD57CC6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850" y="891541"/>
            <a:ext cx="5866189" cy="3395324"/>
          </a:xfrm>
        </p:spPr>
        <p:txBody>
          <a:bodyPr>
            <a:normAutofit/>
          </a:bodyPr>
          <a:lstStyle/>
          <a:p>
            <a:pPr algn="l"/>
            <a:r>
              <a:rPr lang="en-IN" sz="8000" dirty="0"/>
              <a:t>R-Trees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5BD56-BD97-F5B4-B389-3096F9453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3850" y="4404853"/>
            <a:ext cx="5866189" cy="1481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IN" sz="1800" b="1" dirty="0"/>
              <a:t>-Shubham Vishwakarma</a:t>
            </a:r>
          </a:p>
          <a:p>
            <a:pPr algn="l">
              <a:lnSpc>
                <a:spcPct val="150000"/>
              </a:lnSpc>
            </a:pPr>
            <a:r>
              <a:rPr lang="en-IN" sz="1800" b="1" dirty="0"/>
              <a:t>-Kaustubh Dandegaonkar</a:t>
            </a:r>
            <a:br>
              <a:rPr lang="en-IN" sz="1800" b="1" dirty="0"/>
            </a:br>
            <a:r>
              <a:rPr lang="en-IN" sz="1800" b="1" dirty="0"/>
              <a:t>-Himanshu Jindal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0582D2-07E2-46B9-8A77-58C7E6574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ir tree">
            <a:extLst>
              <a:ext uri="{FF2B5EF4-FFF2-40B4-BE49-F238E27FC236}">
                <a16:creationId xmlns:a16="http://schemas.microsoft.com/office/drawing/2014/main" id="{1E8CC0C1-EB14-E534-785A-8DA0E8EAD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815" y="1427017"/>
            <a:ext cx="4000156" cy="4000156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932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62D-29F9-0284-953D-81B7CCA2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Min-Max Distance(For nearest neighbour search)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B5EFA5-3476-1C02-CF8D-C1DB87C3DE18}"/>
              </a:ext>
            </a:extLst>
          </p:cNvPr>
          <p:cNvSpPr/>
          <p:nvPr/>
        </p:nvSpPr>
        <p:spPr>
          <a:xfrm>
            <a:off x="2514600" y="1690688"/>
            <a:ext cx="168965" cy="307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4C5D9-4381-9C5D-84AE-6537476804CF}"/>
              </a:ext>
            </a:extLst>
          </p:cNvPr>
          <p:cNvSpPr/>
          <p:nvPr/>
        </p:nvSpPr>
        <p:spPr>
          <a:xfrm>
            <a:off x="7285703" y="2626774"/>
            <a:ext cx="2959510" cy="1927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BD71B1-17E5-1B67-2F44-888F6891D3F1}"/>
              </a:ext>
            </a:extLst>
          </p:cNvPr>
          <p:cNvSpPr/>
          <p:nvPr/>
        </p:nvSpPr>
        <p:spPr>
          <a:xfrm>
            <a:off x="10594258" y="2187677"/>
            <a:ext cx="88491" cy="105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1FB526-FA86-18E0-A092-8E70E8CA7143}"/>
              </a:ext>
            </a:extLst>
          </p:cNvPr>
          <p:cNvSpPr/>
          <p:nvPr/>
        </p:nvSpPr>
        <p:spPr>
          <a:xfrm>
            <a:off x="6391381" y="5252884"/>
            <a:ext cx="88491" cy="105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2DE29B-F2EF-A129-7ED4-F3F01B14A9DA}"/>
              </a:ext>
            </a:extLst>
          </p:cNvPr>
          <p:cNvSpPr/>
          <p:nvPr/>
        </p:nvSpPr>
        <p:spPr>
          <a:xfrm>
            <a:off x="8362336" y="5129240"/>
            <a:ext cx="88491" cy="105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E22571-F2B6-9839-ECDA-EE4CCDC9A384}"/>
              </a:ext>
            </a:extLst>
          </p:cNvPr>
          <p:cNvSpPr/>
          <p:nvPr/>
        </p:nvSpPr>
        <p:spPr>
          <a:xfrm>
            <a:off x="10955592" y="3376151"/>
            <a:ext cx="88491" cy="105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2329D7-E5CB-2CA6-E816-64908AFD1EE4}"/>
              </a:ext>
            </a:extLst>
          </p:cNvPr>
          <p:cNvSpPr/>
          <p:nvPr/>
        </p:nvSpPr>
        <p:spPr>
          <a:xfrm>
            <a:off x="8620177" y="3537716"/>
            <a:ext cx="88491" cy="105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7CDDC-1784-822C-E593-E2FDF5C5283B}"/>
              </a:ext>
            </a:extLst>
          </p:cNvPr>
          <p:cNvCxnSpPr>
            <a:cxnSpLocks/>
            <a:stCxn id="16" idx="6"/>
          </p:cNvCxnSpPr>
          <p:nvPr/>
        </p:nvCxnSpPr>
        <p:spPr>
          <a:xfrm flipH="1" flipV="1">
            <a:off x="10245213" y="3428999"/>
            <a:ext cx="7988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9EA37E-07B3-08C7-ED41-A01C66155453}"/>
              </a:ext>
            </a:extLst>
          </p:cNvPr>
          <p:cNvCxnSpPr>
            <a:stCxn id="13" idx="0"/>
          </p:cNvCxnSpPr>
          <p:nvPr/>
        </p:nvCxnSpPr>
        <p:spPr>
          <a:xfrm flipH="1">
            <a:off x="10245213" y="2187677"/>
            <a:ext cx="393291" cy="43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319AED-E9DF-BFA5-961A-F15BB34112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406581" y="4536410"/>
            <a:ext cx="1" cy="59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BC074A-4460-B485-7CBA-13247B11DFDC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6466913" y="4564627"/>
            <a:ext cx="818790" cy="70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90631AE-A347-64C3-2125-3623AF9F3EA2}"/>
              </a:ext>
            </a:extLst>
          </p:cNvPr>
          <p:cNvSpPr txBox="1"/>
          <p:nvPr/>
        </p:nvSpPr>
        <p:spPr>
          <a:xfrm>
            <a:off x="10682749" y="19740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01505C-BCA7-9B2D-9EB9-8FA9DD062595}"/>
              </a:ext>
            </a:extLst>
          </p:cNvPr>
          <p:cNvSpPr txBox="1"/>
          <p:nvPr/>
        </p:nvSpPr>
        <p:spPr>
          <a:xfrm>
            <a:off x="8450828" y="5011200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27EA42-E607-669C-CCB3-983CF7F29C6D}"/>
              </a:ext>
            </a:extLst>
          </p:cNvPr>
          <p:cNvSpPr txBox="1"/>
          <p:nvPr/>
        </p:nvSpPr>
        <p:spPr>
          <a:xfrm>
            <a:off x="6555404" y="519586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F31C22-5328-559D-AF85-4A169DF55599}"/>
              </a:ext>
            </a:extLst>
          </p:cNvPr>
          <p:cNvSpPr txBox="1"/>
          <p:nvPr/>
        </p:nvSpPr>
        <p:spPr>
          <a:xfrm>
            <a:off x="8689669" y="337615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317995-8F0C-4ABA-7C3D-0838E9234E31}"/>
              </a:ext>
            </a:extLst>
          </p:cNvPr>
          <p:cNvSpPr txBox="1"/>
          <p:nvPr/>
        </p:nvSpPr>
        <p:spPr>
          <a:xfrm>
            <a:off x="8047703" y="2147888"/>
            <a:ext cx="1120877" cy="49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CC913F-5565-BC65-CFB6-817E59FFCDF7}"/>
              </a:ext>
            </a:extLst>
          </p:cNvPr>
          <p:cNvSpPr txBox="1"/>
          <p:nvPr/>
        </p:nvSpPr>
        <p:spPr>
          <a:xfrm>
            <a:off x="11080952" y="319148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ECA89-C3D2-1D4B-7EC7-75AB81B1A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29" y="1690688"/>
            <a:ext cx="5121084" cy="47705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C43C81-FF85-9EAB-D815-325C2C423283}"/>
              </a:ext>
            </a:extLst>
          </p:cNvPr>
          <p:cNvSpPr/>
          <p:nvPr/>
        </p:nvSpPr>
        <p:spPr>
          <a:xfrm>
            <a:off x="2209800" y="1785643"/>
            <a:ext cx="186813" cy="15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519756-BF9E-1F1A-FA10-D979E8B21828}"/>
              </a:ext>
            </a:extLst>
          </p:cNvPr>
          <p:cNvCxnSpPr>
            <a:cxnSpLocks/>
            <a:stCxn id="13" idx="7"/>
          </p:cNvCxnSpPr>
          <p:nvPr/>
        </p:nvCxnSpPr>
        <p:spPr>
          <a:xfrm flipH="1">
            <a:off x="10245213" y="2203156"/>
            <a:ext cx="424577" cy="23614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44C8DB-1744-70C4-D591-F91253CB2046}"/>
              </a:ext>
            </a:extLst>
          </p:cNvPr>
          <p:cNvCxnSpPr>
            <a:cxnSpLocks/>
            <a:stCxn id="16" idx="5"/>
          </p:cNvCxnSpPr>
          <p:nvPr/>
        </p:nvCxnSpPr>
        <p:spPr>
          <a:xfrm flipH="1">
            <a:off x="10255046" y="3466369"/>
            <a:ext cx="776078" cy="1098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3E5A42-1D60-4EB3-2574-C1916FBE72B0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8362336" y="4564627"/>
            <a:ext cx="1882877" cy="6174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B32EFC-1C29-E12C-704F-C7A21C445B3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435627" y="2626774"/>
            <a:ext cx="818792" cy="2626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9D68C6-1C48-7B75-070D-9ACB213BD966}"/>
              </a:ext>
            </a:extLst>
          </p:cNvPr>
          <p:cNvCxnSpPr>
            <a:cxnSpLocks/>
          </p:cNvCxnSpPr>
          <p:nvPr/>
        </p:nvCxnSpPr>
        <p:spPr>
          <a:xfrm flipH="1">
            <a:off x="7285703" y="3643413"/>
            <a:ext cx="1322438" cy="9212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24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31B1-CCBA-4C97-20C5-B2C4EDC2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Nearest Neighbour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4C85-256E-A0D5-00E3-4E4FF28A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Pruning –</a:t>
            </a:r>
          </a:p>
          <a:p>
            <a:pPr lvl="1"/>
            <a:r>
              <a:rPr lang="en-US" sz="2800" dirty="0"/>
              <a:t>A MBR M with MINDIST (P,M) greater than the MINMAX DIST (P,M’) of another MBR M is discarded because it cannot contain the Nearest neighbor.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C8EC2-B4E6-891B-703C-C70179448332}"/>
              </a:ext>
            </a:extLst>
          </p:cNvPr>
          <p:cNvSpPr/>
          <p:nvPr/>
        </p:nvSpPr>
        <p:spPr>
          <a:xfrm>
            <a:off x="2196662" y="4204138"/>
            <a:ext cx="3268717" cy="1972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BB7AA-B549-7D5C-24FB-D830F42D27C3}"/>
              </a:ext>
            </a:extLst>
          </p:cNvPr>
          <p:cNvSpPr/>
          <p:nvPr/>
        </p:nvSpPr>
        <p:spPr>
          <a:xfrm>
            <a:off x="8245365" y="3610303"/>
            <a:ext cx="3268717" cy="1972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3AF48-1111-3951-C1CE-E1556B638F79}"/>
              </a:ext>
            </a:extLst>
          </p:cNvPr>
          <p:cNvSpPr txBox="1"/>
          <p:nvPr/>
        </p:nvSpPr>
        <p:spPr>
          <a:xfrm>
            <a:off x="3489435" y="4959717"/>
            <a:ext cx="44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F2874-343A-F9D3-7ADA-D3A5197F61E6}"/>
              </a:ext>
            </a:extLst>
          </p:cNvPr>
          <p:cNvSpPr txBox="1"/>
          <p:nvPr/>
        </p:nvSpPr>
        <p:spPr>
          <a:xfrm>
            <a:off x="9553903" y="4365882"/>
            <a:ext cx="78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M’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F556DC-DD1D-0592-3318-6B04BBCF68A2}"/>
              </a:ext>
            </a:extLst>
          </p:cNvPr>
          <p:cNvSpPr/>
          <p:nvPr/>
        </p:nvSpPr>
        <p:spPr>
          <a:xfrm>
            <a:off x="6093368" y="4821126"/>
            <a:ext cx="136635" cy="1366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95A7F-582D-B17D-C656-D07C92600063}"/>
              </a:ext>
            </a:extLst>
          </p:cNvPr>
          <p:cNvSpPr txBox="1"/>
          <p:nvPr/>
        </p:nvSpPr>
        <p:spPr>
          <a:xfrm>
            <a:off x="6274681" y="4496096"/>
            <a:ext cx="44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B03DC1-EB0B-8586-8830-3497373AC256}"/>
              </a:ext>
            </a:extLst>
          </p:cNvPr>
          <p:cNvCxnSpPr/>
          <p:nvPr/>
        </p:nvCxnSpPr>
        <p:spPr>
          <a:xfrm flipH="1">
            <a:off x="5465379" y="4964182"/>
            <a:ext cx="667406" cy="12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D5C883-D176-2C75-CFBB-0831B74409B2}"/>
              </a:ext>
            </a:extLst>
          </p:cNvPr>
          <p:cNvCxnSpPr>
            <a:cxnSpLocks/>
            <a:stCxn id="8" idx="7"/>
          </p:cNvCxnSpPr>
          <p:nvPr/>
        </p:nvCxnSpPr>
        <p:spPr>
          <a:xfrm>
            <a:off x="6209993" y="4841136"/>
            <a:ext cx="2035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31B1-CCBA-4C97-20C5-B2C4EDC2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Nearest Neighbour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4C85-256E-A0D5-00E3-4E4FF28A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Pruning –</a:t>
            </a:r>
          </a:p>
          <a:p>
            <a:pPr lvl="1"/>
            <a:r>
              <a:rPr lang="en-US" sz="2800" dirty="0"/>
              <a:t>The actual distance from P to a given object O which is greater than the MINMAX DIST (P,M) for an MBR M can be discarded because M contains an object O' which is nearer to P.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E90EE2-2AFE-5E1F-3719-48C09A562E26}"/>
              </a:ext>
            </a:extLst>
          </p:cNvPr>
          <p:cNvSpPr/>
          <p:nvPr/>
        </p:nvSpPr>
        <p:spPr>
          <a:xfrm>
            <a:off x="2196663" y="4120056"/>
            <a:ext cx="3268717" cy="1972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B63A77-01F1-25D7-6D50-9EB9F8A2E80B}"/>
              </a:ext>
            </a:extLst>
          </p:cNvPr>
          <p:cNvSpPr/>
          <p:nvPr/>
        </p:nvSpPr>
        <p:spPr>
          <a:xfrm>
            <a:off x="7204839" y="4120055"/>
            <a:ext cx="3268717" cy="1972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E89D6A-219F-69D8-B7B3-045DA171F794}"/>
              </a:ext>
            </a:extLst>
          </p:cNvPr>
          <p:cNvSpPr/>
          <p:nvPr/>
        </p:nvSpPr>
        <p:spPr>
          <a:xfrm>
            <a:off x="6187961" y="4432243"/>
            <a:ext cx="136635" cy="1366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AC1A5A-C33F-7BA4-F37E-752C2F61AE5D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5465380" y="4568878"/>
            <a:ext cx="790899" cy="15240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DF1B36E-66C6-0850-B216-C7C44D39490A}"/>
              </a:ext>
            </a:extLst>
          </p:cNvPr>
          <p:cNvSpPr/>
          <p:nvPr/>
        </p:nvSpPr>
        <p:spPr>
          <a:xfrm>
            <a:off x="9672141" y="5262561"/>
            <a:ext cx="136635" cy="1366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7ED78C-D473-FA8C-4E1E-7E22C47612A9}"/>
              </a:ext>
            </a:extLst>
          </p:cNvPr>
          <p:cNvCxnSpPr>
            <a:cxnSpLocks/>
          </p:cNvCxnSpPr>
          <p:nvPr/>
        </p:nvCxnSpPr>
        <p:spPr>
          <a:xfrm flipH="1" flipV="1">
            <a:off x="6263652" y="4518457"/>
            <a:ext cx="3464171" cy="83031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6C8949-44F9-160D-D5DC-37DF810ABC07}"/>
              </a:ext>
            </a:extLst>
          </p:cNvPr>
          <p:cNvSpPr txBox="1"/>
          <p:nvPr/>
        </p:nvSpPr>
        <p:spPr>
          <a:xfrm>
            <a:off x="3569578" y="4937531"/>
            <a:ext cx="44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ECD01C-67D2-D1F6-9D5C-2EAE7FF54DB5}"/>
              </a:ext>
            </a:extLst>
          </p:cNvPr>
          <p:cNvSpPr txBox="1"/>
          <p:nvPr/>
        </p:nvSpPr>
        <p:spPr>
          <a:xfrm>
            <a:off x="6256278" y="3977000"/>
            <a:ext cx="44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16D274-2337-F5FB-92EB-6E5FDE737D8B}"/>
              </a:ext>
            </a:extLst>
          </p:cNvPr>
          <p:cNvSpPr txBox="1"/>
          <p:nvPr/>
        </p:nvSpPr>
        <p:spPr>
          <a:xfrm>
            <a:off x="9740452" y="4912321"/>
            <a:ext cx="44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2345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31B1-CCBA-4C97-20C5-B2C4EDC2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Nearest Neighbour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4C85-256E-A0D5-00E3-4E4FF28A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Pruning –</a:t>
            </a:r>
          </a:p>
          <a:p>
            <a:pPr lvl="1"/>
            <a:r>
              <a:rPr lang="en-US" sz="2800" dirty="0"/>
              <a:t>Every MBR M with MINDIST(P,M) greater than the actual distance from P to a given object O is discarded because it cannot enclose an object nearer than O.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E90EE2-2AFE-5E1F-3719-48C09A562E26}"/>
              </a:ext>
            </a:extLst>
          </p:cNvPr>
          <p:cNvSpPr/>
          <p:nvPr/>
        </p:nvSpPr>
        <p:spPr>
          <a:xfrm>
            <a:off x="2196663" y="4120056"/>
            <a:ext cx="3268717" cy="1972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B63A77-01F1-25D7-6D50-9EB9F8A2E80B}"/>
              </a:ext>
            </a:extLst>
          </p:cNvPr>
          <p:cNvSpPr/>
          <p:nvPr/>
        </p:nvSpPr>
        <p:spPr>
          <a:xfrm>
            <a:off x="7158849" y="4120055"/>
            <a:ext cx="3268717" cy="1972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E89D6A-219F-69D8-B7B3-045DA171F794}"/>
              </a:ext>
            </a:extLst>
          </p:cNvPr>
          <p:cNvSpPr/>
          <p:nvPr/>
        </p:nvSpPr>
        <p:spPr>
          <a:xfrm>
            <a:off x="6187961" y="4432243"/>
            <a:ext cx="136635" cy="1366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AC1A5A-C33F-7BA4-F37E-752C2F61AE5D}"/>
              </a:ext>
            </a:extLst>
          </p:cNvPr>
          <p:cNvCxnSpPr>
            <a:cxnSpLocks/>
          </p:cNvCxnSpPr>
          <p:nvPr/>
        </p:nvCxnSpPr>
        <p:spPr>
          <a:xfrm flipH="1">
            <a:off x="5483440" y="4525844"/>
            <a:ext cx="7728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DF1B36E-66C6-0850-B216-C7C44D39490A}"/>
              </a:ext>
            </a:extLst>
          </p:cNvPr>
          <p:cNvSpPr/>
          <p:nvPr/>
        </p:nvSpPr>
        <p:spPr>
          <a:xfrm>
            <a:off x="7870930" y="4658872"/>
            <a:ext cx="136635" cy="1366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7ED78C-D473-FA8C-4E1E-7E22C47612A9}"/>
              </a:ext>
            </a:extLst>
          </p:cNvPr>
          <p:cNvCxnSpPr>
            <a:cxnSpLocks/>
          </p:cNvCxnSpPr>
          <p:nvPr/>
        </p:nvCxnSpPr>
        <p:spPr>
          <a:xfrm flipH="1" flipV="1">
            <a:off x="6349308" y="4535957"/>
            <a:ext cx="1559972" cy="21333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6C8949-44F9-160D-D5DC-37DF810ABC07}"/>
              </a:ext>
            </a:extLst>
          </p:cNvPr>
          <p:cNvSpPr txBox="1"/>
          <p:nvPr/>
        </p:nvSpPr>
        <p:spPr>
          <a:xfrm>
            <a:off x="3569578" y="4937531"/>
            <a:ext cx="44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ECD01C-67D2-D1F6-9D5C-2EAE7FF54DB5}"/>
              </a:ext>
            </a:extLst>
          </p:cNvPr>
          <p:cNvSpPr txBox="1"/>
          <p:nvPr/>
        </p:nvSpPr>
        <p:spPr>
          <a:xfrm>
            <a:off x="6264156" y="4030517"/>
            <a:ext cx="44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16D274-2337-F5FB-92EB-6E5FDE737D8B}"/>
              </a:ext>
            </a:extLst>
          </p:cNvPr>
          <p:cNvSpPr txBox="1"/>
          <p:nvPr/>
        </p:nvSpPr>
        <p:spPr>
          <a:xfrm>
            <a:off x="7718531" y="4287624"/>
            <a:ext cx="44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323810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62D-29F9-0284-953D-81B7CCA2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7206"/>
          </a:xfrm>
        </p:spPr>
        <p:txBody>
          <a:bodyPr>
            <a:noAutofit/>
          </a:bodyPr>
          <a:lstStyle/>
          <a:p>
            <a:r>
              <a:rPr lang="en-IN" sz="9600" b="1" dirty="0"/>
              <a:t>Nearest</a:t>
            </a:r>
            <a:br>
              <a:rPr lang="en-IN" sz="9600" b="1" dirty="0"/>
            </a:br>
            <a:r>
              <a:rPr lang="en-IN" sz="9600" b="1" dirty="0"/>
              <a:t>Neighbour</a:t>
            </a:r>
            <a:br>
              <a:rPr lang="en-IN" sz="9600" b="1" dirty="0"/>
            </a:br>
            <a:r>
              <a:rPr lang="en-IN" sz="9600" b="1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25000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CB03-5E13-898B-C39F-90402883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Nearest Neighbour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2F04-8A5F-9EC6-3729-5416569E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747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20E3-DDC7-6489-6402-82986EA1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BAB9-055F-1198-3B62-E420B9C7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200 points from [-10, 10]</a:t>
            </a:r>
            <a:r>
              <a:rPr lang="en-US" baseline="30000" dirty="0"/>
              <a:t>10</a:t>
            </a:r>
            <a:r>
              <a:rPr lang="en-US" dirty="0"/>
              <a:t>, i.e., the points come from a 10-dimensional space with the max values along any dimension lying between -10 and 10.</a:t>
            </a:r>
          </a:p>
          <a:p>
            <a:r>
              <a:rPr lang="en-US" dirty="0"/>
              <a:t>Construct an R-tree of different depths and given an arbitrary query point q find its nearest </a:t>
            </a:r>
            <a:r>
              <a:rPr lang="en-US" dirty="0" err="1"/>
              <a:t>neighbour</a:t>
            </a:r>
            <a:r>
              <a:rPr lang="en-US" dirty="0"/>
              <a:t> by searching through the R-tree.</a:t>
            </a:r>
          </a:p>
          <a:p>
            <a:r>
              <a:rPr lang="en-US" dirty="0"/>
              <a:t>Also check for which type of distance, viz., Euclidean, Manhattan or the L1 distance, is the returned nearest </a:t>
            </a:r>
            <a:r>
              <a:rPr lang="en-US" dirty="0" err="1"/>
              <a:t>neighbour</a:t>
            </a:r>
            <a:r>
              <a:rPr lang="en-US" dirty="0"/>
              <a:t> is actually the nearest </a:t>
            </a:r>
            <a:r>
              <a:rPr lang="en-US" dirty="0" err="1"/>
              <a:t>neighbour</a:t>
            </a:r>
            <a:r>
              <a:rPr lang="en-US" dirty="0"/>
              <a:t> of the given query point q.</a:t>
            </a:r>
          </a:p>
          <a:p>
            <a:r>
              <a:rPr lang="en-US" dirty="0"/>
              <a:t>If you increase the dimension from 10 to 20, do you still get comparable/useful results?</a:t>
            </a:r>
          </a:p>
          <a:p>
            <a:r>
              <a:rPr lang="en-US" dirty="0"/>
              <a:t>How easy is it to insert or delete a node?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039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F9A3-5AFA-4482-A92D-4BCC2E97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Life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AA8F-6B41-E341-81D1-1E4F70C60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Looking for Restaurants in your neighbourhood.</a:t>
            </a:r>
          </a:p>
          <a:p>
            <a:r>
              <a:rPr lang="en-IN" dirty="0"/>
              <a:t>Navy ship looking for enemy submarines in its range.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17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323C6-BA20-EA78-2AD8-C867AFAF4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60" y="589935"/>
            <a:ext cx="10390239" cy="55870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000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Actual Code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822110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44C8-6C8D-2753-3290-B2162CA3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Deletion of a node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A2F219-93F4-D0B6-5916-04A1CFCEE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81"/>
          <a:stretch/>
        </p:blipFill>
        <p:spPr>
          <a:xfrm>
            <a:off x="838200" y="1765737"/>
            <a:ext cx="7275786" cy="4783227"/>
          </a:xfrm>
        </p:spPr>
      </p:pic>
    </p:spTree>
    <p:extLst>
      <p:ext uri="{BB962C8B-B14F-4D97-AF65-F5344CB8AC3E}">
        <p14:creationId xmlns:p14="http://schemas.microsoft.com/office/powerpoint/2010/main" val="408826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973AE-196B-B1F1-7A57-6FE74A9C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an R Tree?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42293-2B4F-F20D-F481-969C93920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921" y="1581150"/>
            <a:ext cx="7865999" cy="35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39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44C8-6C8D-2753-3290-B2162CA3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Deletion of a node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29B29D-FBBB-F1E5-52CC-0765DC4D7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55" y="1690688"/>
            <a:ext cx="5773282" cy="497331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7EFEF2-A211-9252-F091-59F129DD21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3"/>
          <a:stretch/>
        </p:blipFill>
        <p:spPr>
          <a:xfrm>
            <a:off x="5822731" y="1480481"/>
            <a:ext cx="5951186" cy="489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42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CB03-5E13-898B-C39F-90402883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Deletion of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2F04-8A5F-9EC6-3729-5416569E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935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D0CC-3BE0-5CA8-022D-25C420BC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489C-8443-1584-0C8C-F0D3F14F3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Implementation Challenges-</a:t>
            </a:r>
            <a:br>
              <a:rPr lang="en-IN" sz="3200" dirty="0"/>
            </a:br>
            <a:r>
              <a:rPr lang="en-IN" sz="3200" dirty="0"/>
              <a:t>- Decision on the structure of node. As we have two possibilities of nodes, leaf(containing points) and non-leaf(containing Rectangles).</a:t>
            </a:r>
            <a:br>
              <a:rPr lang="en-IN" sz="3200" dirty="0"/>
            </a:br>
            <a:r>
              <a:rPr lang="en-IN" sz="3200" dirty="0"/>
              <a:t>- Splitting of nodes – As the brute force algorithm requires (2^m) operations we have used a sub-optimal quadratic time algorithm.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542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9DC1-4171-B217-B085-B3D10C4C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7A060-68B2-0B56-C19D-90735C2EE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Arial" panose="020B0604020202020204" pitchFamily="34" charset="0"/>
              </a:rPr>
              <a:t>R-TREES. A DYNAMIC INDEX STRUCTURE </a:t>
            </a:r>
            <a:r>
              <a:rPr lang="en-IN" sz="2400" b="0" i="0" u="none" strike="noStrike" baseline="0" dirty="0">
                <a:latin typeface="Arial" panose="020B0604020202020204" pitchFamily="34" charset="0"/>
              </a:rPr>
              <a:t>FOR SPATIAL SEARCHING</a:t>
            </a:r>
            <a:br>
              <a:rPr lang="en-IN" sz="2400" b="0" i="0" u="none" strike="noStrike" baseline="0" dirty="0">
                <a:latin typeface="Arial" panose="020B0604020202020204" pitchFamily="34" charset="0"/>
              </a:rPr>
            </a:br>
            <a:r>
              <a:rPr lang="en-IN" sz="2400" b="0" i="0" u="none" strike="noStrike" baseline="0" dirty="0">
                <a:latin typeface="Arial" panose="020B0604020202020204" pitchFamily="34" charset="0"/>
              </a:rPr>
              <a:t>	-Antonin Guttman	</a:t>
            </a:r>
            <a:br>
              <a:rPr lang="en-IN" sz="2400" b="0" i="0" u="none" strike="noStrike" baseline="0" dirty="0">
                <a:latin typeface="Arial" panose="020B0604020202020204" pitchFamily="34" charset="0"/>
              </a:rPr>
            </a:br>
            <a:r>
              <a:rPr lang="en-IN" sz="2400" b="0" i="0" u="none" strike="noStrike" baseline="0" dirty="0">
                <a:latin typeface="Arial" panose="020B0604020202020204" pitchFamily="34" charset="0"/>
              </a:rPr>
              <a:t>	 University of California</a:t>
            </a:r>
            <a:br>
              <a:rPr lang="en-IN" sz="2400" b="0" i="0" u="none" strike="noStrike" baseline="0" dirty="0">
                <a:latin typeface="Arial" panose="020B0604020202020204" pitchFamily="34" charset="0"/>
              </a:rPr>
            </a:br>
            <a:r>
              <a:rPr lang="en-IN" sz="2400" b="0" i="0" u="none" strike="noStrike" baseline="0" dirty="0">
                <a:latin typeface="Arial" panose="020B0604020202020204" pitchFamily="34" charset="0"/>
              </a:rPr>
              <a:t>	 Berkeley</a:t>
            </a:r>
          </a:p>
          <a:p>
            <a:pPr algn="l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Nearest Neighbour Queries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-Nick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Roussopoulos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Stephen Kelley Frederic Vincent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University of Maryland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College Park, MD 20742</a:t>
            </a:r>
          </a:p>
          <a:p>
            <a:pPr algn="l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R-tree – Wikipedia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010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15A39-3D29-7F2D-E733-D730D5218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</a:t>
            </a:r>
            <a:br>
              <a:rPr lang="en-US" sz="9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9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8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462EE7E-14DF-497D-AE08-F6623DB88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E2AEF-4B9A-4866-A6A9-9503A847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0E42293-2B4F-F20D-F481-969C93920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9" r="5308"/>
          <a:stretch/>
        </p:blipFill>
        <p:spPr>
          <a:xfrm>
            <a:off x="852042" y="2015077"/>
            <a:ext cx="5243804" cy="3208992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BEE9274-9F0F-B43E-3166-FFB6ED5E34B2}"/>
              </a:ext>
            </a:extLst>
          </p:cNvPr>
          <p:cNvSpPr/>
          <p:nvPr/>
        </p:nvSpPr>
        <p:spPr>
          <a:xfrm>
            <a:off x="6989796" y="2924248"/>
            <a:ext cx="1104900" cy="69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F3A89-B30A-C5A4-4001-00B6EEC6CD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38" r="5165"/>
          <a:stretch/>
        </p:blipFill>
        <p:spPr>
          <a:xfrm>
            <a:off x="6869859" y="1097035"/>
            <a:ext cx="4962525" cy="43497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8989A6B-98F4-5BBF-2FBA-ABAD37CDC4E9}"/>
              </a:ext>
            </a:extLst>
          </p:cNvPr>
          <p:cNvSpPr/>
          <p:nvPr/>
        </p:nvSpPr>
        <p:spPr>
          <a:xfrm>
            <a:off x="5884895" y="2924248"/>
            <a:ext cx="1104900" cy="69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55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973AE-196B-B1F1-7A57-6FE74A9C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an R Tree?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CB18E1-0B45-C1F4-E7FB-7ECFD4403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64" t="5983" r="5534" b="1860"/>
          <a:stretch/>
        </p:blipFill>
        <p:spPr>
          <a:xfrm>
            <a:off x="4257675" y="795665"/>
            <a:ext cx="6399323" cy="52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6387-01D1-7ED2-DA6C-F9F62C0F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R-Trees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590EA-8321-9E62-46A1-E43DBF712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R tree is a tree of Rectangles(hence the name “R” tree), where each Rectangle houses a collection of sub-rectangles.</a:t>
            </a:r>
          </a:p>
          <a:p>
            <a:r>
              <a:rPr lang="en-IN" sz="3200" dirty="0"/>
              <a:t>In the base case the rectangle has collection of points, these rectangles are called Leaf nodes.</a:t>
            </a:r>
          </a:p>
          <a:p>
            <a:r>
              <a:rPr lang="en-IN" sz="3200" dirty="0"/>
              <a:t>The rectangles are tightly bound to ensure maximum utilisation of space, hence named 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Minimum Bounding Rectangles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038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8FC7-31FD-1B3A-7A42-E146ED9A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Lets make an R-Tree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0D3AB6-489C-E3E1-51A0-9F55302ECDEC}"/>
              </a:ext>
            </a:extLst>
          </p:cNvPr>
          <p:cNvSpPr/>
          <p:nvPr/>
        </p:nvSpPr>
        <p:spPr>
          <a:xfrm>
            <a:off x="1548580" y="1929216"/>
            <a:ext cx="3637935" cy="3028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34D69-7FB5-BBD5-816E-F2FA14332017}"/>
              </a:ext>
            </a:extLst>
          </p:cNvPr>
          <p:cNvSpPr txBox="1"/>
          <p:nvPr/>
        </p:nvSpPr>
        <p:spPr>
          <a:xfrm>
            <a:off x="4719484" y="1465006"/>
            <a:ext cx="63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5F52B0-4DA2-59C0-D85F-EA60EA3B4CD1}"/>
              </a:ext>
            </a:extLst>
          </p:cNvPr>
          <p:cNvCxnSpPr>
            <a:cxnSpLocks/>
          </p:cNvCxnSpPr>
          <p:nvPr/>
        </p:nvCxnSpPr>
        <p:spPr>
          <a:xfrm>
            <a:off x="5036574" y="4943167"/>
            <a:ext cx="717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EAD63A-824E-C6C7-772B-E4E845F5F69B}"/>
              </a:ext>
            </a:extLst>
          </p:cNvPr>
          <p:cNvCxnSpPr>
            <a:cxnSpLocks/>
          </p:cNvCxnSpPr>
          <p:nvPr/>
        </p:nvCxnSpPr>
        <p:spPr>
          <a:xfrm flipV="1">
            <a:off x="1548580" y="1337188"/>
            <a:ext cx="4915" cy="176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0A7E1C-7927-AFC0-BFAA-019F432E3E04}"/>
              </a:ext>
            </a:extLst>
          </p:cNvPr>
          <p:cNvSpPr txBox="1"/>
          <p:nvPr/>
        </p:nvSpPr>
        <p:spPr>
          <a:xfrm>
            <a:off x="1488970" y="4887334"/>
            <a:ext cx="4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32B3AC-4FE7-2BB5-E89E-6D053FB6D685}"/>
              </a:ext>
            </a:extLst>
          </p:cNvPr>
          <p:cNvSpPr txBox="1"/>
          <p:nvPr/>
        </p:nvSpPr>
        <p:spPr>
          <a:xfrm>
            <a:off x="5142427" y="4869775"/>
            <a:ext cx="45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B8C4AE-0E82-19D4-8396-5ABDD94B5EF2}"/>
              </a:ext>
            </a:extLst>
          </p:cNvPr>
          <p:cNvSpPr txBox="1"/>
          <p:nvPr/>
        </p:nvSpPr>
        <p:spPr>
          <a:xfrm>
            <a:off x="1212436" y="1654789"/>
            <a:ext cx="45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F29A8-ED98-18B2-EAB7-59031F7A4DEB}"/>
              </a:ext>
            </a:extLst>
          </p:cNvPr>
          <p:cNvSpPr txBox="1"/>
          <p:nvPr/>
        </p:nvSpPr>
        <p:spPr>
          <a:xfrm>
            <a:off x="1142076" y="4518002"/>
            <a:ext cx="4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683C09-9C4E-B36E-0769-D373E10F2DE4}"/>
              </a:ext>
            </a:extLst>
          </p:cNvPr>
          <p:cNvSpPr txBox="1"/>
          <p:nvPr/>
        </p:nvSpPr>
        <p:spPr>
          <a:xfrm>
            <a:off x="7772399" y="1465006"/>
            <a:ext cx="310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L=[x1,x2…….</a:t>
            </a:r>
            <a:r>
              <a:rPr lang="en-IN" sz="2800" dirty="0" err="1"/>
              <a:t>xN</a:t>
            </a:r>
            <a:r>
              <a:rPr lang="en-IN" sz="2800" dirty="0"/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D60ED-1D7C-F71D-335A-6301FC7DDA92}"/>
              </a:ext>
            </a:extLst>
          </p:cNvPr>
          <p:cNvSpPr txBox="1"/>
          <p:nvPr/>
        </p:nvSpPr>
        <p:spPr>
          <a:xfrm>
            <a:off x="7772399" y="1887955"/>
            <a:ext cx="363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R=[y2,y2 …….</a:t>
            </a:r>
            <a:r>
              <a:rPr lang="en-IN" sz="2800" dirty="0" err="1"/>
              <a:t>yN</a:t>
            </a:r>
            <a:r>
              <a:rPr lang="en-IN" sz="2800" dirty="0"/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0195D2-C882-6C71-7FD4-898C032BBB23}"/>
              </a:ext>
            </a:extLst>
          </p:cNvPr>
          <p:cNvSpPr txBox="1"/>
          <p:nvPr/>
        </p:nvSpPr>
        <p:spPr>
          <a:xfrm>
            <a:off x="7678994" y="2979174"/>
            <a:ext cx="34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Xi is </a:t>
            </a:r>
            <a:r>
              <a:rPr lang="en-IN" b="1" dirty="0" err="1"/>
              <a:t>lowerbound</a:t>
            </a:r>
            <a:r>
              <a:rPr lang="en-IN" b="1" dirty="0"/>
              <a:t> in </a:t>
            </a:r>
            <a:r>
              <a:rPr lang="en-IN" b="1" dirty="0" err="1"/>
              <a:t>i-th</a:t>
            </a:r>
            <a:r>
              <a:rPr lang="en-IN" b="1" dirty="0"/>
              <a:t> dimension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C950C5-DC1F-C2A0-EB40-1D18D68C5485}"/>
              </a:ext>
            </a:extLst>
          </p:cNvPr>
          <p:cNvSpPr txBox="1"/>
          <p:nvPr/>
        </p:nvSpPr>
        <p:spPr>
          <a:xfrm>
            <a:off x="7678994" y="3372005"/>
            <a:ext cx="345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Yi is </a:t>
            </a:r>
            <a:r>
              <a:rPr lang="en-IN" b="1" dirty="0" err="1"/>
              <a:t>upperbound</a:t>
            </a:r>
            <a:r>
              <a:rPr lang="en-IN" b="1" dirty="0"/>
              <a:t> in </a:t>
            </a:r>
            <a:r>
              <a:rPr lang="en-IN" b="1" dirty="0" err="1"/>
              <a:t>i-th</a:t>
            </a:r>
            <a:r>
              <a:rPr lang="en-IN" b="1" dirty="0"/>
              <a:t> dimension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05691A-CB95-1920-82ED-A86B1BEFC125}"/>
              </a:ext>
            </a:extLst>
          </p:cNvPr>
          <p:cNvSpPr/>
          <p:nvPr/>
        </p:nvSpPr>
        <p:spPr>
          <a:xfrm>
            <a:off x="1553495" y="2141597"/>
            <a:ext cx="1738470" cy="12069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83C3BF-32E9-3260-2A59-5529E911B4B3}"/>
              </a:ext>
            </a:extLst>
          </p:cNvPr>
          <p:cNvSpPr/>
          <p:nvPr/>
        </p:nvSpPr>
        <p:spPr>
          <a:xfrm>
            <a:off x="3864077" y="1927892"/>
            <a:ext cx="1317523" cy="13167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5AE097-DFDF-346F-E114-436F110016EA}"/>
              </a:ext>
            </a:extLst>
          </p:cNvPr>
          <p:cNvSpPr/>
          <p:nvPr/>
        </p:nvSpPr>
        <p:spPr>
          <a:xfrm>
            <a:off x="2497086" y="3954403"/>
            <a:ext cx="1543664" cy="9879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1082F1-4CE6-9B08-8FB6-97014F38BBA4}"/>
              </a:ext>
            </a:extLst>
          </p:cNvPr>
          <p:cNvSpPr/>
          <p:nvPr/>
        </p:nvSpPr>
        <p:spPr>
          <a:xfrm>
            <a:off x="2817862" y="3010143"/>
            <a:ext cx="943285" cy="131675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4C2127-13AF-81B3-743E-29AA30F3B576}"/>
              </a:ext>
            </a:extLst>
          </p:cNvPr>
          <p:cNvSpPr txBox="1"/>
          <p:nvPr/>
        </p:nvSpPr>
        <p:spPr>
          <a:xfrm>
            <a:off x="2817862" y="2103874"/>
            <a:ext cx="57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B4276D-0C85-CCC4-9214-06B5805B2EDF}"/>
              </a:ext>
            </a:extLst>
          </p:cNvPr>
          <p:cNvSpPr txBox="1"/>
          <p:nvPr/>
        </p:nvSpPr>
        <p:spPr>
          <a:xfrm>
            <a:off x="3283516" y="2941170"/>
            <a:ext cx="62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1E54AC-04E4-5BBE-F336-9753061FA038}"/>
              </a:ext>
            </a:extLst>
          </p:cNvPr>
          <p:cNvSpPr txBox="1"/>
          <p:nvPr/>
        </p:nvSpPr>
        <p:spPr>
          <a:xfrm>
            <a:off x="3551748" y="4649304"/>
            <a:ext cx="62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2DBBF-12BC-BDB7-2C79-B3B5B18CC76C}"/>
              </a:ext>
            </a:extLst>
          </p:cNvPr>
          <p:cNvSpPr txBox="1"/>
          <p:nvPr/>
        </p:nvSpPr>
        <p:spPr>
          <a:xfrm>
            <a:off x="4711348" y="1887955"/>
            <a:ext cx="62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B582DC-464C-5AF8-EBF3-AE74E41DB965}"/>
              </a:ext>
            </a:extLst>
          </p:cNvPr>
          <p:cNvSpPr txBox="1"/>
          <p:nvPr/>
        </p:nvSpPr>
        <p:spPr>
          <a:xfrm>
            <a:off x="7772399" y="4299549"/>
            <a:ext cx="392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Children=[R11,R12,R13,R14]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4EB198-AEE3-0C23-5E88-395562E7130E}"/>
              </a:ext>
            </a:extLst>
          </p:cNvPr>
          <p:cNvSpPr/>
          <p:nvPr/>
        </p:nvSpPr>
        <p:spPr>
          <a:xfrm>
            <a:off x="1510786" y="2115740"/>
            <a:ext cx="80504" cy="6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B67C52F-B6E0-2EDA-CE2F-EE1FA5FD535A}"/>
              </a:ext>
            </a:extLst>
          </p:cNvPr>
          <p:cNvSpPr/>
          <p:nvPr/>
        </p:nvSpPr>
        <p:spPr>
          <a:xfrm>
            <a:off x="3261088" y="2681872"/>
            <a:ext cx="80504" cy="6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F421B8-D5D0-901B-4EDC-24DAD25875D1}"/>
              </a:ext>
            </a:extLst>
          </p:cNvPr>
          <p:cNvSpPr/>
          <p:nvPr/>
        </p:nvSpPr>
        <p:spPr>
          <a:xfrm>
            <a:off x="3134026" y="3149573"/>
            <a:ext cx="80504" cy="6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5E1C6E-8129-FE83-1EB7-072013656C64}"/>
              </a:ext>
            </a:extLst>
          </p:cNvPr>
          <p:cNvSpPr/>
          <p:nvPr/>
        </p:nvSpPr>
        <p:spPr>
          <a:xfrm>
            <a:off x="3992733" y="1912723"/>
            <a:ext cx="80504" cy="6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D5E203E-8C79-1259-8C1B-6FA50A6DC261}"/>
              </a:ext>
            </a:extLst>
          </p:cNvPr>
          <p:cNvSpPr/>
          <p:nvPr/>
        </p:nvSpPr>
        <p:spPr>
          <a:xfrm>
            <a:off x="2319797" y="3310502"/>
            <a:ext cx="80504" cy="6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16C4166-48AD-3ED9-E2A0-E5789B7FC80F}"/>
              </a:ext>
            </a:extLst>
          </p:cNvPr>
          <p:cNvSpPr/>
          <p:nvPr/>
        </p:nvSpPr>
        <p:spPr>
          <a:xfrm>
            <a:off x="3831506" y="2595930"/>
            <a:ext cx="80504" cy="6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61DB5D7-1AD4-A543-494E-4390539DE3A1}"/>
              </a:ext>
            </a:extLst>
          </p:cNvPr>
          <p:cNvSpPr/>
          <p:nvPr/>
        </p:nvSpPr>
        <p:spPr>
          <a:xfrm>
            <a:off x="5126450" y="3197783"/>
            <a:ext cx="80504" cy="6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48456B-A28A-9ECF-F389-2DF54E172A43}"/>
              </a:ext>
            </a:extLst>
          </p:cNvPr>
          <p:cNvSpPr/>
          <p:nvPr/>
        </p:nvSpPr>
        <p:spPr>
          <a:xfrm>
            <a:off x="4158898" y="2235017"/>
            <a:ext cx="80504" cy="6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468C9C-D21B-47D0-F741-7F32D37A57F3}"/>
              </a:ext>
            </a:extLst>
          </p:cNvPr>
          <p:cNvSpPr/>
          <p:nvPr/>
        </p:nvSpPr>
        <p:spPr>
          <a:xfrm>
            <a:off x="4373819" y="2469315"/>
            <a:ext cx="80504" cy="6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FAFCF4B-C8A3-BD13-6C82-11C50AA227A5}"/>
              </a:ext>
            </a:extLst>
          </p:cNvPr>
          <p:cNvSpPr/>
          <p:nvPr/>
        </p:nvSpPr>
        <p:spPr>
          <a:xfrm>
            <a:off x="4630844" y="2344813"/>
            <a:ext cx="80504" cy="6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5F10B3F-5825-8BAD-53B8-7EB1370FB952}"/>
              </a:ext>
            </a:extLst>
          </p:cNvPr>
          <p:cNvSpPr/>
          <p:nvPr/>
        </p:nvSpPr>
        <p:spPr>
          <a:xfrm>
            <a:off x="4582443" y="2743903"/>
            <a:ext cx="80504" cy="6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1D1516-3816-FBFF-7A14-D41489AF5E92}"/>
              </a:ext>
            </a:extLst>
          </p:cNvPr>
          <p:cNvSpPr/>
          <p:nvPr/>
        </p:nvSpPr>
        <p:spPr>
          <a:xfrm>
            <a:off x="4158898" y="2797440"/>
            <a:ext cx="80504" cy="6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CD100B-2192-5538-1B52-A4AD18756ECD}"/>
              </a:ext>
            </a:extLst>
          </p:cNvPr>
          <p:cNvSpPr/>
          <p:nvPr/>
        </p:nvSpPr>
        <p:spPr>
          <a:xfrm>
            <a:off x="2556845" y="2772500"/>
            <a:ext cx="80504" cy="6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B270885-8B60-A80C-A621-ABCD6CEBE49F}"/>
              </a:ext>
            </a:extLst>
          </p:cNvPr>
          <p:cNvSpPr/>
          <p:nvPr/>
        </p:nvSpPr>
        <p:spPr>
          <a:xfrm>
            <a:off x="1984735" y="2879139"/>
            <a:ext cx="80504" cy="6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2873DC-5123-AA89-0780-BBAD94A583F4}"/>
              </a:ext>
            </a:extLst>
          </p:cNvPr>
          <p:cNvSpPr/>
          <p:nvPr/>
        </p:nvSpPr>
        <p:spPr>
          <a:xfrm>
            <a:off x="2642184" y="2135587"/>
            <a:ext cx="80504" cy="6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EC1FE9F-3420-DA45-CCC9-59C5DD6B6979}"/>
              </a:ext>
            </a:extLst>
          </p:cNvPr>
          <p:cNvSpPr/>
          <p:nvPr/>
        </p:nvSpPr>
        <p:spPr>
          <a:xfrm>
            <a:off x="2181835" y="2524237"/>
            <a:ext cx="80504" cy="6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66BCCC1-83F6-E59B-011A-53F5C5873A0E}"/>
              </a:ext>
            </a:extLst>
          </p:cNvPr>
          <p:cNvSpPr/>
          <p:nvPr/>
        </p:nvSpPr>
        <p:spPr>
          <a:xfrm>
            <a:off x="1849387" y="2628342"/>
            <a:ext cx="80504" cy="6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64150B3-0E72-FF94-B404-BCC7FEFAFB09}"/>
              </a:ext>
            </a:extLst>
          </p:cNvPr>
          <p:cNvSpPr/>
          <p:nvPr/>
        </p:nvSpPr>
        <p:spPr>
          <a:xfrm>
            <a:off x="3698306" y="3915959"/>
            <a:ext cx="80504" cy="62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93DFD0B-5D42-950B-E64C-7B0E7762FECA}"/>
              </a:ext>
            </a:extLst>
          </p:cNvPr>
          <p:cNvSpPr/>
          <p:nvPr/>
        </p:nvSpPr>
        <p:spPr>
          <a:xfrm>
            <a:off x="2777610" y="4279972"/>
            <a:ext cx="80504" cy="62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5BAA0E3-F92F-907C-35FA-166FD94C8590}"/>
              </a:ext>
            </a:extLst>
          </p:cNvPr>
          <p:cNvSpPr/>
          <p:nvPr/>
        </p:nvSpPr>
        <p:spPr>
          <a:xfrm>
            <a:off x="3475088" y="3758748"/>
            <a:ext cx="80504" cy="62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BB0367E-9705-2476-5ABF-4CB85E3F1633}"/>
              </a:ext>
            </a:extLst>
          </p:cNvPr>
          <p:cNvSpPr/>
          <p:nvPr/>
        </p:nvSpPr>
        <p:spPr>
          <a:xfrm>
            <a:off x="3723353" y="2983152"/>
            <a:ext cx="80504" cy="62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A7B1A6B-F780-4544-12DA-3ED49E1AEB4B}"/>
              </a:ext>
            </a:extLst>
          </p:cNvPr>
          <p:cNvSpPr/>
          <p:nvPr/>
        </p:nvSpPr>
        <p:spPr>
          <a:xfrm>
            <a:off x="3515340" y="3462585"/>
            <a:ext cx="80504" cy="62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3E7373B-B211-B399-50C7-0EA365BB42A0}"/>
              </a:ext>
            </a:extLst>
          </p:cNvPr>
          <p:cNvSpPr/>
          <p:nvPr/>
        </p:nvSpPr>
        <p:spPr>
          <a:xfrm>
            <a:off x="3220836" y="3728669"/>
            <a:ext cx="80504" cy="62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07E7E0-2131-DAB5-AC27-0766065D429A}"/>
              </a:ext>
            </a:extLst>
          </p:cNvPr>
          <p:cNvSpPr/>
          <p:nvPr/>
        </p:nvSpPr>
        <p:spPr>
          <a:xfrm>
            <a:off x="2930926" y="3197783"/>
            <a:ext cx="80504" cy="62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5FABC17-D5C6-4AF9-A196-D51052F937A0}"/>
              </a:ext>
            </a:extLst>
          </p:cNvPr>
          <p:cNvSpPr/>
          <p:nvPr/>
        </p:nvSpPr>
        <p:spPr>
          <a:xfrm>
            <a:off x="2982391" y="3537493"/>
            <a:ext cx="80504" cy="62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F044DF0-0C7A-11BA-9920-AD12B43077CD}"/>
              </a:ext>
            </a:extLst>
          </p:cNvPr>
          <p:cNvSpPr/>
          <p:nvPr/>
        </p:nvSpPr>
        <p:spPr>
          <a:xfrm>
            <a:off x="2797423" y="3710321"/>
            <a:ext cx="80504" cy="620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87371B-7388-4667-B52B-A53761A54843}"/>
              </a:ext>
            </a:extLst>
          </p:cNvPr>
          <p:cNvSpPr/>
          <p:nvPr/>
        </p:nvSpPr>
        <p:spPr>
          <a:xfrm>
            <a:off x="3011430" y="4136461"/>
            <a:ext cx="80504" cy="620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852FE4D-4DC0-1199-6B84-6729E31987A6}"/>
              </a:ext>
            </a:extLst>
          </p:cNvPr>
          <p:cNvSpPr/>
          <p:nvPr/>
        </p:nvSpPr>
        <p:spPr>
          <a:xfrm>
            <a:off x="2757171" y="4636556"/>
            <a:ext cx="80504" cy="620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4E83D90-48D8-FA15-335B-D919F5621B23}"/>
              </a:ext>
            </a:extLst>
          </p:cNvPr>
          <p:cNvSpPr/>
          <p:nvPr/>
        </p:nvSpPr>
        <p:spPr>
          <a:xfrm>
            <a:off x="3214371" y="4919223"/>
            <a:ext cx="80504" cy="620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6AA484D-6DB5-B838-413E-96652EE38A4E}"/>
              </a:ext>
            </a:extLst>
          </p:cNvPr>
          <p:cNvSpPr/>
          <p:nvPr/>
        </p:nvSpPr>
        <p:spPr>
          <a:xfrm>
            <a:off x="3986204" y="4650546"/>
            <a:ext cx="80504" cy="620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1EACBF1-2D4E-B8A1-0DD4-61899982FCDC}"/>
              </a:ext>
            </a:extLst>
          </p:cNvPr>
          <p:cNvSpPr/>
          <p:nvPr/>
        </p:nvSpPr>
        <p:spPr>
          <a:xfrm>
            <a:off x="2456834" y="3946974"/>
            <a:ext cx="80504" cy="620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381DDA3-09C2-227E-C03D-C4B061C3DCEC}"/>
              </a:ext>
            </a:extLst>
          </p:cNvPr>
          <p:cNvSpPr/>
          <p:nvPr/>
        </p:nvSpPr>
        <p:spPr>
          <a:xfrm>
            <a:off x="3829276" y="3939234"/>
            <a:ext cx="80504" cy="620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F2EF7F9-B8C9-FBE9-DE02-36B2BDBCED70}"/>
              </a:ext>
            </a:extLst>
          </p:cNvPr>
          <p:cNvSpPr/>
          <p:nvPr/>
        </p:nvSpPr>
        <p:spPr>
          <a:xfrm>
            <a:off x="2484167" y="4607473"/>
            <a:ext cx="80504" cy="620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D1E4AA9-77EC-5C09-AC33-3577324E14CA}"/>
              </a:ext>
            </a:extLst>
          </p:cNvPr>
          <p:cNvSpPr/>
          <p:nvPr/>
        </p:nvSpPr>
        <p:spPr>
          <a:xfrm>
            <a:off x="2797423" y="4404663"/>
            <a:ext cx="80504" cy="620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A5D1C94-6245-CABF-D08C-23E2B3E80BC8}"/>
              </a:ext>
            </a:extLst>
          </p:cNvPr>
          <p:cNvSpPr/>
          <p:nvPr/>
        </p:nvSpPr>
        <p:spPr>
          <a:xfrm>
            <a:off x="3106378" y="4725667"/>
            <a:ext cx="80504" cy="620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6849C3F-BB47-4EC0-3016-923E4DCAF890}"/>
              </a:ext>
            </a:extLst>
          </p:cNvPr>
          <p:cNvSpPr/>
          <p:nvPr/>
        </p:nvSpPr>
        <p:spPr>
          <a:xfrm>
            <a:off x="3492599" y="4636555"/>
            <a:ext cx="80504" cy="620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BBA5EA2-D0BD-9D0C-DA10-E6BABA953309}"/>
              </a:ext>
            </a:extLst>
          </p:cNvPr>
          <p:cNvSpPr/>
          <p:nvPr/>
        </p:nvSpPr>
        <p:spPr>
          <a:xfrm>
            <a:off x="3367371" y="4500233"/>
            <a:ext cx="80504" cy="620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70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1" grpId="0"/>
      <p:bldP spid="15" grpId="0"/>
      <p:bldP spid="16" grpId="0"/>
      <p:bldP spid="18" grpId="0"/>
      <p:bldP spid="19" grpId="0"/>
      <p:bldP spid="20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62D-29F9-0284-953D-81B7CCA2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7206"/>
          </a:xfrm>
        </p:spPr>
        <p:txBody>
          <a:bodyPr>
            <a:noAutofit/>
          </a:bodyPr>
          <a:lstStyle/>
          <a:p>
            <a:r>
              <a:rPr lang="en-IN" sz="9600" b="1" dirty="0"/>
              <a:t>Insertion </a:t>
            </a:r>
            <a:br>
              <a:rPr lang="en-IN" sz="9600" b="1" dirty="0"/>
            </a:br>
            <a:r>
              <a:rPr lang="en-IN" sz="9600" b="1" dirty="0"/>
              <a:t>in R Tree</a:t>
            </a:r>
          </a:p>
        </p:txBody>
      </p:sp>
    </p:spTree>
    <p:extLst>
      <p:ext uri="{BB962C8B-B14F-4D97-AF65-F5344CB8AC3E}">
        <p14:creationId xmlns:p14="http://schemas.microsoft.com/office/powerpoint/2010/main" val="127610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62D-29F9-0284-953D-81B7CCA2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7206"/>
          </a:xfrm>
        </p:spPr>
        <p:txBody>
          <a:bodyPr>
            <a:noAutofit/>
          </a:bodyPr>
          <a:lstStyle/>
          <a:p>
            <a:r>
              <a:rPr lang="en-IN" sz="9600" b="1" dirty="0"/>
              <a:t>Splitting </a:t>
            </a:r>
            <a:br>
              <a:rPr lang="en-IN" sz="9600" b="1" dirty="0"/>
            </a:br>
            <a:r>
              <a:rPr lang="en-IN" sz="9600" b="1" dirty="0"/>
              <a:t>Rectangles</a:t>
            </a:r>
          </a:p>
        </p:txBody>
      </p:sp>
    </p:spTree>
    <p:extLst>
      <p:ext uri="{BB962C8B-B14F-4D97-AF65-F5344CB8AC3E}">
        <p14:creationId xmlns:p14="http://schemas.microsoft.com/office/powerpoint/2010/main" val="91307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62D-29F9-0284-953D-81B7CCA2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 Distance(For nearest neighbour search)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FBECAD-F1DC-84C0-FEFF-CFE26A65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88" y="1690688"/>
            <a:ext cx="5121084" cy="26138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B5EFA5-3476-1C02-CF8D-C1DB87C3DE18}"/>
              </a:ext>
            </a:extLst>
          </p:cNvPr>
          <p:cNvSpPr/>
          <p:nvPr/>
        </p:nvSpPr>
        <p:spPr>
          <a:xfrm>
            <a:off x="2514600" y="1690688"/>
            <a:ext cx="168965" cy="307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4C5D9-4381-9C5D-84AE-6537476804CF}"/>
              </a:ext>
            </a:extLst>
          </p:cNvPr>
          <p:cNvSpPr/>
          <p:nvPr/>
        </p:nvSpPr>
        <p:spPr>
          <a:xfrm>
            <a:off x="8111613" y="2626774"/>
            <a:ext cx="2133600" cy="1927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BD71B1-17E5-1B67-2F44-888F6891D3F1}"/>
              </a:ext>
            </a:extLst>
          </p:cNvPr>
          <p:cNvSpPr/>
          <p:nvPr/>
        </p:nvSpPr>
        <p:spPr>
          <a:xfrm>
            <a:off x="10594258" y="2187677"/>
            <a:ext cx="88491" cy="105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1FB526-FA86-18E0-A092-8E70E8CA7143}"/>
              </a:ext>
            </a:extLst>
          </p:cNvPr>
          <p:cNvSpPr/>
          <p:nvPr/>
        </p:nvSpPr>
        <p:spPr>
          <a:xfrm>
            <a:off x="6391381" y="5252884"/>
            <a:ext cx="88491" cy="105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2DE29B-F2EF-A129-7ED4-F3F01B14A9DA}"/>
              </a:ext>
            </a:extLst>
          </p:cNvPr>
          <p:cNvSpPr/>
          <p:nvPr/>
        </p:nvSpPr>
        <p:spPr>
          <a:xfrm>
            <a:off x="8667135" y="5147187"/>
            <a:ext cx="88491" cy="105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E22571-F2B6-9839-ECDA-EE4CCDC9A384}"/>
              </a:ext>
            </a:extLst>
          </p:cNvPr>
          <p:cNvSpPr/>
          <p:nvPr/>
        </p:nvSpPr>
        <p:spPr>
          <a:xfrm>
            <a:off x="10955592" y="3376151"/>
            <a:ext cx="88491" cy="105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2329D7-E5CB-2CA6-E816-64908AFD1EE4}"/>
              </a:ext>
            </a:extLst>
          </p:cNvPr>
          <p:cNvSpPr/>
          <p:nvPr/>
        </p:nvSpPr>
        <p:spPr>
          <a:xfrm>
            <a:off x="9089922" y="3590565"/>
            <a:ext cx="88491" cy="105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7CDDC-1784-822C-E593-E2FDF5C5283B}"/>
              </a:ext>
            </a:extLst>
          </p:cNvPr>
          <p:cNvCxnSpPr>
            <a:cxnSpLocks/>
            <a:stCxn id="16" idx="6"/>
          </p:cNvCxnSpPr>
          <p:nvPr/>
        </p:nvCxnSpPr>
        <p:spPr>
          <a:xfrm flipH="1" flipV="1">
            <a:off x="10245213" y="3428999"/>
            <a:ext cx="7988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9EA37E-07B3-08C7-ED41-A01C66155453}"/>
              </a:ext>
            </a:extLst>
          </p:cNvPr>
          <p:cNvCxnSpPr>
            <a:stCxn id="13" idx="0"/>
          </p:cNvCxnSpPr>
          <p:nvPr/>
        </p:nvCxnSpPr>
        <p:spPr>
          <a:xfrm flipH="1">
            <a:off x="10245213" y="2187677"/>
            <a:ext cx="393291" cy="43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319AED-E9DF-BFA5-961A-F15BB34112A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711380" y="4554357"/>
            <a:ext cx="1" cy="59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BC074A-4460-B485-7CBA-13247B11DFDC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6466913" y="4554357"/>
            <a:ext cx="1644700" cy="71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90631AE-A347-64C3-2125-3623AF9F3EA2}"/>
              </a:ext>
            </a:extLst>
          </p:cNvPr>
          <p:cNvSpPr txBox="1"/>
          <p:nvPr/>
        </p:nvSpPr>
        <p:spPr>
          <a:xfrm>
            <a:off x="10682749" y="19740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01505C-BCA7-9B2D-9EB9-8FA9DD062595}"/>
              </a:ext>
            </a:extLst>
          </p:cNvPr>
          <p:cNvSpPr txBox="1"/>
          <p:nvPr/>
        </p:nvSpPr>
        <p:spPr>
          <a:xfrm>
            <a:off x="8839200" y="5011200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27EA42-E607-669C-CCB3-983CF7F29C6D}"/>
              </a:ext>
            </a:extLst>
          </p:cNvPr>
          <p:cNvSpPr txBox="1"/>
          <p:nvPr/>
        </p:nvSpPr>
        <p:spPr>
          <a:xfrm>
            <a:off x="6555404" y="519586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F31C22-5328-559D-AF85-4A169DF55599}"/>
              </a:ext>
            </a:extLst>
          </p:cNvPr>
          <p:cNvSpPr txBox="1"/>
          <p:nvPr/>
        </p:nvSpPr>
        <p:spPr>
          <a:xfrm>
            <a:off x="9215285" y="3428999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317995-8F0C-4ABA-7C3D-0838E9234E31}"/>
              </a:ext>
            </a:extLst>
          </p:cNvPr>
          <p:cNvSpPr txBox="1"/>
          <p:nvPr/>
        </p:nvSpPr>
        <p:spPr>
          <a:xfrm>
            <a:off x="8047703" y="2147888"/>
            <a:ext cx="1120877" cy="49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CC913F-5565-BC65-CFB6-817E59FFCDF7}"/>
              </a:ext>
            </a:extLst>
          </p:cNvPr>
          <p:cNvSpPr txBox="1"/>
          <p:nvPr/>
        </p:nvSpPr>
        <p:spPr>
          <a:xfrm>
            <a:off x="11080952" y="319148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2998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595</Words>
  <Application>Microsoft Office PowerPoint</Application>
  <PresentationFormat>Widescreen</PresentationFormat>
  <Paragraphs>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R-Trees</vt:lpstr>
      <vt:lpstr>What is an R Tree?</vt:lpstr>
      <vt:lpstr>PowerPoint Presentation</vt:lpstr>
      <vt:lpstr>What is an R Tree?</vt:lpstr>
      <vt:lpstr>R-Trees</vt:lpstr>
      <vt:lpstr>Lets make an R-Tree here</vt:lpstr>
      <vt:lpstr>Insertion  in R Tree</vt:lpstr>
      <vt:lpstr>Splitting  Rectangles</vt:lpstr>
      <vt:lpstr>Min Distance(For nearest neighbour search)</vt:lpstr>
      <vt:lpstr>Min-Max Distance(For nearest neighbour search)</vt:lpstr>
      <vt:lpstr>Nearest Neighbour Search</vt:lpstr>
      <vt:lpstr>Nearest Neighbour Search</vt:lpstr>
      <vt:lpstr>Nearest Neighbour Search</vt:lpstr>
      <vt:lpstr>Nearest Neighbour Search</vt:lpstr>
      <vt:lpstr>Nearest Neighbour Search</vt:lpstr>
      <vt:lpstr>AIM</vt:lpstr>
      <vt:lpstr>Real Life Applications</vt:lpstr>
      <vt:lpstr>PowerPoint Presentation</vt:lpstr>
      <vt:lpstr>Deletion of a node</vt:lpstr>
      <vt:lpstr>Deletion of a node</vt:lpstr>
      <vt:lpstr>Deletion of a node</vt:lpstr>
      <vt:lpstr>Challenges faced</vt:lpstr>
      <vt:lpstr>Credits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R-Trees</dc:title>
  <dc:creator>Kaustubh Dandegaonkar</dc:creator>
  <cp:lastModifiedBy>Kaustubh Dandegaonkar</cp:lastModifiedBy>
  <cp:revision>5</cp:revision>
  <dcterms:created xsi:type="dcterms:W3CDTF">2022-11-30T19:05:15Z</dcterms:created>
  <dcterms:modified xsi:type="dcterms:W3CDTF">2023-07-16T02:40:44Z</dcterms:modified>
</cp:coreProperties>
</file>