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KAUSTUBH JAYESH SUTH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9-02T16:20:30.259">
    <p:pos x="196" y="725"/>
    <p:text>siberian jail (worst of all jail) 
his prison cell was 4 feet by 3 feet
in this situation the body and mind start deteriorationg.
but he has the will to remain alright.
he can do some exercise for body but what for brain??
so as a chaild he was a fond of chess.
so he decide to play chess in his mind.
(mind me chess khelne ki to door ki baat he par pehle 64 space me 32 pieces ko bi to visualize karna haii)
to be aware of  all pieces and then not only play but think about the strategy also is a naturally a big gymnast.
so naturally it is a big gymnast.
so he play chess everyday.
and with whom to play?
so he decide that why not to play with the world champion?
The world champion in those days is name was gary kasparov.
so he play chess with gary kasparov in his mind.
he stayed in jail for 12 years.
after this he went out of jail and live in israel and become cabinet minister.
grand masters play demonstration matches so thay will take on 5 to 40 players at a time.
so on this day gary kasparov was playing against 5 players.(1 against 5)
and he defeated 4 of them. 
but he lost one person, and the person whom he lost to was natan saransky.
so reporters ask him " sir, how did you defeat. World chess champion , you are not a chess champian?"
so he said " for 12 * 365 days I was defeating him every day in my mind."
so he had got  programmed  to defeat him was the most natural thing for him.
like as you keep typing , it becomes natural for you , so to defeat him was the most natural thing for him.
because he had visualized it again &amp; again &amp; again. he has programmed his subconscious to defeat him.
-----------------------------------------------------------</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10-11T15:51:29.091">
    <p:pos x="196" y="725"/>
    <p:text>quick fact time:
1) om ni frequency 432 hoy try to chant in ear of crying child they wil stop crying because of frequency.
2)  unghta manas ne jagadva mate emna matha upar 1 vet jetli jagya chdine tya hath wave karo e jagi jase, karan k tya apdu 7th k last chakra hoy che ne ema halchal na karane apde pan jagi jaie chie etle bhagvan mugat paherta hata.
3) blind peole also wave their hand when they feel proud or win even they did not see anyone to do that.
4) kung fu picture ma kabootar ne hath fervine j saju kari de che.</p:text>
  </p:cm>
  <p:cm authorId="0" idx="3" dt="2022-10-11T15:51:29.091">
    <p:pos x="196" y="725"/>
    <p:text>brahma muharta : the best time to meditate and visualize.
- yog nindra or lucid dreaming.(by nicola tasla).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37a456122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37a456122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37a45612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37a45612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90fc31b5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90fc31b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37a456122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37a456122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37a456122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37a456122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90fc31b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90fc31b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37a456122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37a45612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b316477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4b316477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37a456122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537a456122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5605e7a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5605e7ab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b3164775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b316477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37a456122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37a456122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KFuojpxgIl_9eSlaP0rCdmO03v4oaPYh/view"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304350"/>
            <a:ext cx="8520600" cy="1338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Power of Visualization</a:t>
            </a:r>
            <a:endParaRPr/>
          </a:p>
        </p:txBody>
      </p:sp>
      <p:sp>
        <p:nvSpPr>
          <p:cNvPr id="55" name="Google Shape;55;p13"/>
          <p:cNvSpPr txBox="1"/>
          <p:nvPr>
            <p:ph idx="1" type="subTitle"/>
          </p:nvPr>
        </p:nvSpPr>
        <p:spPr>
          <a:xfrm>
            <a:off x="311700" y="3066475"/>
            <a:ext cx="8520600" cy="1338900"/>
          </a:xfrm>
          <a:prstGeom prst="rect">
            <a:avLst/>
          </a:prstGeom>
        </p:spPr>
        <p:txBody>
          <a:bodyPr anchorCtr="0" anchor="t" bIns="91425" lIns="91425" spcFirstLastPara="1" rIns="91425" wrap="square" tIns="91425">
            <a:normAutofit fontScale="77500" lnSpcReduction="20000"/>
          </a:bodyPr>
          <a:lstStyle/>
          <a:p>
            <a:pPr indent="457200" lvl="0" marL="457200" rtl="0" algn="r">
              <a:spcBef>
                <a:spcPts val="0"/>
              </a:spcBef>
              <a:spcAft>
                <a:spcPts val="0"/>
              </a:spcAft>
              <a:buNone/>
            </a:pPr>
            <a:r>
              <a:rPr lang="en"/>
              <a:t> Submitted by:</a:t>
            </a:r>
            <a:endParaRPr/>
          </a:p>
          <a:p>
            <a:pPr indent="457200" lvl="0" marL="457200" rtl="0" algn="r">
              <a:spcBef>
                <a:spcPts val="0"/>
              </a:spcBef>
              <a:spcAft>
                <a:spcPts val="0"/>
              </a:spcAft>
              <a:buNone/>
            </a:pPr>
            <a:r>
              <a:rPr lang="en"/>
              <a:t>               </a:t>
            </a:r>
            <a:endParaRPr/>
          </a:p>
          <a:p>
            <a:pPr indent="457200" lvl="0" marL="457200" rtl="0" algn="r">
              <a:spcBef>
                <a:spcPts val="0"/>
              </a:spcBef>
              <a:spcAft>
                <a:spcPts val="0"/>
              </a:spcAft>
              <a:buNone/>
            </a:pPr>
            <a:r>
              <a:rPr lang="en"/>
              <a:t>Suthar Kaustubh </a:t>
            </a:r>
            <a:endParaRPr/>
          </a:p>
          <a:p>
            <a:pPr indent="0" lvl="0" marL="0" rtl="0" algn="r">
              <a:spcBef>
                <a:spcPts val="0"/>
              </a:spcBef>
              <a:spcAft>
                <a:spcPts val="0"/>
              </a:spcAft>
              <a:buNone/>
            </a:pPr>
            <a:r>
              <a:rPr lang="en"/>
              <a:t> 21BCE528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Why we need Visualization?</a:t>
            </a:r>
            <a:endParaRPr u="sng"/>
          </a:p>
        </p:txBody>
      </p:sp>
      <p:sp>
        <p:nvSpPr>
          <p:cNvPr id="118" name="Google Shape;118;p22"/>
          <p:cNvSpPr txBox="1"/>
          <p:nvPr>
            <p:ph idx="1" type="body"/>
          </p:nvPr>
        </p:nvSpPr>
        <p:spPr>
          <a:xfrm>
            <a:off x="311700" y="1152475"/>
            <a:ext cx="4585800" cy="385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C4043"/>
              </a:buClr>
              <a:buSzPts val="1800"/>
              <a:buFont typeface="Roboto"/>
              <a:buChar char="●"/>
            </a:pPr>
            <a:r>
              <a:rPr lang="en">
                <a:solidFill>
                  <a:srgbClr val="3C4043"/>
                </a:solidFill>
                <a:highlight>
                  <a:srgbClr val="FFFFFF"/>
                </a:highlight>
                <a:latin typeface="Roboto"/>
                <a:ea typeface="Roboto"/>
                <a:cs typeface="Roboto"/>
                <a:sym typeface="Roboto"/>
              </a:rPr>
              <a:t>The number one golfer in american history has been </a:t>
            </a:r>
            <a:r>
              <a:rPr b="1" lang="en">
                <a:solidFill>
                  <a:srgbClr val="3C4043"/>
                </a:solidFill>
                <a:highlight>
                  <a:srgbClr val="FFFFFF"/>
                </a:highlight>
                <a:latin typeface="Roboto"/>
                <a:ea typeface="Roboto"/>
                <a:cs typeface="Roboto"/>
                <a:sym typeface="Roboto"/>
              </a:rPr>
              <a:t>Jack nicklaus</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a:p>
            <a:pPr indent="-342900" lvl="0" marL="457200" rtl="0" algn="l">
              <a:spcBef>
                <a:spcPts val="0"/>
              </a:spcBef>
              <a:spcAft>
                <a:spcPts val="0"/>
              </a:spcAft>
              <a:buClr>
                <a:srgbClr val="3C4043"/>
              </a:buClr>
              <a:buSzPts val="1800"/>
              <a:buFont typeface="Roboto"/>
              <a:buChar char="●"/>
            </a:pPr>
            <a:r>
              <a:rPr lang="en">
                <a:solidFill>
                  <a:srgbClr val="3C4043"/>
                </a:solidFill>
                <a:highlight>
                  <a:srgbClr val="FFFFFF"/>
                </a:highlight>
                <a:latin typeface="Roboto"/>
                <a:ea typeface="Roboto"/>
                <a:cs typeface="Roboto"/>
                <a:sym typeface="Roboto"/>
              </a:rPr>
              <a:t>He says “I never hit the ball before proper </a:t>
            </a:r>
            <a:r>
              <a:rPr b="1" lang="en">
                <a:solidFill>
                  <a:srgbClr val="3C4043"/>
                </a:solidFill>
                <a:highlight>
                  <a:srgbClr val="FFFFFF"/>
                </a:highlight>
                <a:latin typeface="Roboto"/>
                <a:ea typeface="Roboto"/>
                <a:cs typeface="Roboto"/>
                <a:sym typeface="Roboto"/>
              </a:rPr>
              <a:t>visualizing</a:t>
            </a:r>
            <a:r>
              <a:rPr lang="en">
                <a:solidFill>
                  <a:srgbClr val="3C4043"/>
                </a:solidFill>
                <a:highlight>
                  <a:srgbClr val="FFFFFF"/>
                </a:highlight>
                <a:latin typeface="Roboto"/>
                <a:ea typeface="Roboto"/>
                <a:cs typeface="Roboto"/>
                <a:sym typeface="Roboto"/>
              </a:rPr>
              <a:t> the whole terrain and the track and the ball in flight from the club &amp; flying through the air and rolling into </a:t>
            </a:r>
            <a:r>
              <a:rPr lang="en">
                <a:solidFill>
                  <a:srgbClr val="3C4043"/>
                </a:solidFill>
                <a:highlight>
                  <a:srgbClr val="FFFFFF"/>
                </a:highlight>
                <a:latin typeface="Roboto"/>
                <a:ea typeface="Roboto"/>
                <a:cs typeface="Roboto"/>
                <a:sym typeface="Roboto"/>
              </a:rPr>
              <a:t>hole</a:t>
            </a:r>
            <a:r>
              <a:rPr lang="en">
                <a:solidFill>
                  <a:srgbClr val="3C4043"/>
                </a:solidFill>
                <a:highlight>
                  <a:srgbClr val="FFFFFF"/>
                </a:highlight>
                <a:latin typeface="Roboto"/>
                <a:ea typeface="Roboto"/>
                <a:cs typeface="Roboto"/>
                <a:sym typeface="Roboto"/>
              </a:rPr>
              <a:t>”</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p:txBody>
      </p:sp>
      <p:pic>
        <p:nvPicPr>
          <p:cNvPr id="119" name="Google Shape;119;p22"/>
          <p:cNvPicPr preferRelativeResize="0"/>
          <p:nvPr/>
        </p:nvPicPr>
        <p:blipFill>
          <a:blip r:embed="rId3">
            <a:alphaModFix/>
          </a:blip>
          <a:stretch>
            <a:fillRect/>
          </a:stretch>
        </p:blipFill>
        <p:spPr>
          <a:xfrm>
            <a:off x="4897450" y="1152475"/>
            <a:ext cx="3934850" cy="367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Why we need Visualization?</a:t>
            </a:r>
            <a:endParaRPr u="sng"/>
          </a:p>
        </p:txBody>
      </p:sp>
      <p:sp>
        <p:nvSpPr>
          <p:cNvPr id="125" name="Google Shape;125;p23"/>
          <p:cNvSpPr txBox="1"/>
          <p:nvPr>
            <p:ph idx="1" type="body"/>
          </p:nvPr>
        </p:nvSpPr>
        <p:spPr>
          <a:xfrm>
            <a:off x="311700" y="1152475"/>
            <a:ext cx="5475000" cy="3901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4043"/>
              </a:buClr>
              <a:buSzPts val="1800"/>
              <a:buFont typeface="Roboto"/>
              <a:buChar char="●"/>
            </a:pPr>
            <a:r>
              <a:rPr lang="en">
                <a:solidFill>
                  <a:srgbClr val="3C4043"/>
                </a:solidFill>
                <a:highlight>
                  <a:srgbClr val="FFFFFF"/>
                </a:highlight>
                <a:latin typeface="Roboto"/>
                <a:ea typeface="Roboto"/>
                <a:cs typeface="Roboto"/>
                <a:sym typeface="Roboto"/>
              </a:rPr>
              <a:t>N</a:t>
            </a:r>
            <a:r>
              <a:rPr lang="en">
                <a:solidFill>
                  <a:srgbClr val="3C4043"/>
                </a:solidFill>
                <a:highlight>
                  <a:srgbClr val="FFFFFF"/>
                </a:highlight>
                <a:latin typeface="Roboto"/>
                <a:ea typeface="Roboto"/>
                <a:cs typeface="Roboto"/>
                <a:sym typeface="Roboto"/>
              </a:rPr>
              <a:t>orman Cousins</a:t>
            </a:r>
            <a:r>
              <a:rPr lang="en">
                <a:solidFill>
                  <a:srgbClr val="3C4043"/>
                </a:solidFill>
                <a:highlight>
                  <a:srgbClr val="FFFFFF"/>
                </a:highlight>
                <a:latin typeface="Roboto"/>
                <a:ea typeface="Roboto"/>
                <a:cs typeface="Roboto"/>
                <a:sym typeface="Roboto"/>
              </a:rPr>
              <a:t>(A philosopher) used it to </a:t>
            </a:r>
            <a:r>
              <a:rPr b="1" lang="en">
                <a:solidFill>
                  <a:srgbClr val="3C4043"/>
                </a:solidFill>
                <a:highlight>
                  <a:srgbClr val="FFFFFF"/>
                </a:highlight>
                <a:latin typeface="Roboto"/>
                <a:ea typeface="Roboto"/>
                <a:cs typeface="Roboto"/>
                <a:sym typeface="Roboto"/>
              </a:rPr>
              <a:t>heal</a:t>
            </a:r>
            <a:r>
              <a:rPr lang="en">
                <a:solidFill>
                  <a:srgbClr val="3C4043"/>
                </a:solidFill>
                <a:highlight>
                  <a:srgbClr val="FFFFFF"/>
                </a:highlight>
                <a:latin typeface="Roboto"/>
                <a:ea typeface="Roboto"/>
                <a:cs typeface="Roboto"/>
                <a:sym typeface="Roboto"/>
              </a:rPr>
              <a:t> himself .</a:t>
            </a:r>
            <a:endParaRPr>
              <a:solidFill>
                <a:srgbClr val="3C4043"/>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3C4043"/>
              </a:buClr>
              <a:buSzPts val="1800"/>
              <a:buFont typeface="Roboto"/>
              <a:buChar char="●"/>
            </a:pPr>
            <a:r>
              <a:rPr lang="en">
                <a:solidFill>
                  <a:srgbClr val="3C4043"/>
                </a:solidFill>
                <a:highlight>
                  <a:srgbClr val="FFFFFF"/>
                </a:highlight>
                <a:latin typeface="Roboto"/>
                <a:ea typeface="Roboto"/>
                <a:cs typeface="Roboto"/>
                <a:sym typeface="Roboto"/>
              </a:rPr>
              <a:t>He was diagnosed with </a:t>
            </a:r>
            <a:r>
              <a:rPr b="1" lang="en">
                <a:solidFill>
                  <a:srgbClr val="3C4043"/>
                </a:solidFill>
                <a:highlight>
                  <a:srgbClr val="FFFFFF"/>
                </a:highlight>
                <a:latin typeface="Roboto"/>
                <a:ea typeface="Roboto"/>
                <a:cs typeface="Roboto"/>
                <a:sym typeface="Roboto"/>
              </a:rPr>
              <a:t>leukemia</a:t>
            </a:r>
            <a:r>
              <a:rPr b="1" lang="en">
                <a:solidFill>
                  <a:srgbClr val="3C4043"/>
                </a:solidFill>
                <a:highlight>
                  <a:srgbClr val="FFFFFF"/>
                </a:highlight>
                <a:latin typeface="Roboto"/>
                <a:ea typeface="Roboto"/>
                <a:cs typeface="Roboto"/>
                <a:sym typeface="Roboto"/>
              </a:rPr>
              <a:t>, blood cancer</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3C4043"/>
              </a:buClr>
              <a:buSzPts val="1800"/>
              <a:buFont typeface="Roboto"/>
              <a:buChar char="●"/>
            </a:pPr>
            <a:r>
              <a:rPr lang="en">
                <a:solidFill>
                  <a:srgbClr val="3C4043"/>
                </a:solidFill>
                <a:highlight>
                  <a:srgbClr val="FFFFFF"/>
                </a:highlight>
                <a:latin typeface="Roboto"/>
                <a:ea typeface="Roboto"/>
                <a:cs typeface="Roboto"/>
                <a:sym typeface="Roboto"/>
              </a:rPr>
              <a:t>He describes his </a:t>
            </a:r>
            <a:r>
              <a:rPr b="1" lang="en">
                <a:solidFill>
                  <a:srgbClr val="3C4043"/>
                </a:solidFill>
                <a:highlight>
                  <a:srgbClr val="FFFFFF"/>
                </a:highlight>
                <a:latin typeface="Roboto"/>
                <a:ea typeface="Roboto"/>
                <a:cs typeface="Roboto"/>
                <a:sym typeface="Roboto"/>
              </a:rPr>
              <a:t>meditation</a:t>
            </a:r>
            <a:r>
              <a:rPr lang="en">
                <a:solidFill>
                  <a:srgbClr val="3C4043"/>
                </a:solidFill>
                <a:highlight>
                  <a:srgbClr val="FFFFFF"/>
                </a:highlight>
                <a:latin typeface="Roboto"/>
                <a:ea typeface="Roboto"/>
                <a:cs typeface="Roboto"/>
                <a:sym typeface="Roboto"/>
              </a:rPr>
              <a:t> that he daily meditate that millions upon millions WBCs in his blood, going &amp; attacking these cancer cells and eating them up &amp; finishing them up.</a:t>
            </a:r>
            <a:endParaRPr>
              <a:solidFill>
                <a:srgbClr val="3C4043"/>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3C4043"/>
              </a:buClr>
              <a:buSzPts val="1800"/>
              <a:buFont typeface="Roboto"/>
              <a:buChar char="●"/>
            </a:pPr>
            <a:r>
              <a:rPr lang="en">
                <a:solidFill>
                  <a:srgbClr val="3C4043"/>
                </a:solidFill>
                <a:highlight>
                  <a:srgbClr val="FFFFFF"/>
                </a:highlight>
                <a:latin typeface="Roboto"/>
                <a:ea typeface="Roboto"/>
                <a:cs typeface="Roboto"/>
                <a:sym typeface="Roboto"/>
              </a:rPr>
              <a:t>So, He live next </a:t>
            </a:r>
            <a:r>
              <a:rPr b="1" lang="en">
                <a:solidFill>
                  <a:srgbClr val="3C4043"/>
                </a:solidFill>
                <a:highlight>
                  <a:srgbClr val="FFFFFF"/>
                </a:highlight>
                <a:latin typeface="Roboto"/>
                <a:ea typeface="Roboto"/>
                <a:cs typeface="Roboto"/>
                <a:sym typeface="Roboto"/>
              </a:rPr>
              <a:t>20 years</a:t>
            </a:r>
            <a:r>
              <a:rPr lang="en">
                <a:solidFill>
                  <a:srgbClr val="3C4043"/>
                </a:solidFill>
                <a:highlight>
                  <a:srgbClr val="FFFFFF"/>
                </a:highlight>
                <a:latin typeface="Roboto"/>
                <a:ea typeface="Roboto"/>
                <a:cs typeface="Roboto"/>
                <a:sym typeface="Roboto"/>
              </a:rPr>
              <a:t> </a:t>
            </a:r>
            <a:r>
              <a:rPr lang="en">
                <a:solidFill>
                  <a:srgbClr val="3C4043"/>
                </a:solidFill>
                <a:highlight>
                  <a:srgbClr val="FFFFFF"/>
                </a:highlight>
                <a:latin typeface="Roboto"/>
                <a:ea typeface="Roboto"/>
                <a:cs typeface="Roboto"/>
                <a:sym typeface="Roboto"/>
              </a:rPr>
              <a:t>successfully</a:t>
            </a:r>
            <a:r>
              <a:rPr lang="en">
                <a:solidFill>
                  <a:srgbClr val="3C4043"/>
                </a:solidFill>
                <a:highlight>
                  <a:srgbClr val="FFFFFF"/>
                </a:highlight>
                <a:latin typeface="Roboto"/>
                <a:ea typeface="Roboto"/>
                <a:cs typeface="Roboto"/>
                <a:sym typeface="Roboto"/>
              </a:rPr>
              <a:t> by using  “</a:t>
            </a:r>
            <a:r>
              <a:rPr b="1" lang="en">
                <a:solidFill>
                  <a:srgbClr val="3C4043"/>
                </a:solidFill>
                <a:highlight>
                  <a:srgbClr val="FFFFFF"/>
                </a:highlight>
                <a:latin typeface="Roboto"/>
                <a:ea typeface="Roboto"/>
                <a:cs typeface="Roboto"/>
                <a:sym typeface="Roboto"/>
              </a:rPr>
              <a:t>The Power of Visualization</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solidFill>
                <a:srgbClr val="3C4043"/>
              </a:solidFill>
              <a:highlight>
                <a:srgbClr val="FFFFFF"/>
              </a:highlight>
              <a:latin typeface="Roboto"/>
              <a:ea typeface="Roboto"/>
              <a:cs typeface="Roboto"/>
              <a:sym typeface="Roboto"/>
            </a:endParaRPr>
          </a:p>
        </p:txBody>
      </p:sp>
      <p:pic>
        <p:nvPicPr>
          <p:cNvPr id="126" name="Google Shape;126;p23"/>
          <p:cNvPicPr preferRelativeResize="0"/>
          <p:nvPr/>
        </p:nvPicPr>
        <p:blipFill>
          <a:blip r:embed="rId3">
            <a:alphaModFix/>
          </a:blip>
          <a:stretch>
            <a:fillRect/>
          </a:stretch>
        </p:blipFill>
        <p:spPr>
          <a:xfrm>
            <a:off x="5974800" y="1152475"/>
            <a:ext cx="2857500" cy="373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t>Why we need Visualization?</a:t>
            </a:r>
            <a:endParaRPr/>
          </a:p>
        </p:txBody>
      </p:sp>
      <p:sp>
        <p:nvSpPr>
          <p:cNvPr id="132" name="Google Shape;132;p24"/>
          <p:cNvSpPr txBox="1"/>
          <p:nvPr>
            <p:ph idx="1" type="body"/>
          </p:nvPr>
        </p:nvSpPr>
        <p:spPr>
          <a:xfrm>
            <a:off x="311700" y="1152475"/>
            <a:ext cx="4693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Arnold schwarzenegger was also a big believer in visualizing how he wanted to look like and kept on imagining it.</a:t>
            </a:r>
            <a:endParaRPr/>
          </a:p>
          <a:p>
            <a:pPr indent="-342900" lvl="0" marL="457200" rtl="0" algn="l">
              <a:spcBef>
                <a:spcPts val="0"/>
              </a:spcBef>
              <a:spcAft>
                <a:spcPts val="0"/>
              </a:spcAft>
              <a:buSzPts val="1800"/>
              <a:buChar char="●"/>
            </a:pPr>
            <a:r>
              <a:rPr lang="en"/>
              <a:t>A study published in Neuropsychologia found that imagining to move certain parts of your bodies almost trains the muscle as much as the actual </a:t>
            </a:r>
            <a:r>
              <a:rPr lang="en"/>
              <a:t>movement</a:t>
            </a:r>
            <a:r>
              <a:rPr lang="en"/>
              <a:t>.</a:t>
            </a:r>
            <a:endParaRPr/>
          </a:p>
          <a:p>
            <a:pPr indent="0" lvl="0" marL="0" rtl="0" algn="l">
              <a:spcBef>
                <a:spcPts val="1200"/>
              </a:spcBef>
              <a:spcAft>
                <a:spcPts val="1200"/>
              </a:spcAft>
              <a:buNone/>
            </a:pPr>
            <a:r>
              <a:t/>
            </a:r>
            <a:endParaRPr/>
          </a:p>
        </p:txBody>
      </p:sp>
      <p:pic>
        <p:nvPicPr>
          <p:cNvPr id="133" name="Google Shape;133;p24"/>
          <p:cNvPicPr preferRelativeResize="0"/>
          <p:nvPr/>
        </p:nvPicPr>
        <p:blipFill>
          <a:blip r:embed="rId4">
            <a:alphaModFix/>
          </a:blip>
          <a:stretch>
            <a:fillRect/>
          </a:stretch>
        </p:blipFill>
        <p:spPr>
          <a:xfrm>
            <a:off x="5005200" y="1268500"/>
            <a:ext cx="3985574" cy="2972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3200"/>
          </a:p>
          <a:p>
            <a:pPr indent="0" lvl="0" marL="0" rtl="0" algn="ctr">
              <a:spcBef>
                <a:spcPts val="1200"/>
              </a:spcBef>
              <a:spcAft>
                <a:spcPts val="0"/>
              </a:spcAft>
              <a:buNone/>
            </a:pPr>
            <a:r>
              <a:rPr b="1" lang="en" sz="4900"/>
              <a:t>The END…</a:t>
            </a:r>
            <a:endParaRPr b="1" sz="4900"/>
          </a:p>
          <a:p>
            <a:pPr indent="0" lvl="0" marL="0" rtl="0" algn="ctr">
              <a:spcBef>
                <a:spcPts val="1200"/>
              </a:spcBef>
              <a:spcAft>
                <a:spcPts val="1200"/>
              </a:spcAft>
              <a:buNone/>
            </a:pPr>
            <a:r>
              <a:rPr lang="en" sz="2500"/>
              <a:t>or is it a </a:t>
            </a:r>
            <a:r>
              <a:rPr b="1" lang="en" sz="2500"/>
              <a:t>NEW Beginning</a:t>
            </a:r>
            <a:r>
              <a:rPr lang="en" sz="2500"/>
              <a:t>…</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u="sng"/>
              <a:t>Contents</a:t>
            </a:r>
            <a:endParaRPr sz="2720" u="sng"/>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What is Visualization?</a:t>
            </a:r>
            <a:endParaRPr sz="2500"/>
          </a:p>
          <a:p>
            <a:pPr indent="-387350" lvl="0" marL="457200" rtl="0" algn="l">
              <a:spcBef>
                <a:spcPts val="0"/>
              </a:spcBef>
              <a:spcAft>
                <a:spcPts val="0"/>
              </a:spcAft>
              <a:buSzPts val="2500"/>
              <a:buChar char="●"/>
            </a:pPr>
            <a:r>
              <a:rPr lang="en" sz="2500"/>
              <a:t>How Visualization works? </a:t>
            </a:r>
            <a:endParaRPr sz="2500"/>
          </a:p>
          <a:p>
            <a:pPr indent="-387350" lvl="0" marL="457200" rtl="0" algn="l">
              <a:spcBef>
                <a:spcPts val="0"/>
              </a:spcBef>
              <a:spcAft>
                <a:spcPts val="0"/>
              </a:spcAft>
              <a:buSzPts val="2500"/>
              <a:buChar char="●"/>
            </a:pPr>
            <a:r>
              <a:rPr lang="en" sz="2500"/>
              <a:t>Why we need visualization?</a:t>
            </a:r>
            <a:endParaRPr sz="2500"/>
          </a:p>
          <a:p>
            <a:pPr indent="0" lvl="0" marL="457200" rtl="0" algn="l">
              <a:spcBef>
                <a:spcPts val="1200"/>
              </a:spcBef>
              <a:spcAft>
                <a:spcPts val="0"/>
              </a:spcAft>
              <a:buNone/>
            </a:pPr>
            <a:r>
              <a:t/>
            </a:r>
            <a:endParaRPr sz="2500"/>
          </a:p>
          <a:p>
            <a:pPr indent="0" lvl="0" marL="457200" rtl="0" algn="l">
              <a:spcBef>
                <a:spcPts val="1200"/>
              </a:spcBef>
              <a:spcAft>
                <a:spcPts val="1200"/>
              </a:spcAft>
              <a:buNone/>
            </a:pPr>
            <a:r>
              <a:t/>
            </a:r>
            <a:endParaRPr sz="250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What is Visualizati</a:t>
            </a:r>
            <a:r>
              <a:rPr lang="en" sz="2500"/>
              <a:t>on?</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1"/>
                                        </p:tgtEl>
                                      </p:cBhvr>
                                    </p:animEffect>
                                    <p:set>
                                      <p:cBhvr>
                                        <p:cTn dur="1" fill="hold">
                                          <p:stCondLst>
                                            <p:cond delay="1000"/>
                                          </p:stCondLst>
                                        </p:cTn>
                                        <p:tgtEl>
                                          <p:spTgt spid="6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t>What is Visualization?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2629663" y="1503513"/>
            <a:ext cx="3884675" cy="271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What is Visualization?</a:t>
            </a:r>
            <a:endParaRPr u="sng"/>
          </a:p>
        </p:txBody>
      </p:sp>
      <p:sp>
        <p:nvSpPr>
          <p:cNvPr id="75" name="Google Shape;75;p16"/>
          <p:cNvSpPr txBox="1"/>
          <p:nvPr>
            <p:ph idx="1" type="body"/>
          </p:nvPr>
        </p:nvSpPr>
        <p:spPr>
          <a:xfrm>
            <a:off x="311700" y="1152475"/>
            <a:ext cx="455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A </a:t>
            </a:r>
            <a:r>
              <a:rPr lang="en"/>
              <a:t>Picture</a:t>
            </a:r>
            <a:r>
              <a:rPr lang="en"/>
              <a:t> is worth a thousand words.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Thoughts become Reality.</a:t>
            </a:r>
            <a:endParaRPr/>
          </a:p>
          <a:p>
            <a:pPr indent="0" lvl="0" marL="0" rtl="0" algn="l">
              <a:spcBef>
                <a:spcPts val="1200"/>
              </a:spcBef>
              <a:spcAft>
                <a:spcPts val="1200"/>
              </a:spcAft>
              <a:buNone/>
            </a:pPr>
            <a:r>
              <a:t/>
            </a:r>
            <a:endParaRPr/>
          </a:p>
        </p:txBody>
      </p:sp>
      <p:pic>
        <p:nvPicPr>
          <p:cNvPr id="76" name="Google Shape;76;p16"/>
          <p:cNvPicPr preferRelativeResize="0"/>
          <p:nvPr/>
        </p:nvPicPr>
        <p:blipFill rotWithShape="1">
          <a:blip r:embed="rId3">
            <a:alphaModFix/>
          </a:blip>
          <a:srcRect b="11170" l="27009" r="12007" t="13861"/>
          <a:stretch/>
        </p:blipFill>
        <p:spPr>
          <a:xfrm>
            <a:off x="2596900" y="1085525"/>
            <a:ext cx="3789225" cy="3807550"/>
          </a:xfrm>
          <a:prstGeom prst="rect">
            <a:avLst/>
          </a:prstGeom>
          <a:noFill/>
          <a:ln>
            <a:noFill/>
          </a:ln>
        </p:spPr>
      </p:pic>
      <p:pic>
        <p:nvPicPr>
          <p:cNvPr id="77" name="Google Shape;77;p16"/>
          <p:cNvPicPr preferRelativeResize="0"/>
          <p:nvPr/>
        </p:nvPicPr>
        <p:blipFill rotWithShape="1">
          <a:blip r:embed="rId3">
            <a:alphaModFix/>
          </a:blip>
          <a:srcRect b="11170" l="27009" r="12007" t="13861"/>
          <a:stretch/>
        </p:blipFill>
        <p:spPr>
          <a:xfrm>
            <a:off x="5043075" y="1085525"/>
            <a:ext cx="3789225" cy="3807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4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7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300"/>
                                        <p:tgtEl>
                                          <p:spTgt spid="75"/>
                                        </p:tgtEl>
                                      </p:cBhvr>
                                    </p:animEffect>
                                  </p:childTnLst>
                                </p:cTn>
                              </p:par>
                            </p:childTnLst>
                          </p:cTn>
                        </p:par>
                        <p:par>
                          <p:cTn fill="hold">
                            <p:stCondLst>
                              <p:cond delay="2300"/>
                            </p:stCondLst>
                            <p:childTnLst>
                              <p:par>
                                <p:cTn fill="hold" nodeType="afterEffect" presetClass="entr" presetID="23" presetSubtype="16">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ppt_w</p:attrName>
                                        </p:attrNameLst>
                                      </p:cBhvr>
                                      <p:tavLst>
                                        <p:tav fmla="" tm="0">
                                          <p:val>
                                            <p:strVal val="0"/>
                                          </p:val>
                                        </p:tav>
                                        <p:tav fmla="" tm="100000">
                                          <p:val>
                                            <p:strVal val="#ppt_w"/>
                                          </p:val>
                                        </p:tav>
                                      </p:tavLst>
                                    </p:anim>
                                    <p:anim calcmode="lin" valueType="num">
                                      <p:cBhvr additive="base">
                                        <p:cTn dur="1000"/>
                                        <p:tgtEl>
                                          <p:spTgt spid="7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effect can be in reverse too.</a:t>
            </a:r>
            <a:endParaRPr/>
          </a:p>
        </p:txBody>
      </p:sp>
      <p:pic>
        <p:nvPicPr>
          <p:cNvPr id="84" name="Google Shape;84;p17"/>
          <p:cNvPicPr preferRelativeResize="0"/>
          <p:nvPr/>
        </p:nvPicPr>
        <p:blipFill>
          <a:blip r:embed="rId3">
            <a:alphaModFix/>
          </a:blip>
          <a:stretch>
            <a:fillRect/>
          </a:stretch>
        </p:blipFill>
        <p:spPr>
          <a:xfrm>
            <a:off x="2027150" y="1832300"/>
            <a:ext cx="4827625" cy="235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How Visualization works?</a:t>
            </a:r>
            <a:endParaRPr u="sng"/>
          </a:p>
        </p:txBody>
      </p:sp>
      <p:sp>
        <p:nvSpPr>
          <p:cNvPr id="90" name="Google Shape;90;p18"/>
          <p:cNvSpPr txBox="1"/>
          <p:nvPr>
            <p:ph idx="1" type="body"/>
          </p:nvPr>
        </p:nvSpPr>
        <p:spPr>
          <a:xfrm>
            <a:off x="0" y="945400"/>
            <a:ext cx="4751700" cy="40767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SzPts val="1900"/>
              <a:buChar char="●"/>
            </a:pPr>
            <a:r>
              <a:rPr lang="en" sz="1900"/>
              <a:t>Visualization work by using principle of resonance.</a:t>
            </a:r>
            <a:endParaRPr sz="1900"/>
          </a:p>
          <a:p>
            <a:pPr indent="-349250" lvl="0" marL="457200" rtl="0" algn="l">
              <a:spcBef>
                <a:spcPts val="0"/>
              </a:spcBef>
              <a:spcAft>
                <a:spcPts val="0"/>
              </a:spcAft>
              <a:buSzPts val="1900"/>
              <a:buChar char="●"/>
            </a:pPr>
            <a:r>
              <a:rPr lang="en" sz="1900">
                <a:solidFill>
                  <a:srgbClr val="666666"/>
                </a:solidFill>
                <a:highlight>
                  <a:srgbClr val="FFFFFF"/>
                </a:highlight>
              </a:rPr>
              <a:t>Two identical tuning forks and sounding boxes are placed next to one another. </a:t>
            </a:r>
            <a:endParaRPr sz="1900">
              <a:solidFill>
                <a:srgbClr val="666666"/>
              </a:solidFill>
              <a:highlight>
                <a:srgbClr val="FFFFFF"/>
              </a:highlight>
            </a:endParaRPr>
          </a:p>
          <a:p>
            <a:pPr indent="-349250" lvl="0" marL="457200" rtl="0" algn="l">
              <a:spcBef>
                <a:spcPts val="0"/>
              </a:spcBef>
              <a:spcAft>
                <a:spcPts val="0"/>
              </a:spcAft>
              <a:buSzPts val="1900"/>
              <a:buChar char="●"/>
            </a:pPr>
            <a:r>
              <a:rPr lang="en" sz="1900">
                <a:solidFill>
                  <a:srgbClr val="666666"/>
                </a:solidFill>
                <a:highlight>
                  <a:srgbClr val="FFFFFF"/>
                </a:highlight>
              </a:rPr>
              <a:t>Striking one tuning fork will cause the other to resonate at the same frequency. </a:t>
            </a:r>
            <a:endParaRPr sz="1900">
              <a:solidFill>
                <a:srgbClr val="666666"/>
              </a:solidFill>
              <a:highlight>
                <a:srgbClr val="FFFFFF"/>
              </a:highlight>
            </a:endParaRPr>
          </a:p>
          <a:p>
            <a:pPr indent="-349250" lvl="0" marL="457200" rtl="0" algn="l">
              <a:spcBef>
                <a:spcPts val="0"/>
              </a:spcBef>
              <a:spcAft>
                <a:spcPts val="0"/>
              </a:spcAft>
              <a:buSzPts val="1900"/>
              <a:buChar char="●"/>
            </a:pPr>
            <a:r>
              <a:rPr lang="en" sz="1900">
                <a:solidFill>
                  <a:srgbClr val="666666"/>
                </a:solidFill>
                <a:highlight>
                  <a:srgbClr val="FFFFFF"/>
                </a:highlight>
              </a:rPr>
              <a:t>When a weight is attached to one tuning fork, they are no longer identical. Thus, one will not cause the other to resonate</a:t>
            </a:r>
            <a:r>
              <a:rPr lang="en" sz="1650">
                <a:solidFill>
                  <a:srgbClr val="666666"/>
                </a:solidFill>
                <a:highlight>
                  <a:srgbClr val="FFFFFF"/>
                </a:highlight>
              </a:rPr>
              <a:t>. </a:t>
            </a:r>
            <a:r>
              <a:rPr lang="en"/>
              <a:t> </a:t>
            </a:r>
            <a:endParaRPr/>
          </a:p>
        </p:txBody>
      </p:sp>
      <p:pic>
        <p:nvPicPr>
          <p:cNvPr id="91" name="Google Shape;91;p18"/>
          <p:cNvPicPr preferRelativeResize="0"/>
          <p:nvPr/>
        </p:nvPicPr>
        <p:blipFill>
          <a:blip r:embed="rId3">
            <a:alphaModFix/>
          </a:blip>
          <a:stretch>
            <a:fillRect/>
          </a:stretch>
        </p:blipFill>
        <p:spPr>
          <a:xfrm>
            <a:off x="4751700" y="1152475"/>
            <a:ext cx="4080600" cy="298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title="video-20221011-194531-edit_DVvhFvN5.mp4">
            <a:hlinkClick r:id="rId3"/>
          </p:cNvPr>
          <p:cNvPicPr preferRelativeResize="0"/>
          <p:nvPr/>
        </p:nvPicPr>
        <p:blipFill>
          <a:blip r:embed="rId4">
            <a:alphaModFix/>
          </a:blip>
          <a:stretch>
            <a:fillRect/>
          </a:stretch>
        </p:blipFill>
        <p:spPr>
          <a:xfrm>
            <a:off x="1333100" y="348100"/>
            <a:ext cx="6477825" cy="4526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t>How Visualization works?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2338225" y="1152475"/>
            <a:ext cx="4467550" cy="359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Why we need Visualization?</a:t>
            </a:r>
            <a:endParaRPr u="sng"/>
          </a:p>
        </p:txBody>
      </p:sp>
      <p:sp>
        <p:nvSpPr>
          <p:cNvPr id="111" name="Google Shape;111;p21"/>
          <p:cNvSpPr txBox="1"/>
          <p:nvPr>
            <p:ph idx="1" type="body"/>
          </p:nvPr>
        </p:nvSpPr>
        <p:spPr>
          <a:xfrm>
            <a:off x="311700" y="1152475"/>
            <a:ext cx="4513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Natan Sharansky - a russian jew living In communist russia.</a:t>
            </a:r>
            <a:endParaRPr/>
          </a:p>
          <a:p>
            <a:pPr indent="-342900" lvl="0" marL="457200" rtl="0" algn="l">
              <a:spcBef>
                <a:spcPts val="0"/>
              </a:spcBef>
              <a:spcAft>
                <a:spcPts val="0"/>
              </a:spcAft>
              <a:buSzPts val="1800"/>
              <a:buChar char="●"/>
            </a:pPr>
            <a:r>
              <a:rPr lang="en"/>
              <a:t>He was accused of being american Spy, and thrown into siberian </a:t>
            </a:r>
            <a:r>
              <a:rPr b="1" lang="en"/>
              <a:t>jail</a:t>
            </a:r>
            <a:r>
              <a:rPr lang="en"/>
              <a:t>.</a:t>
            </a:r>
            <a:endParaRPr/>
          </a:p>
          <a:p>
            <a:pPr indent="-342900" lvl="0" marL="457200" rtl="0" algn="l">
              <a:spcBef>
                <a:spcPts val="0"/>
              </a:spcBef>
              <a:spcAft>
                <a:spcPts val="0"/>
              </a:spcAft>
              <a:buSzPts val="1800"/>
              <a:buChar char="●"/>
            </a:pPr>
            <a:r>
              <a:rPr lang="en"/>
              <a:t>Through visualization he beat a World champion chess </a:t>
            </a:r>
            <a:r>
              <a:rPr lang="en"/>
              <a:t>player</a:t>
            </a:r>
            <a:r>
              <a:rPr lang="en"/>
              <a:t> in mind while in jail.</a:t>
            </a:r>
            <a:endParaRPr/>
          </a:p>
          <a:p>
            <a:pPr indent="-342900" lvl="0" marL="457200" rtl="0" algn="l">
              <a:spcBef>
                <a:spcPts val="0"/>
              </a:spcBef>
              <a:spcAft>
                <a:spcPts val="0"/>
              </a:spcAft>
              <a:buSzPts val="1800"/>
              <a:buChar char="●"/>
            </a:pPr>
            <a:r>
              <a:rPr lang="en"/>
              <a:t>And after that he also beat the chess champion in real world also.</a:t>
            </a:r>
            <a:endParaRPr/>
          </a:p>
        </p:txBody>
      </p:sp>
      <p:pic>
        <p:nvPicPr>
          <p:cNvPr id="112" name="Google Shape;112;p21"/>
          <p:cNvPicPr preferRelativeResize="0"/>
          <p:nvPr/>
        </p:nvPicPr>
        <p:blipFill>
          <a:blip r:embed="rId4">
            <a:alphaModFix/>
          </a:blip>
          <a:stretch>
            <a:fillRect/>
          </a:stretch>
        </p:blipFill>
        <p:spPr>
          <a:xfrm>
            <a:off x="4825625" y="1323800"/>
            <a:ext cx="4006675" cy="249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