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A5EA017-65BC-45D5-BACE-17F98B84D9E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5DB666-B435-42B0-A969-3C38963C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A2E3-FA62-4BFD-A3BA-0B05A6FB0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Bundling</a:t>
            </a:r>
          </a:p>
        </p:txBody>
      </p:sp>
    </p:spTree>
    <p:extLst>
      <p:ext uri="{BB962C8B-B14F-4D97-AF65-F5344CB8AC3E}">
        <p14:creationId xmlns:p14="http://schemas.microsoft.com/office/powerpoint/2010/main" val="111136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9CD78-4A7D-49EB-A557-93F9E20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" y="832"/>
            <a:ext cx="10058400" cy="38202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Bundles (1/2)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572EB-E6E7-40F1-A138-7492492FA20C}"/>
              </a:ext>
            </a:extLst>
          </p:cNvPr>
          <p:cNvSpPr/>
          <p:nvPr/>
        </p:nvSpPr>
        <p:spPr>
          <a:xfrm>
            <a:off x="876156" y="545245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4FC726-8FCE-4B14-9A5B-BA50C4EA2D98}"/>
              </a:ext>
            </a:extLst>
          </p:cNvPr>
          <p:cNvSpPr/>
          <p:nvPr/>
        </p:nvSpPr>
        <p:spPr>
          <a:xfrm>
            <a:off x="3571483" y="539681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91FB78-53B4-4DA4-87F1-5A1E7927910C}"/>
              </a:ext>
            </a:extLst>
          </p:cNvPr>
          <p:cNvSpPr/>
          <p:nvPr/>
        </p:nvSpPr>
        <p:spPr>
          <a:xfrm>
            <a:off x="6260689" y="532768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182E77-AA6A-417F-BA58-8F3333913FF6}"/>
              </a:ext>
            </a:extLst>
          </p:cNvPr>
          <p:cNvSpPr/>
          <p:nvPr/>
        </p:nvSpPr>
        <p:spPr>
          <a:xfrm>
            <a:off x="9125442" y="643378"/>
            <a:ext cx="119120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Bundle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F8386F-D909-4080-813D-75A0EE44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5" y="983200"/>
            <a:ext cx="601889" cy="79891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D4B20A-692F-4D72-9FB1-097D8B92D7DA}"/>
              </a:ext>
            </a:extLst>
          </p:cNvPr>
          <p:cNvSpPr/>
          <p:nvPr/>
        </p:nvSpPr>
        <p:spPr>
          <a:xfrm>
            <a:off x="572095" y="1929121"/>
            <a:ext cx="1918447" cy="5661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Milk and Black Orchid Shower Milk Bath Soap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E3C706-F2E1-46F8-B570-D90BFE03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160" y="934060"/>
            <a:ext cx="627423" cy="103904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73D03C-3D8E-4BD5-BF7E-B81FEC31FD36}"/>
              </a:ext>
            </a:extLst>
          </p:cNvPr>
          <p:cNvSpPr/>
          <p:nvPr/>
        </p:nvSpPr>
        <p:spPr>
          <a:xfrm>
            <a:off x="3291207" y="1921108"/>
            <a:ext cx="1918447" cy="5661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Milk and Honey Shower Milk Bath Soap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1AEBC3-3C2B-4596-AA50-86974EC09ACE}"/>
              </a:ext>
            </a:extLst>
          </p:cNvPr>
          <p:cNvCxnSpPr/>
          <p:nvPr/>
        </p:nvCxnSpPr>
        <p:spPr>
          <a:xfrm>
            <a:off x="264251" y="2599657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AFC75-D502-4C84-A0CC-A08D2F37C3EC}"/>
              </a:ext>
            </a:extLst>
          </p:cNvPr>
          <p:cNvCxnSpPr/>
          <p:nvPr/>
        </p:nvCxnSpPr>
        <p:spPr>
          <a:xfrm>
            <a:off x="208965" y="4549349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3850DA-78BE-4821-8F46-B704F25B8B72}"/>
              </a:ext>
            </a:extLst>
          </p:cNvPr>
          <p:cNvSpPr/>
          <p:nvPr/>
        </p:nvSpPr>
        <p:spPr>
          <a:xfrm>
            <a:off x="605882" y="5978366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Cream Milk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449D0-A2E8-4E9B-96EF-3BA91A5CC2FC}"/>
              </a:ext>
            </a:extLst>
          </p:cNvPr>
          <p:cNvSpPr/>
          <p:nvPr/>
        </p:nvSpPr>
        <p:spPr>
          <a:xfrm>
            <a:off x="3325632" y="5978365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Chocolate Flavored Milk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76AB5AC-F352-460E-B088-6EFB64D3A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25" y="4725973"/>
            <a:ext cx="556953" cy="12314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32C23F2-B3A5-4054-8299-24C1B92DF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609" y="4752476"/>
            <a:ext cx="760818" cy="12344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092D0AB-8156-4166-AED4-7F1C7010A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792" y="4793951"/>
            <a:ext cx="758952" cy="1210354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9882FDA-F495-4520-A9DC-F9E2840E0911}"/>
              </a:ext>
            </a:extLst>
          </p:cNvPr>
          <p:cNvSpPr/>
          <p:nvPr/>
        </p:nvSpPr>
        <p:spPr>
          <a:xfrm>
            <a:off x="6034157" y="6004305"/>
            <a:ext cx="1918447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Strawberry Flavored Milk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38142A5-D689-4BFB-B853-A5E5154C6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930" y="1034044"/>
            <a:ext cx="953051" cy="885025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A39912-7C44-4C0E-AEB1-673704B3B016}"/>
              </a:ext>
            </a:extLst>
          </p:cNvPr>
          <p:cNvSpPr/>
          <p:nvPr/>
        </p:nvSpPr>
        <p:spPr>
          <a:xfrm>
            <a:off x="5962466" y="1915673"/>
            <a:ext cx="1918447" cy="5661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Milk and Strawberry Shower Milk Bath Soap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882FCB-44BC-42C3-9237-ACD7A24890E2}"/>
              </a:ext>
            </a:extLst>
          </p:cNvPr>
          <p:cNvSpPr/>
          <p:nvPr/>
        </p:nvSpPr>
        <p:spPr>
          <a:xfrm>
            <a:off x="8051925" y="1255337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bundle size(2 or 3), fragrance type and quantity of each products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E0C31E-A5CD-4309-9C9F-638D43458C5E}"/>
              </a:ext>
            </a:extLst>
          </p:cNvPr>
          <p:cNvSpPr/>
          <p:nvPr/>
        </p:nvSpPr>
        <p:spPr>
          <a:xfrm>
            <a:off x="8051925" y="5170602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bundle size(2 or 3), fragrance type and quantity of each products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7E4927-E9C4-4636-8738-DC20D73C5266}"/>
              </a:ext>
            </a:extLst>
          </p:cNvPr>
          <p:cNvSpPr/>
          <p:nvPr/>
        </p:nvSpPr>
        <p:spPr>
          <a:xfrm>
            <a:off x="661168" y="3656961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Soap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465E36-6E02-46B1-9FCC-20C80D616634}"/>
              </a:ext>
            </a:extLst>
          </p:cNvPr>
          <p:cNvSpPr/>
          <p:nvPr/>
        </p:nvSpPr>
        <p:spPr>
          <a:xfrm>
            <a:off x="3378409" y="3653720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Sensitive Soap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4A7D36-95E2-4AD2-9250-EB4A71758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341" y="2734165"/>
            <a:ext cx="1265948" cy="8602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1E7856-D594-4241-927B-9FB2A8916F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030" y="2829282"/>
            <a:ext cx="1173078" cy="7478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1B14CE6-C561-4B11-BE87-D68E58ABF7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9661" y="2851339"/>
            <a:ext cx="1182855" cy="777165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66A7DE-47AB-4C08-BD38-6574B7C9DC08}"/>
              </a:ext>
            </a:extLst>
          </p:cNvPr>
          <p:cNvSpPr/>
          <p:nvPr/>
        </p:nvSpPr>
        <p:spPr>
          <a:xfrm>
            <a:off x="6079768" y="3658013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Gold Soap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0FFE96-C985-40FD-8298-7555CD88E394}"/>
              </a:ext>
            </a:extLst>
          </p:cNvPr>
          <p:cNvSpPr/>
          <p:nvPr/>
        </p:nvSpPr>
        <p:spPr>
          <a:xfrm>
            <a:off x="8051925" y="2912161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bundle size(2 or 3), fragrance type and quantity of each products</a:t>
            </a:r>
          </a:p>
        </p:txBody>
      </p:sp>
    </p:spTree>
    <p:extLst>
      <p:ext uri="{BB962C8B-B14F-4D97-AF65-F5344CB8AC3E}">
        <p14:creationId xmlns:p14="http://schemas.microsoft.com/office/powerpoint/2010/main" val="10709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9CD78-4A7D-49EB-A557-93F9E20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" y="832"/>
            <a:ext cx="10058400" cy="38202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Bundles (2/2)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572EB-E6E7-40F1-A138-7492492FA20C}"/>
              </a:ext>
            </a:extLst>
          </p:cNvPr>
          <p:cNvSpPr/>
          <p:nvPr/>
        </p:nvSpPr>
        <p:spPr>
          <a:xfrm>
            <a:off x="1620876" y="539681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4FC726-8FCE-4B14-9A5B-BA50C4EA2D98}"/>
              </a:ext>
            </a:extLst>
          </p:cNvPr>
          <p:cNvSpPr/>
          <p:nvPr/>
        </p:nvSpPr>
        <p:spPr>
          <a:xfrm>
            <a:off x="4861090" y="539681"/>
            <a:ext cx="131032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8AFC75-D502-4C84-A0CC-A08D2F37C3EC}"/>
              </a:ext>
            </a:extLst>
          </p:cNvPr>
          <p:cNvCxnSpPr/>
          <p:nvPr/>
        </p:nvCxnSpPr>
        <p:spPr>
          <a:xfrm>
            <a:off x="208965" y="4549349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449D0-A2E8-4E9B-96EF-3BA91A5CC2FC}"/>
              </a:ext>
            </a:extLst>
          </p:cNvPr>
          <p:cNvSpPr/>
          <p:nvPr/>
        </p:nvSpPr>
        <p:spPr>
          <a:xfrm>
            <a:off x="4617110" y="5978365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Fruity Refreshing Soap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B05B03C-7364-4E50-91C0-3EA56027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64" y="5030677"/>
            <a:ext cx="1182855" cy="777165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B63887E-FC5E-4287-9351-5F4A3BFE78A7}"/>
              </a:ext>
            </a:extLst>
          </p:cNvPr>
          <p:cNvSpPr/>
          <p:nvPr/>
        </p:nvSpPr>
        <p:spPr>
          <a:xfrm>
            <a:off x="1501171" y="5837351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Gold Soap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CEA46-BF27-4D8D-83FD-DE4D04D6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42" y="4997741"/>
            <a:ext cx="1070880" cy="928688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980DD9-B737-4E45-9575-1A71F439266F}"/>
              </a:ext>
            </a:extLst>
          </p:cNvPr>
          <p:cNvSpPr/>
          <p:nvPr/>
        </p:nvSpPr>
        <p:spPr>
          <a:xfrm>
            <a:off x="1404017" y="1829854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Closeup Toothpaste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D6D7B5-84DB-4278-84AD-21DA9F09F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225" y="1078564"/>
            <a:ext cx="1431255" cy="479056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7F3A0BF-1AD4-47C7-9286-C8AE044A3DBF}"/>
              </a:ext>
            </a:extLst>
          </p:cNvPr>
          <p:cNvSpPr/>
          <p:nvPr/>
        </p:nvSpPr>
        <p:spPr>
          <a:xfrm>
            <a:off x="4622841" y="1762121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Dettol Soap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510241E-9289-4860-93DF-A01A896CF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014" y="839325"/>
            <a:ext cx="1265948" cy="86025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E96736-49CF-417C-AFCF-9626C2BF15E2}"/>
              </a:ext>
            </a:extLst>
          </p:cNvPr>
          <p:cNvCxnSpPr/>
          <p:nvPr/>
        </p:nvCxnSpPr>
        <p:spPr>
          <a:xfrm>
            <a:off x="264251" y="2599657"/>
            <a:ext cx="1167266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46AA46E-397B-4EFF-871E-E4E56440CE73}"/>
              </a:ext>
            </a:extLst>
          </p:cNvPr>
          <p:cNvSpPr/>
          <p:nvPr/>
        </p:nvSpPr>
        <p:spPr>
          <a:xfrm>
            <a:off x="8390157" y="643378"/>
            <a:ext cx="1191205" cy="3820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Bundle Type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A964C1-A194-43D6-9EE2-42AF5CC02B32}"/>
              </a:ext>
            </a:extLst>
          </p:cNvPr>
          <p:cNvSpPr/>
          <p:nvPr/>
        </p:nvSpPr>
        <p:spPr>
          <a:xfrm>
            <a:off x="7316640" y="1255337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quantity of each products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0C3E4F-035D-47DA-896A-46BC8E62F30E}"/>
              </a:ext>
            </a:extLst>
          </p:cNvPr>
          <p:cNvSpPr/>
          <p:nvPr/>
        </p:nvSpPr>
        <p:spPr>
          <a:xfrm>
            <a:off x="7316640" y="5170602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quantity of each products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75E3FE-9727-4E3E-9A88-4BFBAAAAEE94}"/>
              </a:ext>
            </a:extLst>
          </p:cNvPr>
          <p:cNvSpPr/>
          <p:nvPr/>
        </p:nvSpPr>
        <p:spPr>
          <a:xfrm>
            <a:off x="1405888" y="3717386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Oreo Biscuits: Chocolate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076032-4DDD-40B1-8155-E29A25788BC9}"/>
              </a:ext>
            </a:extLst>
          </p:cNvPr>
          <p:cNvSpPr/>
          <p:nvPr/>
        </p:nvSpPr>
        <p:spPr>
          <a:xfrm>
            <a:off x="4669887" y="3714145"/>
            <a:ext cx="1744043" cy="7535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Oreo Biscuits: Vanilla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378BBB-AAC6-486B-A83A-7B4F2282F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396" y="2665316"/>
            <a:ext cx="686442" cy="11288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7F43202-8FDF-4893-8FFD-37B73D01B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576" y="2697336"/>
            <a:ext cx="986633" cy="108190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CF3ADEA-F762-4487-B1C8-850A44C84556}"/>
              </a:ext>
            </a:extLst>
          </p:cNvPr>
          <p:cNvSpPr/>
          <p:nvPr/>
        </p:nvSpPr>
        <p:spPr>
          <a:xfrm>
            <a:off x="7316640" y="2972586"/>
            <a:ext cx="3309068" cy="1237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Allow user to select quantity of each products</a:t>
            </a:r>
          </a:p>
        </p:txBody>
      </p:sp>
    </p:spTree>
    <p:extLst>
      <p:ext uri="{BB962C8B-B14F-4D97-AF65-F5344CB8AC3E}">
        <p14:creationId xmlns:p14="http://schemas.microsoft.com/office/powerpoint/2010/main" val="113105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9CD78-4A7D-49EB-A557-93F9E20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5" y="832"/>
            <a:ext cx="10058400" cy="382029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Bundles (2/2)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DE7DAF-FD0F-44A6-9713-CCD2012D84F6}"/>
              </a:ext>
            </a:extLst>
          </p:cNvPr>
          <p:cNvSpPr txBox="1"/>
          <p:nvPr/>
        </p:nvSpPr>
        <p:spPr>
          <a:xfrm>
            <a:off x="3088850" y="2577893"/>
            <a:ext cx="7302500" cy="338554"/>
          </a:xfrm>
          <a:prstGeom prst="rect">
            <a:avLst/>
          </a:prstGeom>
          <a:solidFill>
            <a:srgbClr val="F9F8FA"/>
          </a:solidFill>
        </p:spPr>
        <p:txBody>
          <a:bodyPr wrap="square"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233363" indent="-1714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7663" lvl="1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Count # of unique customers for all possible C3 combos (C3</a:t>
            </a:r>
            <a:r>
              <a:rPr lang="en-US" sz="1600" baseline="30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-C3</a:t>
            </a:r>
            <a:r>
              <a:rPr lang="en-US" sz="1600" baseline="30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C3</a:t>
            </a:r>
            <a:r>
              <a:rPr lang="en-US" sz="1400" baseline="30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-C3</a:t>
            </a:r>
            <a:r>
              <a:rPr lang="en-US" sz="1400" baseline="30000" dirty="0">
                <a:solidFill>
                  <a:srgbClr val="000000"/>
                </a:solidFill>
              </a:rPr>
              <a:t>3,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etc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Pentagon 14">
            <a:extLst>
              <a:ext uri="{FF2B5EF4-FFF2-40B4-BE49-F238E27FC236}">
                <a16:creationId xmlns:a16="http://schemas.microsoft.com/office/drawing/2014/main" id="{AD7A06B5-E8AC-479A-B644-7332BB9C8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62" y="2436044"/>
            <a:ext cx="1309687" cy="622253"/>
          </a:xfrm>
          <a:prstGeom prst="homePlate">
            <a:avLst>
              <a:gd name="adj" fmla="val 46928"/>
            </a:avLst>
          </a:prstGeom>
          <a:solidFill>
            <a:srgbClr val="1F497D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marL="225425" defTabSz="45712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charset="0"/>
                <a:cs typeface="Arial"/>
              </a:rPr>
              <a:t>Step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B4BCBF-163F-4054-B7D4-E1E71D93AC3E}"/>
              </a:ext>
            </a:extLst>
          </p:cNvPr>
          <p:cNvCxnSpPr/>
          <p:nvPr/>
        </p:nvCxnSpPr>
        <p:spPr>
          <a:xfrm>
            <a:off x="2022049" y="2283644"/>
            <a:ext cx="8380832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0216C1-26BF-4C84-9886-0353BA65D6B4}"/>
              </a:ext>
            </a:extLst>
          </p:cNvPr>
          <p:cNvSpPr txBox="1"/>
          <p:nvPr/>
        </p:nvSpPr>
        <p:spPr>
          <a:xfrm>
            <a:off x="3103137" y="3369183"/>
            <a:ext cx="7302500" cy="584775"/>
          </a:xfrm>
          <a:prstGeom prst="rect">
            <a:avLst/>
          </a:prstGeom>
          <a:solidFill>
            <a:srgbClr val="F9F8FA"/>
          </a:solidFill>
        </p:spPr>
        <p:txBody>
          <a:bodyPr wrap="square"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233363" indent="-1714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7663" lvl="1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For a given Sales Catalog, segment all combos in to High, Medium and Low segments based on #Customers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D613A1-2144-4CAA-BFA9-627187624CFC}"/>
              </a:ext>
            </a:extLst>
          </p:cNvPr>
          <p:cNvSpPr txBox="1"/>
          <p:nvPr/>
        </p:nvSpPr>
        <p:spPr>
          <a:xfrm>
            <a:off x="3103137" y="4368101"/>
            <a:ext cx="7302500" cy="584775"/>
          </a:xfrm>
          <a:prstGeom prst="rect">
            <a:avLst/>
          </a:prstGeom>
          <a:solidFill>
            <a:srgbClr val="F9F8FA"/>
          </a:solidFill>
        </p:spPr>
        <p:txBody>
          <a:bodyPr wrap="square"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233363" indent="-1714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7663" lvl="1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Select Combos (for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eg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A1-B1 or B1-A1), where A1-B1 also lie in high segment and B1-A1 also lie in high segment.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14C035-D7A9-4CB8-9A4E-38941378A405}"/>
              </a:ext>
            </a:extLst>
          </p:cNvPr>
          <p:cNvCxnSpPr/>
          <p:nvPr/>
        </p:nvCxnSpPr>
        <p:spPr>
          <a:xfrm>
            <a:off x="2022049" y="5179244"/>
            <a:ext cx="8380832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entagon 25">
            <a:extLst>
              <a:ext uri="{FF2B5EF4-FFF2-40B4-BE49-F238E27FC236}">
                <a16:creationId xmlns:a16="http://schemas.microsoft.com/office/drawing/2014/main" id="{390C10CB-F1E8-4B0D-BFD6-CD7C05C2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49" y="1019513"/>
            <a:ext cx="3316287" cy="1014095"/>
          </a:xfrm>
          <a:prstGeom prst="homePlate">
            <a:avLst>
              <a:gd name="adj" fmla="val 3814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/>
        </p:spPr>
        <p:txBody>
          <a:bodyPr lIns="91425" tIns="45713" rIns="91425" bIns="45713" anchor="ctr"/>
          <a:lstStyle/>
          <a:p>
            <a:pPr marL="225425" defTabSz="45712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cs typeface="Arial"/>
              </a:rPr>
              <a:t>Data Selection Criteria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BC40FF-9041-4E08-BEFB-8CCFE22CC0B9}"/>
              </a:ext>
            </a:extLst>
          </p:cNvPr>
          <p:cNvSpPr txBox="1"/>
          <p:nvPr/>
        </p:nvSpPr>
        <p:spPr>
          <a:xfrm>
            <a:off x="4960511" y="1054026"/>
            <a:ext cx="5292725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233363" indent="-1714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74320" lvl="1" indent="-285750" eaLnBrk="1" hangingPunct="1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6 months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data from 2018-01-01 to 2018-06-30</a:t>
            </a:r>
          </a:p>
          <a:p>
            <a:pPr marL="274320" lvl="1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Order Status BP,  CX,  D,  FP,  NCX, PU or C</a:t>
            </a:r>
          </a:p>
          <a:p>
            <a:pPr marL="274320" lvl="1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Order type B2C</a:t>
            </a:r>
          </a:p>
          <a:p>
            <a:pPr marL="274320" lvl="1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Customers who have bought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atleast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2 different C3’s</a:t>
            </a:r>
          </a:p>
        </p:txBody>
      </p:sp>
      <p:sp>
        <p:nvSpPr>
          <p:cNvPr id="35" name="Pentagon 27">
            <a:extLst>
              <a:ext uri="{FF2B5EF4-FFF2-40B4-BE49-F238E27FC236}">
                <a16:creationId xmlns:a16="http://schemas.microsoft.com/office/drawing/2014/main" id="{A7DA46A6-C30C-4D31-978A-CC541C5C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49" y="3350444"/>
            <a:ext cx="1309687" cy="622253"/>
          </a:xfrm>
          <a:prstGeom prst="homePlate">
            <a:avLst>
              <a:gd name="adj" fmla="val 46928"/>
            </a:avLst>
          </a:prstGeom>
          <a:solidFill>
            <a:srgbClr val="1F497D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marL="225425" defTabSz="45712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charset="0"/>
                <a:cs typeface="Arial"/>
              </a:rPr>
              <a:t>Step 2</a:t>
            </a:r>
          </a:p>
        </p:txBody>
      </p:sp>
      <p:sp>
        <p:nvSpPr>
          <p:cNvPr id="36" name="Pentagon 28">
            <a:extLst>
              <a:ext uri="{FF2B5EF4-FFF2-40B4-BE49-F238E27FC236}">
                <a16:creationId xmlns:a16="http://schemas.microsoft.com/office/drawing/2014/main" id="{B5DB4821-59CF-4A56-A792-99F5D1DE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49" y="4349362"/>
            <a:ext cx="1309687" cy="622253"/>
          </a:xfrm>
          <a:prstGeom prst="homePlate">
            <a:avLst>
              <a:gd name="adj" fmla="val 46928"/>
            </a:avLst>
          </a:prstGeom>
          <a:solidFill>
            <a:srgbClr val="1F497D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marL="225425" defTabSz="45712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ea typeface="ＭＳ Ｐゴシック" charset="0"/>
                <a:cs typeface="Arial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35399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</TotalTime>
  <Words>270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Rockwell</vt:lpstr>
      <vt:lpstr>Rockwell Condensed</vt:lpstr>
      <vt:lpstr>Wingdings</vt:lpstr>
      <vt:lpstr>Wood Type</vt:lpstr>
      <vt:lpstr>Product Bundling</vt:lpstr>
      <vt:lpstr>Product Bundles (1/2)</vt:lpstr>
      <vt:lpstr>Product Bundles (2/2)</vt:lpstr>
      <vt:lpstr>Product Bundles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 Singh</dc:creator>
  <cp:lastModifiedBy>Kaustubh Singh</cp:lastModifiedBy>
  <cp:revision>88</cp:revision>
  <dcterms:created xsi:type="dcterms:W3CDTF">2019-03-09T16:52:55Z</dcterms:created>
  <dcterms:modified xsi:type="dcterms:W3CDTF">2019-03-10T03:52:57Z</dcterms:modified>
</cp:coreProperties>
</file>