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8"/>
  </p:notesMasterIdLst>
  <p:handoutMasterIdLst>
    <p:handoutMasterId r:id="rId19"/>
  </p:handoutMasterIdLst>
  <p:sldIdLst>
    <p:sldId id="256" r:id="rId5"/>
    <p:sldId id="257" r:id="rId6"/>
    <p:sldId id="258" r:id="rId7"/>
    <p:sldId id="259" r:id="rId8"/>
    <p:sldId id="260" r:id="rId9"/>
    <p:sldId id="276" r:id="rId10"/>
    <p:sldId id="264" r:id="rId11"/>
    <p:sldId id="268" r:id="rId12"/>
    <p:sldId id="271" r:id="rId13"/>
    <p:sldId id="269" r:id="rId14"/>
    <p:sldId id="275" r:id="rId15"/>
    <p:sldId id="274"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31-Aug-20</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31-Aug-20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smtClean="0"/>
              <a:t>Click to edit Master title style</a:t>
            </a:r>
            <a:endParaRPr lang="en-US" noProof="0"/>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31-Aug-20</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31-Aug-20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smtClean="0"/>
              <a:t>Click to edit Master title style</a:t>
            </a:r>
            <a:endParaRPr lang="en-US"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31-Aug-20</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2D202488-4139-4052-B998-251C9C912739}" type="datetimeFigureOut">
              <a:rPr lang="en-US" noProof="0" smtClean="0"/>
              <a:t>31-Aug-20</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31-Aug-20</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58679" y="2168318"/>
            <a:ext cx="4645152" cy="344152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D202488-4139-4052-B998-251C9C912739}" type="datetimeFigureOut">
              <a:rPr lang="en-US" noProof="0" smtClean="0"/>
              <a:t>31-Aug-20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2D202488-4139-4052-B998-251C9C912739}" type="datetimeFigureOut">
              <a:rPr lang="en-US" noProof="0" smtClean="0"/>
              <a:t>31-Aug-20</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31-Aug-20</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31-Aug-20</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31-Aug-20</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31-Aug-20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31-Aug-20</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1777463" y="1578939"/>
            <a:ext cx="8637073" cy="1253672"/>
          </a:xfrm>
        </p:spPr>
        <p:txBody>
          <a:bodyPr>
            <a:normAutofit fontScale="90000"/>
          </a:bodyPr>
          <a:lstStyle/>
          <a:p>
            <a:r>
              <a:rPr lang="en-US" dirty="0"/>
              <a:t/>
            </a:r>
            <a:br>
              <a:rPr lang="en-US" dirty="0"/>
            </a:br>
            <a:r>
              <a:rPr lang="en-US" dirty="0"/>
              <a:t> </a:t>
            </a:r>
            <a:r>
              <a:rPr lang="en-US" sz="4000" dirty="0"/>
              <a:t>AUDIO EMOTION RECOGNITION SYSTEM USING DEEP LEARNING </a:t>
            </a:r>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10283128" y="1903729"/>
            <a:ext cx="1440000" cy="1440000"/>
          </a:xfrm>
          <a:prstGeom prst="rect">
            <a:avLst/>
          </a:prstGeom>
        </p:spPr>
      </p:pic>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a:normAutofit fontScale="25000" lnSpcReduction="20000"/>
          </a:bodyPr>
          <a:lstStyle/>
          <a:p>
            <a:r>
              <a:rPr lang="en-US" sz="7200" dirty="0" err="1"/>
              <a:t>Kaustubh</a:t>
            </a:r>
            <a:r>
              <a:rPr lang="en-US" sz="7200" dirty="0"/>
              <a:t> </a:t>
            </a:r>
            <a:r>
              <a:rPr lang="en-US" sz="7200" dirty="0" err="1" smtClean="0"/>
              <a:t>haridas</a:t>
            </a:r>
            <a:r>
              <a:rPr lang="en-US" sz="7200" dirty="0" smtClean="0"/>
              <a:t> Tikar-10526351</a:t>
            </a:r>
            <a:endParaRPr lang="en-US" sz="7200" dirty="0"/>
          </a:p>
          <a:p>
            <a:r>
              <a:rPr lang="en-US" sz="7200" dirty="0" err="1" smtClean="0"/>
              <a:t>Msc</a:t>
            </a:r>
            <a:r>
              <a:rPr lang="en-US" sz="7200" dirty="0"/>
              <a:t>. Data </a:t>
            </a:r>
            <a:r>
              <a:rPr lang="en-US" sz="7200" dirty="0" smtClean="0"/>
              <a:t>Analytics</a:t>
            </a:r>
          </a:p>
          <a:p>
            <a:r>
              <a:rPr lang="en-US" sz="7200" dirty="0"/>
              <a:t>Project Guide: Prof</a:t>
            </a:r>
            <a:r>
              <a:rPr lang="en-US" sz="7200" dirty="0" smtClean="0"/>
              <a:t>.  </a:t>
            </a:r>
            <a:r>
              <a:rPr lang="en-US" sz="7200" dirty="0"/>
              <a:t>Abhishek Kaushik</a:t>
            </a:r>
          </a:p>
          <a:p>
            <a:endParaRPr lang="en-US" sz="7200" dirty="0"/>
          </a:p>
          <a:p>
            <a:endParaRPr lang="en-US" dirty="0">
              <a:solidFill>
                <a:srgbClr val="000000"/>
              </a:solidFill>
              <a:ea typeface="Tahoma" panose="020B0604030504040204" pitchFamily="34" charset="0"/>
              <a:cs typeface="Tahoma" panose="020B0604030504040204" pitchFamily="34" charset="0"/>
            </a:endParaRPr>
          </a:p>
          <a:p>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8948" y="110245"/>
            <a:ext cx="2348872" cy="1118511"/>
          </a:xfrm>
          <a:prstGeom prst="rect">
            <a:avLst/>
          </a:prstGeom>
        </p:spPr>
      </p:pic>
    </p:spTree>
    <p:extLst>
      <p:ext uri="{BB962C8B-B14F-4D97-AF65-F5344CB8AC3E}">
        <p14:creationId xmlns:p14="http://schemas.microsoft.com/office/powerpoint/2010/main" val="410429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dirty="0" smtClean="0"/>
              <a:t>confusion matrix for </a:t>
            </a:r>
            <a:r>
              <a:rPr lang="en-US" dirty="0" err="1" smtClean="0"/>
              <a:t>Lstm</a:t>
            </a:r>
            <a:r>
              <a:rPr lang="en-US" dirty="0" smtClean="0"/>
              <a:t> model</a:t>
            </a:r>
            <a:endParaRPr lang="en-US" dirty="0"/>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916904" y="243287"/>
            <a:ext cx="1122450" cy="11224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6263" y="1580606"/>
            <a:ext cx="5458091" cy="4480560"/>
          </a:xfrm>
          <a:prstGeom prst="rect">
            <a:avLst/>
          </a:prstGeom>
        </p:spPr>
      </p:pic>
    </p:spTree>
    <p:extLst>
      <p:ext uri="{BB962C8B-B14F-4D97-AF65-F5344CB8AC3E}">
        <p14:creationId xmlns:p14="http://schemas.microsoft.com/office/powerpoint/2010/main" val="2414547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Results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10070068"/>
              </p:ext>
            </p:extLst>
          </p:nvPr>
        </p:nvGraphicFramePr>
        <p:xfrm>
          <a:off x="2770687" y="2077313"/>
          <a:ext cx="5807076" cy="2653350"/>
        </p:xfrm>
        <a:graphic>
          <a:graphicData uri="http://schemas.openxmlformats.org/drawingml/2006/table">
            <a:tbl>
              <a:tblPr firstRow="1" bandRow="1">
                <a:tableStyleId>{3C2FFA5D-87B4-456A-9821-1D502468CF0F}</a:tableStyleId>
              </a:tblPr>
              <a:tblGrid>
                <a:gridCol w="4348570">
                  <a:extLst>
                    <a:ext uri="{9D8B030D-6E8A-4147-A177-3AD203B41FA5}">
                      <a16:colId xmlns:a16="http://schemas.microsoft.com/office/drawing/2014/main" val="2909088526"/>
                    </a:ext>
                  </a:extLst>
                </a:gridCol>
                <a:gridCol w="1458506">
                  <a:extLst>
                    <a:ext uri="{9D8B030D-6E8A-4147-A177-3AD203B41FA5}">
                      <a16:colId xmlns:a16="http://schemas.microsoft.com/office/drawing/2014/main" val="1461794638"/>
                    </a:ext>
                  </a:extLst>
                </a:gridCol>
              </a:tblGrid>
              <a:tr h="442225">
                <a:tc>
                  <a:txBody>
                    <a:bodyPr/>
                    <a:lstStyle/>
                    <a:p>
                      <a:pPr algn="ctr"/>
                      <a:r>
                        <a:rPr lang="en-US" dirty="0" smtClean="0"/>
                        <a:t>Models</a:t>
                      </a:r>
                      <a:endParaRPr lang="en-US" dirty="0"/>
                    </a:p>
                  </a:txBody>
                  <a:tcPr/>
                </a:tc>
                <a:tc>
                  <a:txBody>
                    <a:bodyPr/>
                    <a:lstStyle/>
                    <a:p>
                      <a:pPr algn="ctr"/>
                      <a:r>
                        <a:rPr lang="en-US" dirty="0" smtClean="0"/>
                        <a:t>Accuracy</a:t>
                      </a:r>
                      <a:endParaRPr lang="en-US" dirty="0"/>
                    </a:p>
                  </a:txBody>
                  <a:tcPr/>
                </a:tc>
                <a:extLst>
                  <a:ext uri="{0D108BD9-81ED-4DB2-BD59-A6C34878D82A}">
                    <a16:rowId xmlns:a16="http://schemas.microsoft.com/office/drawing/2014/main" val="4068676911"/>
                  </a:ext>
                </a:extLst>
              </a:tr>
              <a:tr h="442225">
                <a:tc>
                  <a:txBody>
                    <a:bodyPr/>
                    <a:lstStyle/>
                    <a:p>
                      <a:pPr algn="ctr"/>
                      <a:r>
                        <a:rPr lang="en-US" dirty="0" smtClean="0"/>
                        <a:t>Convolution Neural Network(CNN)</a:t>
                      </a:r>
                      <a:endParaRPr lang="en-US" dirty="0"/>
                    </a:p>
                  </a:txBody>
                  <a:tcPr/>
                </a:tc>
                <a:tc>
                  <a:txBody>
                    <a:bodyPr/>
                    <a:lstStyle/>
                    <a:p>
                      <a:pPr algn="ctr"/>
                      <a:r>
                        <a:rPr lang="en-US" dirty="0" smtClean="0"/>
                        <a:t>76.44%</a:t>
                      </a:r>
                      <a:endParaRPr lang="en-US" dirty="0"/>
                    </a:p>
                  </a:txBody>
                  <a:tcPr/>
                </a:tc>
                <a:extLst>
                  <a:ext uri="{0D108BD9-81ED-4DB2-BD59-A6C34878D82A}">
                    <a16:rowId xmlns:a16="http://schemas.microsoft.com/office/drawing/2014/main" val="2202240100"/>
                  </a:ext>
                </a:extLst>
              </a:tr>
              <a:tr h="442225">
                <a:tc>
                  <a:txBody>
                    <a:bodyPr/>
                    <a:lstStyle/>
                    <a:p>
                      <a:pPr algn="ctr"/>
                      <a:r>
                        <a:rPr lang="en-US" dirty="0" smtClean="0"/>
                        <a:t>Random forest classifier</a:t>
                      </a:r>
                      <a:endParaRPr lang="en-US" dirty="0"/>
                    </a:p>
                  </a:txBody>
                  <a:tcPr/>
                </a:tc>
                <a:tc>
                  <a:txBody>
                    <a:bodyPr/>
                    <a:lstStyle/>
                    <a:p>
                      <a:pPr algn="ctr"/>
                      <a:r>
                        <a:rPr lang="en-US" dirty="0" smtClean="0"/>
                        <a:t>69.54%</a:t>
                      </a:r>
                      <a:endParaRPr lang="en-US" dirty="0"/>
                    </a:p>
                  </a:txBody>
                  <a:tcPr/>
                </a:tc>
                <a:extLst>
                  <a:ext uri="{0D108BD9-81ED-4DB2-BD59-A6C34878D82A}">
                    <a16:rowId xmlns:a16="http://schemas.microsoft.com/office/drawing/2014/main" val="3199352543"/>
                  </a:ext>
                </a:extLst>
              </a:tr>
              <a:tr h="442225">
                <a:tc>
                  <a:txBody>
                    <a:bodyPr/>
                    <a:lstStyle/>
                    <a:p>
                      <a:pPr algn="ctr"/>
                      <a:r>
                        <a:rPr lang="en-US" dirty="0" smtClean="0"/>
                        <a:t>Decision Tree Classifier</a:t>
                      </a:r>
                      <a:endParaRPr lang="en-US" dirty="0"/>
                    </a:p>
                  </a:txBody>
                  <a:tcPr/>
                </a:tc>
                <a:tc>
                  <a:txBody>
                    <a:bodyPr/>
                    <a:lstStyle/>
                    <a:p>
                      <a:pPr algn="ctr"/>
                      <a:r>
                        <a:rPr lang="en-US" dirty="0" smtClean="0"/>
                        <a:t>45.75%</a:t>
                      </a:r>
                      <a:endParaRPr lang="en-US" dirty="0"/>
                    </a:p>
                  </a:txBody>
                  <a:tcPr/>
                </a:tc>
                <a:extLst>
                  <a:ext uri="{0D108BD9-81ED-4DB2-BD59-A6C34878D82A}">
                    <a16:rowId xmlns:a16="http://schemas.microsoft.com/office/drawing/2014/main" val="523098540"/>
                  </a:ext>
                </a:extLst>
              </a:tr>
              <a:tr h="442225">
                <a:tc>
                  <a:txBody>
                    <a:bodyPr/>
                    <a:lstStyle/>
                    <a:p>
                      <a:pPr algn="ctr"/>
                      <a:r>
                        <a:rPr lang="en-US" dirty="0" smtClean="0"/>
                        <a:t>SVM</a:t>
                      </a:r>
                      <a:endParaRPr lang="en-US" dirty="0"/>
                    </a:p>
                  </a:txBody>
                  <a:tcPr/>
                </a:tc>
                <a:tc>
                  <a:txBody>
                    <a:bodyPr/>
                    <a:lstStyle/>
                    <a:p>
                      <a:pPr algn="ctr"/>
                      <a:r>
                        <a:rPr lang="en-US" dirty="0" smtClean="0"/>
                        <a:t>31.71%</a:t>
                      </a:r>
                      <a:endParaRPr lang="en-US" dirty="0"/>
                    </a:p>
                  </a:txBody>
                  <a:tcPr/>
                </a:tc>
                <a:extLst>
                  <a:ext uri="{0D108BD9-81ED-4DB2-BD59-A6C34878D82A}">
                    <a16:rowId xmlns:a16="http://schemas.microsoft.com/office/drawing/2014/main" val="1312535013"/>
                  </a:ext>
                </a:extLst>
              </a:tr>
              <a:tr h="442225">
                <a:tc>
                  <a:txBody>
                    <a:bodyPr/>
                    <a:lstStyle/>
                    <a:p>
                      <a:pPr algn="ctr"/>
                      <a:r>
                        <a:rPr lang="en-US" dirty="0" smtClean="0"/>
                        <a:t>Adaboost Ensemble Technique</a:t>
                      </a:r>
                    </a:p>
                  </a:txBody>
                  <a:tcPr/>
                </a:tc>
                <a:tc>
                  <a:txBody>
                    <a:bodyPr/>
                    <a:lstStyle/>
                    <a:p>
                      <a:pPr algn="ctr"/>
                      <a:r>
                        <a:rPr lang="en-US" dirty="0" smtClean="0"/>
                        <a:t>30.04%</a:t>
                      </a:r>
                      <a:endParaRPr lang="en-US" dirty="0"/>
                    </a:p>
                  </a:txBody>
                  <a:tcPr/>
                </a:tc>
                <a:extLst>
                  <a:ext uri="{0D108BD9-81ED-4DB2-BD59-A6C34878D82A}">
                    <a16:rowId xmlns:a16="http://schemas.microsoft.com/office/drawing/2014/main" val="4219144212"/>
                  </a:ext>
                </a:extLst>
              </a:tr>
            </a:tbl>
          </a:graphicData>
        </a:graphic>
      </p:graphicFrame>
    </p:spTree>
    <p:extLst>
      <p:ext uri="{BB962C8B-B14F-4D97-AF65-F5344CB8AC3E}">
        <p14:creationId xmlns:p14="http://schemas.microsoft.com/office/powerpoint/2010/main" val="711927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smtClean="0"/>
              <a:t>Limitations and future work</a:t>
            </a:r>
            <a:endParaRPr lang="en-US" dirty="0"/>
          </a:p>
        </p:txBody>
      </p:sp>
      <p:sp>
        <p:nvSpPr>
          <p:cNvPr id="8" name="TextBox 7"/>
          <p:cNvSpPr txBox="1"/>
          <p:nvPr/>
        </p:nvSpPr>
        <p:spPr>
          <a:xfrm>
            <a:off x="1294364" y="1528354"/>
            <a:ext cx="9603274" cy="4016484"/>
          </a:xfrm>
          <a:prstGeom prst="rect">
            <a:avLst/>
          </a:prstGeom>
          <a:noFill/>
        </p:spPr>
        <p:txBody>
          <a:bodyPr wrap="square" rtlCol="0">
            <a:spAutoFit/>
          </a:bodyPr>
          <a:lstStyle/>
          <a:p>
            <a:pPr marL="228600" lvl="0" indent="-228600" algn="just" defTabSz="914400">
              <a:lnSpc>
                <a:spcPct val="120000"/>
              </a:lnSpc>
              <a:spcBef>
                <a:spcPts val="1000"/>
              </a:spcBef>
              <a:buClr>
                <a:srgbClr val="B71E42"/>
              </a:buClr>
              <a:buSzPct val="100000"/>
              <a:buFont typeface="Wingdings" panose="05000000000000000000" pitchFamily="2" charset="2"/>
              <a:buChar char="v"/>
            </a:pPr>
            <a:r>
              <a:rPr lang="en-US" sz="2000" dirty="0">
                <a:solidFill>
                  <a:prstClr val="black"/>
                </a:solidFill>
              </a:rPr>
              <a:t>Accuracy of recognition for both accent-based recognition and also the emotion-based recognition system for speech can be </a:t>
            </a:r>
            <a:r>
              <a:rPr lang="en-US" sz="2000" dirty="0" smtClean="0">
                <a:solidFill>
                  <a:prstClr val="black"/>
                </a:solidFill>
              </a:rPr>
              <a:t>increased by </a:t>
            </a:r>
            <a:r>
              <a:rPr lang="en-US" sz="2000" dirty="0">
                <a:solidFill>
                  <a:prstClr val="black"/>
                </a:solidFill>
              </a:rPr>
              <a:t>increasing the number of </a:t>
            </a:r>
            <a:r>
              <a:rPr lang="en-US" sz="2000" dirty="0" smtClean="0">
                <a:solidFill>
                  <a:prstClr val="black"/>
                </a:solidFill>
              </a:rPr>
              <a:t>records.</a:t>
            </a:r>
            <a:endParaRPr lang="en-US" sz="2000" dirty="0">
              <a:solidFill>
                <a:prstClr val="black"/>
              </a:solidFill>
            </a:endParaRPr>
          </a:p>
          <a:p>
            <a:pPr marL="228600" lvl="0" indent="-228600" algn="just" defTabSz="914400">
              <a:lnSpc>
                <a:spcPct val="120000"/>
              </a:lnSpc>
              <a:spcBef>
                <a:spcPts val="1000"/>
              </a:spcBef>
              <a:buClr>
                <a:srgbClr val="B71E42"/>
              </a:buClr>
              <a:buSzPct val="100000"/>
              <a:buFont typeface="Wingdings" panose="05000000000000000000" pitchFamily="2" charset="2"/>
              <a:buChar char="v"/>
            </a:pPr>
            <a:r>
              <a:rPr lang="en-US" sz="2000" dirty="0">
                <a:solidFill>
                  <a:prstClr val="black"/>
                </a:solidFill>
              </a:rPr>
              <a:t>A single utterance may have different emotions where each part may represent some part of the utterance and boundary between these parts is not easy to determine hence making it difficult for predicting </a:t>
            </a:r>
            <a:r>
              <a:rPr lang="en-US" sz="2000" dirty="0" smtClean="0">
                <a:solidFill>
                  <a:prstClr val="black"/>
                </a:solidFill>
              </a:rPr>
              <a:t>short</a:t>
            </a:r>
            <a:r>
              <a:rPr lang="en-US" sz="2000" dirty="0" smtClean="0">
                <a:solidFill>
                  <a:prstClr val="black"/>
                </a:solidFill>
              </a:rPr>
              <a:t> </a:t>
            </a:r>
            <a:r>
              <a:rPr lang="en-US" sz="2000" dirty="0">
                <a:solidFill>
                  <a:prstClr val="black"/>
                </a:solidFill>
              </a:rPr>
              <a:t>emotion from the utterance.</a:t>
            </a:r>
          </a:p>
          <a:p>
            <a:pPr marL="228600" lvl="0" indent="-228600" algn="just" defTabSz="914400">
              <a:lnSpc>
                <a:spcPct val="120000"/>
              </a:lnSpc>
              <a:spcBef>
                <a:spcPts val="1000"/>
              </a:spcBef>
              <a:buClr>
                <a:srgbClr val="B71E42"/>
              </a:buClr>
              <a:buSzPct val="100000"/>
              <a:buFont typeface="Wingdings" panose="05000000000000000000" pitchFamily="2" charset="2"/>
              <a:buChar char="v"/>
            </a:pPr>
            <a:r>
              <a:rPr lang="en-US" sz="2000" dirty="0">
                <a:solidFill>
                  <a:prstClr val="black"/>
                </a:solidFill>
              </a:rPr>
              <a:t>In future multiple modality can be used for recognizing the human emotions and accordingly a fusion methodology can be implemented</a:t>
            </a:r>
            <a:r>
              <a:rPr lang="en-US" sz="2000" dirty="0" smtClean="0">
                <a:solidFill>
                  <a:prstClr val="black"/>
                </a:solidFill>
              </a:rPr>
              <a:t>.</a:t>
            </a:r>
          </a:p>
          <a:p>
            <a:pPr marL="228600" lvl="0" indent="-228600" algn="just" defTabSz="914400">
              <a:lnSpc>
                <a:spcPct val="120000"/>
              </a:lnSpc>
              <a:spcBef>
                <a:spcPts val="1000"/>
              </a:spcBef>
              <a:buClr>
                <a:srgbClr val="B71E42"/>
              </a:buClr>
              <a:buSzPct val="100000"/>
              <a:buFont typeface="Wingdings" panose="05000000000000000000" pitchFamily="2" charset="2"/>
              <a:buChar char="v"/>
            </a:pPr>
            <a:r>
              <a:rPr lang="en-US" sz="2000" dirty="0" smtClean="0">
                <a:solidFill>
                  <a:prstClr val="black"/>
                </a:solidFill>
              </a:rPr>
              <a:t>Multiparty conversational emotion recognition can be carried out.</a:t>
            </a:r>
            <a:endParaRPr lang="en-US" sz="2000" dirty="0">
              <a:solidFill>
                <a:prstClr val="black"/>
              </a:solidFill>
            </a:endParaRPr>
          </a:p>
          <a:p>
            <a:endParaRPr lang="en-US" sz="1400" dirty="0"/>
          </a:p>
        </p:txBody>
      </p:sp>
      <p:pic>
        <p:nvPicPr>
          <p:cNvPr id="5"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485532" y="285136"/>
            <a:ext cx="1044000" cy="1044000"/>
          </a:xfrm>
          <a:prstGeom prst="rect">
            <a:avLst/>
          </a:prstGeom>
        </p:spPr>
      </p:pic>
    </p:spTree>
    <p:extLst>
      <p:ext uri="{BB962C8B-B14F-4D97-AF65-F5344CB8AC3E}">
        <p14:creationId xmlns:p14="http://schemas.microsoft.com/office/powerpoint/2010/main" val="1426919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7146298" y="3590619"/>
            <a:ext cx="4466581" cy="1020570"/>
          </a:xfrm>
        </p:spPr>
        <p:txBody>
          <a:bodyPr>
            <a:noAutofit/>
          </a:bodyPr>
          <a:lstStyle/>
          <a:p>
            <a:r>
              <a:rPr lang="en-US" sz="4800" dirty="0"/>
              <a:t/>
            </a:r>
            <a:br>
              <a:rPr lang="en-US" sz="4800" dirty="0"/>
            </a:br>
            <a:r>
              <a:rPr lang="en-US" sz="4800" dirty="0"/>
              <a:t> </a:t>
            </a:r>
            <a:r>
              <a:rPr lang="en-US" sz="4800" dirty="0" smtClean="0"/>
              <a:t>thank you</a:t>
            </a:r>
            <a:endParaRPr lang="en-US" sz="4800" dirty="0"/>
          </a:p>
        </p:txBody>
      </p:sp>
    </p:spTree>
    <p:extLst>
      <p:ext uri="{BB962C8B-B14F-4D97-AF65-F5344CB8AC3E}">
        <p14:creationId xmlns:p14="http://schemas.microsoft.com/office/powerpoint/2010/main" val="4216776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43708"/>
            <a:ext cx="9603275" cy="632395"/>
          </a:xfrm>
        </p:spPr>
        <p:txBody>
          <a:bodyPr/>
          <a:lstStyle/>
          <a:p>
            <a:r>
              <a:rPr lang="en-US" dirty="0" smtClean="0"/>
              <a:t>Introduction</a:t>
            </a:r>
            <a:endParaRPr lang="en-US" dirty="0"/>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a:bodyPr>
          <a:lstStyle/>
          <a:p>
            <a:pPr>
              <a:buFont typeface="Wingdings" panose="05000000000000000000" pitchFamily="2" charset="2"/>
              <a:buChar char="v"/>
            </a:pPr>
            <a:r>
              <a:rPr lang="en-US" sz="1600" dirty="0" smtClean="0"/>
              <a:t>Speech </a:t>
            </a:r>
            <a:r>
              <a:rPr lang="en-US" sz="1600" dirty="0"/>
              <a:t>is one of the most well-known methods in which human machine correspondence is built up. </a:t>
            </a:r>
            <a:endParaRPr lang="en-US" sz="1600" dirty="0" smtClean="0"/>
          </a:p>
          <a:p>
            <a:pPr>
              <a:buFont typeface="Wingdings" panose="05000000000000000000" pitchFamily="2" charset="2"/>
              <a:buChar char="v"/>
            </a:pPr>
            <a:r>
              <a:rPr lang="en-US" sz="1600" dirty="0"/>
              <a:t>We describe speech emotion recognition (SER) systems as assembly of methodologies that process and categorize speech signals to distinguish the rooted emotions. </a:t>
            </a:r>
            <a:endParaRPr lang="en-US" sz="1600" dirty="0" smtClean="0"/>
          </a:p>
          <a:p>
            <a:pPr>
              <a:buFont typeface="Wingdings" panose="05000000000000000000" pitchFamily="2" charset="2"/>
              <a:buChar char="v"/>
            </a:pPr>
            <a:r>
              <a:rPr lang="en-US" sz="1600" dirty="0" smtClean="0"/>
              <a:t>RAVDESS dataset is used </a:t>
            </a:r>
            <a:r>
              <a:rPr lang="en-US" sz="1600" dirty="0" smtClean="0"/>
              <a:t>for this </a:t>
            </a:r>
            <a:r>
              <a:rPr lang="en-US" sz="1600" dirty="0" smtClean="0"/>
              <a:t>purpose which </a:t>
            </a:r>
            <a:r>
              <a:rPr lang="en-US" sz="1600" dirty="0" smtClean="0"/>
              <a:t>consists of </a:t>
            </a:r>
            <a:r>
              <a:rPr lang="en-US" sz="1600" dirty="0" smtClean="0"/>
              <a:t>8 emotions  neutral, calm, happy, sad, angry, fearful, disgust and surprised speech </a:t>
            </a:r>
            <a:r>
              <a:rPr lang="en-US" sz="1600" dirty="0" smtClean="0"/>
              <a:t>and songs of 24 </a:t>
            </a:r>
            <a:r>
              <a:rPr lang="en-US" sz="1600" dirty="0"/>
              <a:t>expert </a:t>
            </a:r>
            <a:r>
              <a:rPr lang="en-US" sz="1600" dirty="0" smtClean="0"/>
              <a:t>entertainers.</a:t>
            </a:r>
          </a:p>
          <a:p>
            <a:pPr>
              <a:buFont typeface="Wingdings" panose="05000000000000000000" pitchFamily="2" charset="2"/>
              <a:buChar char="v"/>
            </a:pPr>
            <a:r>
              <a:rPr lang="en-US" sz="1600" dirty="0" smtClean="0"/>
              <a:t>CNN  and LSTM models of </a:t>
            </a:r>
            <a:r>
              <a:rPr lang="en-US" sz="1600" dirty="0"/>
              <a:t>Deep Learning </a:t>
            </a:r>
            <a:r>
              <a:rPr lang="en-US" sz="1600" dirty="0" smtClean="0"/>
              <a:t>are implemented further </a:t>
            </a:r>
            <a:r>
              <a:rPr lang="en-US" sz="1600" dirty="0" smtClean="0"/>
              <a:t>which will </a:t>
            </a:r>
            <a:r>
              <a:rPr lang="en-US" sz="1600" dirty="0"/>
              <a:t>provide importance to different aspects and objects in the input and finally will differentiate them from each other </a:t>
            </a:r>
            <a:endParaRPr lang="en-US" sz="1600" dirty="0" smtClean="0"/>
          </a:p>
          <a:p>
            <a:pPr>
              <a:buFont typeface="Wingdings" panose="05000000000000000000" pitchFamily="2" charset="2"/>
              <a:buChar char="v"/>
            </a:pPr>
            <a:r>
              <a:rPr lang="en-US" sz="1600" dirty="0"/>
              <a:t>Recognizing human emotions by machine gives a big advantage in areas such as games, virtual reality, </a:t>
            </a:r>
            <a:r>
              <a:rPr lang="en-US" sz="1600" dirty="0" smtClean="0"/>
              <a:t>robotics, call center, etc. </a:t>
            </a:r>
            <a:endParaRPr lang="en-US" sz="1600" dirty="0"/>
          </a:p>
          <a:p>
            <a:endParaRPr lang="en-US" dirty="0"/>
          </a:p>
          <a:p>
            <a:endParaRPr lang="en-US" dirty="0"/>
          </a:p>
        </p:txBody>
      </p:sp>
    </p:spTree>
    <p:extLst>
      <p:ext uri="{BB962C8B-B14F-4D97-AF65-F5344CB8AC3E}">
        <p14:creationId xmlns:p14="http://schemas.microsoft.com/office/powerpoint/2010/main" val="2094298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smtClean="0"/>
              <a:t>Motivation</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0" algn="just">
              <a:buFont typeface="Wingdings" panose="05000000000000000000" pitchFamily="2" charset="2"/>
              <a:buChar char="v"/>
            </a:pPr>
            <a:r>
              <a:rPr lang="en-US" sz="1600" dirty="0"/>
              <a:t>Speech emotion recognition (SER) intends to perceive the basic enthusiastic condition of a speaker from her voice</a:t>
            </a:r>
            <a:r>
              <a:rPr lang="en-US" sz="1600" dirty="0" smtClean="0"/>
              <a:t>.</a:t>
            </a:r>
          </a:p>
          <a:p>
            <a:pPr algn="just">
              <a:buFont typeface="Wingdings" panose="05000000000000000000" pitchFamily="2" charset="2"/>
              <a:buChar char="v"/>
            </a:pPr>
            <a:r>
              <a:rPr lang="en-US" sz="1600" dirty="0"/>
              <a:t>There are numerous uses of recognizing the feeling of the people like in the interface </a:t>
            </a:r>
            <a:r>
              <a:rPr lang="en-US" sz="1600" dirty="0" smtClean="0"/>
              <a:t>with </a:t>
            </a:r>
            <a:r>
              <a:rPr lang="en-US" sz="1600" dirty="0"/>
              <a:t>robots, sound observation, online E-learning, business applications, clinical investigations, diversion, banking, call </a:t>
            </a:r>
            <a:r>
              <a:rPr lang="en-US" sz="1600" dirty="0" smtClean="0"/>
              <a:t>focuses</a:t>
            </a:r>
            <a:r>
              <a:rPr lang="en-US" sz="1600" dirty="0"/>
              <a:t> </a:t>
            </a:r>
            <a:r>
              <a:rPr lang="en-US" sz="1600" dirty="0" smtClean="0"/>
              <a:t>and </a:t>
            </a:r>
            <a:r>
              <a:rPr lang="en-US" sz="1600" dirty="0"/>
              <a:t>so on. </a:t>
            </a:r>
            <a:endParaRPr lang="en-US" sz="1600" dirty="0" smtClean="0"/>
          </a:p>
          <a:p>
            <a:pPr algn="just">
              <a:buFont typeface="Wingdings" panose="05000000000000000000" pitchFamily="2" charset="2"/>
              <a:buChar char="v"/>
            </a:pPr>
            <a:r>
              <a:rPr lang="en-US" sz="1600" dirty="0" smtClean="0">
                <a:solidFill>
                  <a:srgbClr val="000000"/>
                </a:solidFill>
                <a:ea typeface="Tahoma" panose="020B0604030504040204" pitchFamily="34" charset="0"/>
                <a:cs typeface="Tahoma" panose="020B0604030504040204" pitchFamily="34" charset="0"/>
              </a:rPr>
              <a:t> The main objective is to introduce a Audio Emotion Recognition (AER) system which can provide better accuracy and </a:t>
            </a:r>
            <a:r>
              <a:rPr lang="en-US" sz="1600" dirty="0" smtClean="0">
                <a:solidFill>
                  <a:srgbClr val="000000"/>
                </a:solidFill>
                <a:ea typeface="Tahoma" panose="020B0604030504040204" pitchFamily="34" charset="0"/>
                <a:cs typeface="Tahoma" panose="020B0604030504040204" pitchFamily="34" charset="0"/>
              </a:rPr>
              <a:t>gain </a:t>
            </a:r>
            <a:r>
              <a:rPr lang="en-US" sz="1600" dirty="0" smtClean="0">
                <a:solidFill>
                  <a:srgbClr val="000000"/>
                </a:solidFill>
                <a:ea typeface="Tahoma" panose="020B0604030504040204" pitchFamily="34" charset="0"/>
                <a:cs typeface="Tahoma" panose="020B0604030504040204" pitchFamily="34" charset="0"/>
              </a:rPr>
              <a:t>an in depth knowledge of Deep Neural Network.</a:t>
            </a:r>
          </a:p>
          <a:p>
            <a:pPr algn="just">
              <a:buFont typeface="Wingdings" panose="05000000000000000000" pitchFamily="2" charset="2"/>
              <a:buChar char="v"/>
            </a:pPr>
            <a:r>
              <a:rPr lang="en-US" sz="1600" dirty="0">
                <a:solidFill>
                  <a:srgbClr val="000000"/>
                </a:solidFill>
                <a:ea typeface="Tahoma" panose="020B0604030504040204" pitchFamily="34" charset="0"/>
                <a:cs typeface="Tahoma" panose="020B0604030504040204" pitchFamily="34" charset="0"/>
              </a:rPr>
              <a:t> </a:t>
            </a:r>
            <a:r>
              <a:rPr lang="en-US" sz="1600" dirty="0" smtClean="0">
                <a:solidFill>
                  <a:srgbClr val="000000"/>
                </a:solidFill>
                <a:ea typeface="Tahoma" panose="020B0604030504040204" pitchFamily="34" charset="0"/>
                <a:cs typeface="Tahoma" panose="020B0604030504040204" pitchFamily="34" charset="0"/>
              </a:rPr>
              <a:t>To </a:t>
            </a:r>
            <a:r>
              <a:rPr lang="en-US" sz="1600" dirty="0" smtClean="0">
                <a:solidFill>
                  <a:srgbClr val="000000"/>
                </a:solidFill>
                <a:ea typeface="Tahoma" panose="020B0604030504040204" pitchFamily="34" charset="0"/>
                <a:cs typeface="Tahoma" panose="020B0604030504040204" pitchFamily="34" charset="0"/>
              </a:rPr>
              <a:t>understand emotions in a better way to improve classification process.</a:t>
            </a:r>
            <a:endParaRPr lang="en-US" sz="1600" dirty="0" smtClean="0">
              <a:solidFill>
                <a:srgbClr val="000000"/>
              </a:solidFill>
              <a:ea typeface="Tahoma" panose="020B0604030504040204" pitchFamily="34" charset="0"/>
              <a:cs typeface="Tahoma" panose="020B0604030504040204" pitchFamily="34" charset="0"/>
            </a:endParaRPr>
          </a:p>
          <a:p>
            <a:endParaRPr lang="en-US" sz="1600" dirty="0" smtClean="0">
              <a:solidFill>
                <a:srgbClr val="000000"/>
              </a:solidFill>
              <a:ea typeface="Tahoma" panose="020B0604030504040204" pitchFamily="34" charset="0"/>
              <a:cs typeface="Tahoma" panose="020B0604030504040204" pitchFamily="34" charset="0"/>
            </a:endParaRPr>
          </a:p>
          <a:p>
            <a:endParaRPr lang="en-US"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smtClean="0"/>
              <a:t>Literature review</a:t>
            </a:r>
            <a:endParaRPr lang="en-US" dirty="0"/>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884045" y="353074"/>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Autofit/>
          </a:bodyPr>
          <a:lstStyle/>
          <a:p>
            <a:pPr lvl="0" algn="just">
              <a:buFont typeface="Wingdings" panose="05000000000000000000" pitchFamily="2" charset="2"/>
              <a:buChar char="v"/>
            </a:pPr>
            <a:r>
              <a:rPr lang="en-US" sz="1400" dirty="0"/>
              <a:t>The study (</a:t>
            </a:r>
            <a:r>
              <a:rPr lang="en-US" sz="1400" dirty="0" err="1"/>
              <a:t>Haiqing</a:t>
            </a:r>
            <a:r>
              <a:rPr lang="en-US" sz="1400" dirty="0"/>
              <a:t> Zheng, 2019)puts emphasis on recognizing the musical/song by using deep neural network. The design of emotion recognition consists of four networks. At the very beginning is the ID CNN layer followed by TD-FC layer. Then comes </a:t>
            </a:r>
            <a:r>
              <a:rPr lang="en-US" sz="1400" dirty="0" err="1"/>
              <a:t>BiGRU</a:t>
            </a:r>
            <a:r>
              <a:rPr lang="en-US" sz="1400" dirty="0"/>
              <a:t> layer for mining the needed temporal for emotion recognition. And finally a system is built by risking a CNN layer </a:t>
            </a:r>
            <a:r>
              <a:rPr lang="en-US" sz="1400" dirty="0" smtClean="0"/>
              <a:t>on </a:t>
            </a:r>
            <a:r>
              <a:rPr lang="en-US" sz="1400" dirty="0"/>
              <a:t>time-distributed layer producing an accuracy of 48%.But the accuracy appears to be quite low as compared with alternate standard model. </a:t>
            </a:r>
            <a:endParaRPr lang="en-US" sz="1400" dirty="0" smtClean="0"/>
          </a:p>
          <a:p>
            <a:pPr lvl="0" algn="just">
              <a:buFont typeface="Wingdings" panose="05000000000000000000" pitchFamily="2" charset="2"/>
              <a:buChar char="v"/>
            </a:pPr>
            <a:r>
              <a:rPr lang="en-US" sz="1400" dirty="0"/>
              <a:t>Whereas in (Mohan </a:t>
            </a:r>
            <a:r>
              <a:rPr lang="en-US" sz="1400" dirty="0" err="1"/>
              <a:t>Ghai</a:t>
            </a:r>
            <a:r>
              <a:rPr lang="en-US" sz="1400" dirty="0"/>
              <a:t>, 2017) SER is carried out to gain emotion such as anger, boredom, disgust, anxiety, sadness, happiness and </a:t>
            </a:r>
            <a:r>
              <a:rPr lang="en-US" sz="1400" dirty="0" smtClean="0"/>
              <a:t>neutral. </a:t>
            </a:r>
            <a:r>
              <a:rPr lang="en-US" sz="1400" dirty="0"/>
              <a:t>Feature extraction was further done by combining 25 frames in segments and using this segments as data point’s leads to obtain increased features and averaging </a:t>
            </a:r>
            <a:r>
              <a:rPr lang="en-US" sz="1400" dirty="0" smtClean="0"/>
              <a:t>effect. </a:t>
            </a:r>
            <a:r>
              <a:rPr lang="en-US" sz="1400" dirty="0"/>
              <a:t>Further energy is extracted from intensity of speech and then by combining MFCC feature and energy, clear view of emotion of speech are determined. </a:t>
            </a:r>
            <a:r>
              <a:rPr lang="en-US" sz="1400" dirty="0" smtClean="0"/>
              <a:t>Then SVM </a:t>
            </a:r>
            <a:r>
              <a:rPr lang="en-US" sz="1400" dirty="0"/>
              <a:t>is applied followed by gradient boosting and Random Forest algorithm. </a:t>
            </a:r>
            <a:r>
              <a:rPr lang="en-US" sz="1400" dirty="0" smtClean="0"/>
              <a:t>Random </a:t>
            </a:r>
            <a:r>
              <a:rPr lang="en-US" sz="1400" dirty="0"/>
              <a:t>forest gained maximum accuracy </a:t>
            </a:r>
            <a:r>
              <a:rPr lang="en-US" sz="1400" dirty="0" smtClean="0"/>
              <a:t>of 81.05</a:t>
            </a:r>
            <a:r>
              <a:rPr lang="en-US" sz="1400" dirty="0"/>
              <a:t>%. </a:t>
            </a:r>
            <a:r>
              <a:rPr lang="en-US" sz="1400" dirty="0" smtClean="0"/>
              <a:t>And anger </a:t>
            </a:r>
            <a:r>
              <a:rPr lang="en-US" sz="1400" dirty="0"/>
              <a:t>class received the highest accuracy and it was minimum for happiness. </a:t>
            </a:r>
          </a:p>
        </p:txBody>
      </p:sp>
    </p:spTree>
    <p:extLst>
      <p:ext uri="{BB962C8B-B14F-4D97-AF65-F5344CB8AC3E}">
        <p14:creationId xmlns:p14="http://schemas.microsoft.com/office/powerpoint/2010/main" val="2712936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dirty="0" smtClean="0"/>
              <a:t>Literature review</a:t>
            </a:r>
            <a:endParaRPr lang="en-US" dirty="0"/>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3"/>
            <a:ext cx="9610182" cy="3830836"/>
          </a:xfrm>
        </p:spPr>
        <p:txBody>
          <a:bodyPr>
            <a:normAutofit/>
          </a:bodyPr>
          <a:lstStyle/>
          <a:p>
            <a:pPr marL="285750" indent="-285750" algn="just">
              <a:buFont typeface="Wingdings" panose="05000000000000000000" pitchFamily="2" charset="2"/>
              <a:buChar char="v"/>
            </a:pPr>
            <a:r>
              <a:rPr lang="en-US" sz="1400" dirty="0"/>
              <a:t>In (Jun Deng, 2017), focus is on exploring deep learning technique on anger detection on speech. </a:t>
            </a:r>
            <a:r>
              <a:rPr lang="en-US" sz="1400" dirty="0" smtClean="0"/>
              <a:t>Then </a:t>
            </a:r>
            <a:r>
              <a:rPr lang="en-US" sz="1400" dirty="0"/>
              <a:t>a LSTM RNN architecture consisting one self-connected linear memory cell with three multiplicative gate which has one input gate, a forget gate and an output gate. Further, a network with two LSTM and two convolution layers is proposed with 200 hidden units per LSTM layers. The BLSTM model has obtained a maximum accuracy UARs of 80.1 % and 79.4 % for ComParE feature and log-</a:t>
            </a:r>
            <a:r>
              <a:rPr lang="en-US" sz="1400" dirty="0" err="1"/>
              <a:t>mel</a:t>
            </a:r>
            <a:r>
              <a:rPr lang="en-US" sz="1400" dirty="0"/>
              <a:t> filter bank and it was observed that deep neural network performs quite better. </a:t>
            </a:r>
          </a:p>
          <a:p>
            <a:endParaRPr lang="en-US" dirty="0"/>
          </a:p>
        </p:txBody>
      </p:sp>
      <p:pic>
        <p:nvPicPr>
          <p:cNvPr id="5"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884045" y="340011"/>
            <a:ext cx="1044000" cy="1044000"/>
          </a:xfrm>
          <a:prstGeom prst="rect">
            <a:avLst/>
          </a:prstGeom>
        </p:spPr>
      </p:pic>
    </p:spTree>
    <p:extLst>
      <p:ext uri="{BB962C8B-B14F-4D97-AF65-F5344CB8AC3E}">
        <p14:creationId xmlns:p14="http://schemas.microsoft.com/office/powerpoint/2010/main" val="4164098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FF222A-0050-42E6-8C3E-86E3C365C411}"/>
              </a:ext>
            </a:extLst>
          </p:cNvPr>
          <p:cNvSpPr>
            <a:spLocks noGrp="1"/>
          </p:cNvSpPr>
          <p:nvPr>
            <p:ph type="title"/>
          </p:nvPr>
        </p:nvSpPr>
        <p:spPr>
          <a:xfrm>
            <a:off x="1290908" y="617392"/>
            <a:ext cx="9610182" cy="601226"/>
          </a:xfrm>
        </p:spPr>
        <p:txBody>
          <a:bodyPr>
            <a:normAutofit fontScale="90000"/>
          </a:bodyPr>
          <a:lstStyle/>
          <a:p>
            <a:r>
              <a:rPr lang="en-US" dirty="0"/>
              <a:t>Novelty in research and solution</a:t>
            </a:r>
            <a:br>
              <a:rPr lang="en-US" dirty="0"/>
            </a:br>
            <a:r>
              <a:rPr lang="en-US" dirty="0"/>
              <a:t>to the problem</a:t>
            </a:r>
          </a:p>
        </p:txBody>
      </p:sp>
      <p:sp>
        <p:nvSpPr>
          <p:cNvPr id="8" name="Text Placeholder 8">
            <a:extLst>
              <a:ext uri="{FF2B5EF4-FFF2-40B4-BE49-F238E27FC236}">
                <a16:creationId xmlns:a16="http://schemas.microsoft.com/office/drawing/2014/main" id="{1BD5DDD4-B30F-43B5-9BA0-190CC29E9665}"/>
              </a:ext>
            </a:extLst>
          </p:cNvPr>
          <p:cNvSpPr>
            <a:spLocks noGrp="1"/>
          </p:cNvSpPr>
          <p:nvPr>
            <p:ph type="body" sz="quarter" idx="4294967295"/>
          </p:nvPr>
        </p:nvSpPr>
        <p:spPr>
          <a:xfrm>
            <a:off x="1290908" y="1617663"/>
            <a:ext cx="9618391" cy="1336675"/>
          </a:xfrm>
          <a:prstGeom prst="rect">
            <a:avLst/>
          </a:prstGeom>
        </p:spPr>
        <p:txBody>
          <a:bodyPr/>
          <a:lstStyle/>
          <a:p>
            <a:pPr algn="just">
              <a:buFont typeface="Wingdings" panose="05000000000000000000" pitchFamily="2" charset="2"/>
              <a:buChar char="v"/>
            </a:pPr>
            <a:r>
              <a:rPr lang="en-US" dirty="0"/>
              <a:t>In this research an attempt was made to gain an improved AER system compared to previous studies.</a:t>
            </a:r>
          </a:p>
          <a:p>
            <a:pPr algn="just">
              <a:buFont typeface="Wingdings" panose="05000000000000000000" pitchFamily="2" charset="2"/>
              <a:buChar char="v"/>
            </a:pPr>
            <a:r>
              <a:rPr lang="en-US" dirty="0"/>
              <a:t>We are </a:t>
            </a:r>
            <a:r>
              <a:rPr lang="en-US" dirty="0" smtClean="0"/>
              <a:t>working </a:t>
            </a:r>
            <a:r>
              <a:rPr lang="en-US" dirty="0"/>
              <a:t>on a dataset which consists of combination of both speech and songs.</a:t>
            </a:r>
          </a:p>
          <a:p>
            <a:pPr algn="just">
              <a:buFont typeface="Wingdings" panose="05000000000000000000" pitchFamily="2" charset="2"/>
              <a:buChar char="v"/>
            </a:pPr>
            <a:r>
              <a:rPr lang="en-US" dirty="0" smtClean="0"/>
              <a:t>Arrangement of data was made according </a:t>
            </a:r>
            <a:r>
              <a:rPr lang="en-US" dirty="0"/>
              <a:t>to our eight proposed emotions. Eight folders are created with all of the emotion from 01 to 08 and then exported the files using OS library. </a:t>
            </a:r>
            <a:endParaRPr lang="en-US" dirty="0" smtClean="0"/>
          </a:p>
          <a:p>
            <a:pPr algn="just">
              <a:buFont typeface="Wingdings" panose="05000000000000000000" pitchFamily="2" charset="2"/>
              <a:buChar char="v"/>
            </a:pPr>
            <a:r>
              <a:rPr lang="en-US" dirty="0"/>
              <a:t>Here feature extraction is carried out using MFCC with 40 MFCC features</a:t>
            </a:r>
            <a:r>
              <a:rPr lang="en-US" dirty="0" smtClean="0"/>
              <a:t>.</a:t>
            </a:r>
          </a:p>
          <a:p>
            <a:pPr algn="just">
              <a:buFont typeface="Wingdings" panose="05000000000000000000" pitchFamily="2" charset="2"/>
              <a:buChar char="v"/>
            </a:pPr>
            <a:r>
              <a:rPr lang="en-US" dirty="0" smtClean="0"/>
              <a:t>Highest accuracy was obtained for CNN in comparison to other models as solution to the problem.</a:t>
            </a:r>
            <a:endParaRPr lang="en-US" dirty="0" smtClean="0"/>
          </a:p>
          <a:p>
            <a:pPr marL="0" indent="0">
              <a:buNone/>
            </a:pPr>
            <a:endParaRPr lang="en-US" dirty="0"/>
          </a:p>
          <a:p>
            <a:pPr lvl="2"/>
            <a:endParaRPr lang="en-US" dirty="0"/>
          </a:p>
          <a:p>
            <a:endParaRPr lang="en-US" dirty="0"/>
          </a:p>
        </p:txBody>
      </p:sp>
    </p:spTree>
    <p:extLst>
      <p:ext uri="{BB962C8B-B14F-4D97-AF65-F5344CB8AC3E}">
        <p14:creationId xmlns:p14="http://schemas.microsoft.com/office/powerpoint/2010/main" val="38081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smtClean="0"/>
              <a:t>Result for </a:t>
            </a:r>
            <a:r>
              <a:rPr lang="en-US" dirty="0" err="1" smtClean="0"/>
              <a:t>cnn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362" y="1853753"/>
            <a:ext cx="4284493" cy="3044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459" y="1853752"/>
            <a:ext cx="4329175" cy="3044817"/>
          </a:xfrm>
          <a:prstGeom prst="rect">
            <a:avLst/>
          </a:prstGeom>
        </p:spPr>
      </p:pic>
      <p:sp>
        <p:nvSpPr>
          <p:cNvPr id="8" name="TextBox 7"/>
          <p:cNvSpPr txBox="1"/>
          <p:nvPr/>
        </p:nvSpPr>
        <p:spPr>
          <a:xfrm>
            <a:off x="2522271" y="4934891"/>
            <a:ext cx="4284493" cy="307777"/>
          </a:xfrm>
          <a:prstGeom prst="rect">
            <a:avLst/>
          </a:prstGeom>
          <a:noFill/>
        </p:spPr>
        <p:txBody>
          <a:bodyPr wrap="square" rtlCol="0">
            <a:spAutoFit/>
          </a:bodyPr>
          <a:lstStyle/>
          <a:p>
            <a:r>
              <a:rPr lang="en-US" sz="1400" dirty="0" smtClean="0"/>
              <a:t>Model accuracy for CNN</a:t>
            </a:r>
            <a:endParaRPr lang="en-US" sz="1400" dirty="0"/>
          </a:p>
        </p:txBody>
      </p:sp>
      <p:sp>
        <p:nvSpPr>
          <p:cNvPr id="9" name="TextBox 8"/>
          <p:cNvSpPr txBox="1"/>
          <p:nvPr/>
        </p:nvSpPr>
        <p:spPr>
          <a:xfrm>
            <a:off x="7560179" y="4934891"/>
            <a:ext cx="4284493" cy="307777"/>
          </a:xfrm>
          <a:prstGeom prst="rect">
            <a:avLst/>
          </a:prstGeom>
          <a:noFill/>
        </p:spPr>
        <p:txBody>
          <a:bodyPr wrap="square" rtlCol="0">
            <a:spAutoFit/>
          </a:bodyPr>
          <a:lstStyle/>
          <a:p>
            <a:r>
              <a:rPr lang="en-US" sz="1400" dirty="0" smtClean="0"/>
              <a:t>Model loss for CNN</a:t>
            </a:r>
            <a:endParaRPr lang="en-US" sz="1400" dirty="0"/>
          </a:p>
        </p:txBody>
      </p:sp>
    </p:spTree>
    <p:extLst>
      <p:ext uri="{BB962C8B-B14F-4D97-AF65-F5344CB8AC3E}">
        <p14:creationId xmlns:p14="http://schemas.microsoft.com/office/powerpoint/2010/main" val="2394598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dirty="0" smtClean="0"/>
              <a:t>confusion matrix for </a:t>
            </a:r>
            <a:r>
              <a:rPr lang="en-US" dirty="0" err="1" smtClean="0"/>
              <a:t>cnn</a:t>
            </a:r>
            <a:r>
              <a:rPr lang="en-US" dirty="0" smtClean="0"/>
              <a:t> model</a:t>
            </a:r>
            <a:endParaRPr lang="en-US" dirty="0"/>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916904" y="243287"/>
            <a:ext cx="1122450" cy="11224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9954" y="1603990"/>
            <a:ext cx="5172892" cy="4447533"/>
          </a:xfrm>
          <a:prstGeom prst="rect">
            <a:avLst/>
          </a:prstGeom>
        </p:spPr>
      </p:pic>
    </p:spTree>
    <p:extLst>
      <p:ext uri="{BB962C8B-B14F-4D97-AF65-F5344CB8AC3E}">
        <p14:creationId xmlns:p14="http://schemas.microsoft.com/office/powerpoint/2010/main" val="2754133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smtClean="0"/>
              <a:t>Result for </a:t>
            </a:r>
            <a:r>
              <a:rPr lang="en-US" dirty="0" err="1" smtClean="0"/>
              <a:t>lstm</a:t>
            </a:r>
            <a:endParaRPr lang="en-US" dirty="0"/>
          </a:p>
        </p:txBody>
      </p:sp>
      <p:sp>
        <p:nvSpPr>
          <p:cNvPr id="8" name="TextBox 7"/>
          <p:cNvSpPr txBox="1"/>
          <p:nvPr/>
        </p:nvSpPr>
        <p:spPr>
          <a:xfrm>
            <a:off x="4560078" y="4712818"/>
            <a:ext cx="4284493" cy="307777"/>
          </a:xfrm>
          <a:prstGeom prst="rect">
            <a:avLst/>
          </a:prstGeom>
          <a:noFill/>
        </p:spPr>
        <p:txBody>
          <a:bodyPr wrap="square" rtlCol="0">
            <a:spAutoFit/>
          </a:bodyPr>
          <a:lstStyle/>
          <a:p>
            <a:r>
              <a:rPr lang="en-US" sz="1400" dirty="0" smtClean="0"/>
              <a:t>Model accuracy for LSTM</a:t>
            </a:r>
            <a:endParaRPr lang="en-US" sz="1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290" y="1853754"/>
            <a:ext cx="4077269" cy="2715004"/>
          </a:xfrm>
          <a:prstGeom prst="rect">
            <a:avLst/>
          </a:prstGeom>
        </p:spPr>
      </p:pic>
    </p:spTree>
    <p:extLst>
      <p:ext uri="{BB962C8B-B14F-4D97-AF65-F5344CB8AC3E}">
        <p14:creationId xmlns:p14="http://schemas.microsoft.com/office/powerpoint/2010/main" val="405786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1DB373-C1A1-4924-9AF2-F04368201509}">
  <ds:schemaRefs>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59C8665-7E41-4E8E-957E-307F6F826A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 invention</Template>
  <TotalTime>0</TotalTime>
  <Words>826</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Tahoma</vt:lpstr>
      <vt:lpstr>Wingdings</vt:lpstr>
      <vt:lpstr>Gallery</vt:lpstr>
      <vt:lpstr>  AUDIO EMOTION RECOGNITION SYSTEM USING DEEP LEARNING </vt:lpstr>
      <vt:lpstr>Introduction</vt:lpstr>
      <vt:lpstr>Motivation</vt:lpstr>
      <vt:lpstr>Literature review</vt:lpstr>
      <vt:lpstr>Literature review</vt:lpstr>
      <vt:lpstr>Novelty in research and solution to the problem</vt:lpstr>
      <vt:lpstr>Result for cnn</vt:lpstr>
      <vt:lpstr>confusion matrix for cnn model</vt:lpstr>
      <vt:lpstr>Result for lstm</vt:lpstr>
      <vt:lpstr>confusion matrix for Lstm model</vt:lpstr>
      <vt:lpstr>Model Results</vt:lpstr>
      <vt:lpstr>Limitations and future work</vt:lpstr>
      <vt:lpstr>  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2020-08-30T20:15:20Z</dcterms:created>
  <dcterms:modified xsi:type="dcterms:W3CDTF">2020-09-05T14:05:43Z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