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2" r:id="rId5"/>
    <p:sldId id="263" r:id="rId6"/>
    <p:sldId id="261"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USTUBH" initials="K" lastIdx="1" clrIdx="0">
    <p:extLst>
      <p:ext uri="{19B8F6BF-5375-455C-9EA6-DF929625EA0E}">
        <p15:presenceInfo xmlns:p15="http://schemas.microsoft.com/office/powerpoint/2012/main" userId="KAUSTUB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0-11T14:12:52.641"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395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2109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856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26941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9770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9822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0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7003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94110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3642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203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3337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4905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23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083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1438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7807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11/19/2018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4103988"/>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10604782" cy="1937760"/>
          </a:xfrm>
        </p:spPr>
        <p:txBody>
          <a:bodyPr/>
          <a:lstStyle/>
          <a:p>
            <a:r>
              <a:rPr lang="en-US" sz="4800" dirty="0" smtClean="0"/>
              <a:t>TAG RECOMMENDATION SYSTEM</a:t>
            </a:r>
            <a:endParaRPr lang="en-US" sz="4800" dirty="0"/>
          </a:p>
        </p:txBody>
      </p:sp>
      <p:sp>
        <p:nvSpPr>
          <p:cNvPr id="3" name="Subtitle 2"/>
          <p:cNvSpPr>
            <a:spLocks noGrp="1"/>
          </p:cNvSpPr>
          <p:nvPr>
            <p:ph type="subTitle" idx="1"/>
          </p:nvPr>
        </p:nvSpPr>
        <p:spPr>
          <a:xfrm>
            <a:off x="684211" y="3843867"/>
            <a:ext cx="7271923" cy="2428746"/>
          </a:xfrm>
        </p:spPr>
        <p:txBody>
          <a:bodyPr>
            <a:normAutofit/>
          </a:bodyPr>
          <a:lstStyle/>
          <a:p>
            <a:r>
              <a:rPr lang="en-US" dirty="0" smtClean="0"/>
              <a:t>By:</a:t>
            </a:r>
          </a:p>
          <a:p>
            <a:r>
              <a:rPr lang="en-US" dirty="0" err="1" smtClean="0"/>
              <a:t>Ayush</a:t>
            </a:r>
            <a:r>
              <a:rPr lang="en-US" dirty="0" smtClean="0"/>
              <a:t> Gupta (16103029)</a:t>
            </a:r>
          </a:p>
          <a:p>
            <a:r>
              <a:rPr lang="en-US" dirty="0" err="1" smtClean="0"/>
              <a:t>Ekam</a:t>
            </a:r>
            <a:r>
              <a:rPr lang="en-US" dirty="0" smtClean="0"/>
              <a:t> Singh </a:t>
            </a:r>
            <a:r>
              <a:rPr lang="en-US" dirty="0" err="1" smtClean="0"/>
              <a:t>Chahal</a:t>
            </a:r>
            <a:r>
              <a:rPr lang="en-US" dirty="0" smtClean="0"/>
              <a:t> (16103061)</a:t>
            </a:r>
          </a:p>
          <a:p>
            <a:r>
              <a:rPr lang="en-US" dirty="0" err="1" smtClean="0"/>
              <a:t>Kaustubh</a:t>
            </a:r>
            <a:r>
              <a:rPr lang="en-US" dirty="0" smtClean="0"/>
              <a:t> </a:t>
            </a:r>
            <a:r>
              <a:rPr lang="en-US" dirty="0" err="1" smtClean="0"/>
              <a:t>Chakravarty</a:t>
            </a:r>
            <a:r>
              <a:rPr lang="en-US" dirty="0" smtClean="0"/>
              <a:t> (16103080)</a:t>
            </a:r>
          </a:p>
          <a:p>
            <a:r>
              <a:rPr lang="en-US" dirty="0" err="1" smtClean="0"/>
              <a:t>Mohit</a:t>
            </a:r>
            <a:r>
              <a:rPr lang="en-US" dirty="0" smtClean="0"/>
              <a:t> </a:t>
            </a:r>
            <a:r>
              <a:rPr lang="en-US" dirty="0" err="1" smtClean="0"/>
              <a:t>Diwakar</a:t>
            </a:r>
            <a:r>
              <a:rPr lang="en-US" dirty="0" smtClean="0"/>
              <a:t> (16103178)</a:t>
            </a:r>
            <a:endParaRPr lang="en-US" dirty="0"/>
          </a:p>
        </p:txBody>
      </p:sp>
    </p:spTree>
    <p:extLst>
      <p:ext uri="{BB962C8B-B14F-4D97-AF65-F5344CB8AC3E}">
        <p14:creationId xmlns:p14="http://schemas.microsoft.com/office/powerpoint/2010/main" val="2567876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Content Placeholder 2"/>
          <p:cNvSpPr>
            <a:spLocks noGrp="1"/>
          </p:cNvSpPr>
          <p:nvPr>
            <p:ph idx="1"/>
          </p:nvPr>
        </p:nvSpPr>
        <p:spPr>
          <a:xfrm>
            <a:off x="564022" y="1367328"/>
            <a:ext cx="10724972" cy="5187296"/>
          </a:xfrm>
        </p:spPr>
        <p:txBody>
          <a:bodyPr/>
          <a:lstStyle/>
          <a:p>
            <a:r>
              <a:rPr lang="en-US" dirty="0" smtClean="0"/>
              <a:t>Online media has change the way people communicate, collaborate and exchange information with each other. Media is increasingly playing in the life cycle of software engineering.</a:t>
            </a:r>
          </a:p>
          <a:p>
            <a:r>
              <a:rPr lang="en-US" dirty="0" smtClean="0"/>
              <a:t>Information is shared an transferred in an efficient manner via software information sites (SIS). Data in such sites, is stored and segregated on the basis of </a:t>
            </a:r>
            <a:r>
              <a:rPr lang="en-US" b="1" dirty="0" smtClean="0"/>
              <a:t>Tags</a:t>
            </a:r>
            <a:r>
              <a:rPr lang="en-US" dirty="0" smtClean="0"/>
              <a:t>.</a:t>
            </a:r>
          </a:p>
          <a:p>
            <a:r>
              <a:rPr lang="en-US" dirty="0" smtClean="0"/>
              <a:t>Tags can be thought of a sort of meta-data about a particular question asked on a SIS. The ability of them to capture the essence of a topic and their flexibility makes them popular amongst users.</a:t>
            </a:r>
          </a:p>
          <a:p>
            <a:r>
              <a:rPr lang="en-US" dirty="0" smtClean="0"/>
              <a:t>It has been noticed that this process of tag recommendation on such sites is quite haphazard, by undertaking this project our aim is to streamline this recommendation Process.</a:t>
            </a:r>
            <a:endParaRPr lang="en-US" dirty="0"/>
          </a:p>
        </p:txBody>
      </p:sp>
    </p:spTree>
    <p:extLst>
      <p:ext uri="{BB962C8B-B14F-4D97-AF65-F5344CB8AC3E}">
        <p14:creationId xmlns:p14="http://schemas.microsoft.com/office/powerpoint/2010/main" val="1802968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SALIENT FEATURES OF OUR PROJECT</a:t>
            </a:r>
            <a:endParaRPr lang="en-US" dirty="0"/>
          </a:p>
        </p:txBody>
      </p:sp>
      <p:sp>
        <p:nvSpPr>
          <p:cNvPr id="3" name="Content Placeholder 2"/>
          <p:cNvSpPr>
            <a:spLocks noGrp="1"/>
          </p:cNvSpPr>
          <p:nvPr>
            <p:ph idx="1"/>
          </p:nvPr>
        </p:nvSpPr>
        <p:spPr>
          <a:xfrm>
            <a:off x="803306" y="1956988"/>
            <a:ext cx="10588238" cy="4691640"/>
          </a:xfrm>
        </p:spPr>
        <p:txBody>
          <a:bodyPr>
            <a:normAutofit/>
          </a:bodyPr>
          <a:lstStyle/>
          <a:p>
            <a:r>
              <a:rPr lang="en-US" sz="2400" b="1" u="sng" dirty="0" smtClean="0"/>
              <a:t>Easier Posting:</a:t>
            </a:r>
            <a:r>
              <a:rPr lang="en-US" sz="2400" b="1" dirty="0" smtClean="0"/>
              <a:t> </a:t>
            </a:r>
            <a:r>
              <a:rPr lang="en-US" sz="2400" dirty="0" smtClean="0"/>
              <a:t>Most software information sites allow users to add tags to the questions which they ask. To make this process more efficient our project will recommend even those latent tags which are not present in the text itself.</a:t>
            </a:r>
          </a:p>
          <a:p>
            <a:r>
              <a:rPr lang="en-US" sz="2400" b="1" u="sng" dirty="0" smtClean="0"/>
              <a:t>Better Organization and Search: </a:t>
            </a:r>
            <a:r>
              <a:rPr lang="en-US" sz="2400" dirty="0" smtClean="0"/>
              <a:t>Software information sites use tags to organize objects efficiently. By recommending better tags, this process can be streamlined and made better.</a:t>
            </a:r>
            <a:endParaRPr lang="en-US" sz="2400" b="1" u="sng" dirty="0"/>
          </a:p>
        </p:txBody>
      </p:sp>
    </p:spTree>
    <p:extLst>
      <p:ext uri="{BB962C8B-B14F-4D97-AF65-F5344CB8AC3E}">
        <p14:creationId xmlns:p14="http://schemas.microsoft.com/office/powerpoint/2010/main" val="30338181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FACTS ABOUT THE DATASET</a:t>
            </a:r>
            <a:endParaRPr lang="en-US" dirty="0"/>
          </a:p>
        </p:txBody>
      </p:sp>
      <p:sp>
        <p:nvSpPr>
          <p:cNvPr id="3" name="Content Placeholder 2"/>
          <p:cNvSpPr>
            <a:spLocks noGrp="1"/>
          </p:cNvSpPr>
          <p:nvPr>
            <p:ph idx="1"/>
          </p:nvPr>
        </p:nvSpPr>
        <p:spPr/>
        <p:txBody>
          <a:bodyPr/>
          <a:lstStyle/>
          <a:p>
            <a:r>
              <a:rPr lang="en-US" dirty="0" smtClean="0"/>
              <a:t>By dropping irrelevant columns from the questions dataset (1,00,000 questions), se have reduced the memory usage from 5.3 Mb to 2.3 Mb.</a:t>
            </a:r>
          </a:p>
          <a:p>
            <a:r>
              <a:rPr lang="en-US" dirty="0" smtClean="0"/>
              <a:t>We have reduced the tag set (derived from the questions set) from 57.2 Mb to 6.5 Mb, and conversely, entries from 37 Lakhs to 2.9 Lakhs.</a:t>
            </a:r>
          </a:p>
          <a:p>
            <a:r>
              <a:rPr lang="en-US" b="1" dirty="0" smtClean="0"/>
              <a:t>Dropping duplicate questions by:</a:t>
            </a:r>
          </a:p>
          <a:p>
            <a:pPr marL="0" indent="0">
              <a:buNone/>
            </a:pPr>
            <a:r>
              <a:rPr lang="en-US" b="1" dirty="0"/>
              <a:t>	</a:t>
            </a:r>
            <a:r>
              <a:rPr lang="en-US" b="1" dirty="0" smtClean="0"/>
              <a:t>		</a:t>
            </a:r>
            <a:r>
              <a:rPr lang="en-US" dirty="0" err="1" smtClean="0"/>
              <a:t>id.drop_duplicates</a:t>
            </a:r>
            <a:r>
              <a:rPr lang="en-US" dirty="0" smtClean="0"/>
              <a:t>(</a:t>
            </a:r>
            <a:r>
              <a:rPr lang="en-US" dirty="0" err="1" smtClean="0"/>
              <a:t>index,keep</a:t>
            </a:r>
            <a:r>
              <a:rPr lang="en-US" dirty="0" smtClean="0"/>
              <a:t>=‘first’,</a:t>
            </a:r>
            <a:r>
              <a:rPr lang="en-US" dirty="0" err="1" smtClean="0"/>
              <a:t>inplace</a:t>
            </a:r>
            <a:r>
              <a:rPr lang="en-US" dirty="0" smtClean="0"/>
              <a:t>=True)</a:t>
            </a:r>
            <a:endParaRPr lang="en-US" b="1" dirty="0"/>
          </a:p>
        </p:txBody>
      </p:sp>
    </p:spTree>
    <p:extLst>
      <p:ext uri="{BB962C8B-B14F-4D97-AF65-F5344CB8AC3E}">
        <p14:creationId xmlns:p14="http://schemas.microsoft.com/office/powerpoint/2010/main" val="3411502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PROCESSING TIMES FOR DIFFERENT DATA SETS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3064944"/>
              </p:ext>
            </p:extLst>
          </p:nvPr>
        </p:nvGraphicFramePr>
        <p:xfrm>
          <a:off x="1103313" y="2384272"/>
          <a:ext cx="8947149" cy="4127622"/>
        </p:xfrm>
        <a:graphic>
          <a:graphicData uri="http://schemas.openxmlformats.org/drawingml/2006/table">
            <a:tbl>
              <a:tblPr firstRow="1" bandRow="1">
                <a:tableStyleId>{5C22544A-7EE6-4342-B048-85BDC9FD1C3A}</a:tableStyleId>
              </a:tblPr>
              <a:tblGrid>
                <a:gridCol w="2982383"/>
                <a:gridCol w="2982383"/>
                <a:gridCol w="2982383"/>
              </a:tblGrid>
              <a:tr h="687937">
                <a:tc>
                  <a:txBody>
                    <a:bodyPr/>
                    <a:lstStyle/>
                    <a:p>
                      <a:pPr algn="ctr"/>
                      <a:r>
                        <a:rPr lang="en-US" dirty="0" smtClean="0"/>
                        <a:t>NUMBER OF</a:t>
                      </a:r>
                      <a:r>
                        <a:rPr lang="en-US" baseline="0" dirty="0" smtClean="0"/>
                        <a:t> QUESTIONS</a:t>
                      </a:r>
                      <a:endParaRPr lang="en-US" dirty="0"/>
                    </a:p>
                  </a:txBody>
                  <a:tcPr/>
                </a:tc>
                <a:tc>
                  <a:txBody>
                    <a:bodyPr/>
                    <a:lstStyle/>
                    <a:p>
                      <a:pPr algn="ctr"/>
                      <a:r>
                        <a:rPr lang="en-US" dirty="0" smtClean="0"/>
                        <a:t>NUMBER OF TAGS</a:t>
                      </a:r>
                      <a:endParaRPr lang="en-US" dirty="0"/>
                    </a:p>
                  </a:txBody>
                  <a:tcPr/>
                </a:tc>
                <a:tc>
                  <a:txBody>
                    <a:bodyPr/>
                    <a:lstStyle/>
                    <a:p>
                      <a:pPr algn="ctr"/>
                      <a:r>
                        <a:rPr lang="en-US" dirty="0" smtClean="0"/>
                        <a:t>PRE-PROCESSING </a:t>
                      </a:r>
                      <a:r>
                        <a:rPr lang="en-US" dirty="0" smtClean="0"/>
                        <a:t>TIME (IN SECONDS)</a:t>
                      </a:r>
                      <a:endParaRPr lang="en-US" dirty="0"/>
                    </a:p>
                  </a:txBody>
                  <a:tcPr/>
                </a:tc>
              </a:tr>
              <a:tr h="687937">
                <a:tc>
                  <a:txBody>
                    <a:bodyPr/>
                    <a:lstStyle/>
                    <a:p>
                      <a:pPr algn="ctr"/>
                      <a:r>
                        <a:rPr lang="en-US" dirty="0" smtClean="0"/>
                        <a:t>61507</a:t>
                      </a:r>
                      <a:endParaRPr lang="en-US" dirty="0"/>
                    </a:p>
                  </a:txBody>
                  <a:tcPr/>
                </a:tc>
                <a:tc>
                  <a:txBody>
                    <a:bodyPr/>
                    <a:lstStyle/>
                    <a:p>
                      <a:pPr algn="ctr"/>
                      <a:r>
                        <a:rPr lang="en-US" dirty="0" smtClean="0"/>
                        <a:t>15</a:t>
                      </a:r>
                      <a:endParaRPr lang="en-US" dirty="0"/>
                    </a:p>
                  </a:txBody>
                  <a:tcPr/>
                </a:tc>
                <a:tc>
                  <a:txBody>
                    <a:bodyPr/>
                    <a:lstStyle/>
                    <a:p>
                      <a:pPr algn="ctr"/>
                      <a:r>
                        <a:rPr lang="en-US" dirty="0" smtClean="0"/>
                        <a:t>110.7</a:t>
                      </a:r>
                      <a:endParaRPr lang="en-US" dirty="0"/>
                    </a:p>
                  </a:txBody>
                  <a:tcPr/>
                </a:tc>
              </a:tr>
              <a:tr h="687937">
                <a:tc>
                  <a:txBody>
                    <a:bodyPr/>
                    <a:lstStyle/>
                    <a:p>
                      <a:pPr algn="ctr"/>
                      <a:r>
                        <a:rPr lang="en-US" dirty="0" smtClean="0"/>
                        <a:t>67107</a:t>
                      </a:r>
                      <a:endParaRPr lang="en-US" dirty="0"/>
                    </a:p>
                  </a:txBody>
                  <a:tcPr/>
                </a:tc>
                <a:tc>
                  <a:txBody>
                    <a:bodyPr/>
                    <a:lstStyle/>
                    <a:p>
                      <a:pPr algn="ctr"/>
                      <a:r>
                        <a:rPr lang="en-US" dirty="0" smtClean="0"/>
                        <a:t>25</a:t>
                      </a:r>
                      <a:endParaRPr lang="en-US" dirty="0"/>
                    </a:p>
                  </a:txBody>
                  <a:tcPr/>
                </a:tc>
                <a:tc>
                  <a:txBody>
                    <a:bodyPr/>
                    <a:lstStyle/>
                    <a:p>
                      <a:pPr algn="ctr"/>
                      <a:r>
                        <a:rPr lang="en-US" dirty="0" smtClean="0"/>
                        <a:t>129.3</a:t>
                      </a:r>
                      <a:endParaRPr lang="en-US" dirty="0"/>
                    </a:p>
                  </a:txBody>
                  <a:tcPr/>
                </a:tc>
              </a:tr>
              <a:tr h="687937">
                <a:tc>
                  <a:txBody>
                    <a:bodyPr/>
                    <a:lstStyle/>
                    <a:p>
                      <a:pPr algn="ctr"/>
                      <a:r>
                        <a:rPr lang="en-US" dirty="0" smtClean="0"/>
                        <a:t>75675</a:t>
                      </a:r>
                      <a:endParaRPr lang="en-US" dirty="0"/>
                    </a:p>
                  </a:txBody>
                  <a:tcPr/>
                </a:tc>
                <a:tc>
                  <a:txBody>
                    <a:bodyPr/>
                    <a:lstStyle/>
                    <a:p>
                      <a:pPr algn="ctr"/>
                      <a:r>
                        <a:rPr lang="en-US" dirty="0" smtClean="0"/>
                        <a:t>50</a:t>
                      </a:r>
                      <a:endParaRPr lang="en-US" dirty="0"/>
                    </a:p>
                  </a:txBody>
                  <a:tcPr/>
                </a:tc>
                <a:tc>
                  <a:txBody>
                    <a:bodyPr/>
                    <a:lstStyle/>
                    <a:p>
                      <a:pPr algn="ctr"/>
                      <a:r>
                        <a:rPr lang="en-US" dirty="0" smtClean="0"/>
                        <a:t>158.0</a:t>
                      </a:r>
                      <a:endParaRPr lang="en-US" dirty="0"/>
                    </a:p>
                  </a:txBody>
                  <a:tcPr/>
                </a:tc>
              </a:tr>
              <a:tr h="687937">
                <a:tc>
                  <a:txBody>
                    <a:bodyPr/>
                    <a:lstStyle/>
                    <a:p>
                      <a:pPr algn="ctr"/>
                      <a:r>
                        <a:rPr lang="en-US" dirty="0" smtClean="0"/>
                        <a:t>81538</a:t>
                      </a:r>
                      <a:endParaRPr lang="en-US" dirty="0"/>
                    </a:p>
                  </a:txBody>
                  <a:tcPr/>
                </a:tc>
                <a:tc>
                  <a:txBody>
                    <a:bodyPr/>
                    <a:lstStyle/>
                    <a:p>
                      <a:pPr algn="ctr"/>
                      <a:r>
                        <a:rPr lang="en-US" dirty="0" smtClean="0"/>
                        <a:t>100</a:t>
                      </a:r>
                      <a:endParaRPr lang="en-US" dirty="0"/>
                    </a:p>
                  </a:txBody>
                  <a:tcPr/>
                </a:tc>
                <a:tc>
                  <a:txBody>
                    <a:bodyPr/>
                    <a:lstStyle/>
                    <a:p>
                      <a:pPr algn="ctr"/>
                      <a:r>
                        <a:rPr lang="en-US" dirty="0" smtClean="0"/>
                        <a:t>194.8</a:t>
                      </a:r>
                      <a:endParaRPr lang="en-US" dirty="0"/>
                    </a:p>
                  </a:txBody>
                  <a:tcPr/>
                </a:tc>
              </a:tr>
              <a:tr h="687937">
                <a:tc>
                  <a:txBody>
                    <a:bodyPr/>
                    <a:lstStyle/>
                    <a:p>
                      <a:pPr algn="ctr"/>
                      <a:r>
                        <a:rPr lang="en-US" dirty="0" smtClean="0"/>
                        <a:t>85565</a:t>
                      </a:r>
                      <a:endParaRPr lang="en-US" dirty="0"/>
                    </a:p>
                  </a:txBody>
                  <a:tcPr/>
                </a:tc>
                <a:tc>
                  <a:txBody>
                    <a:bodyPr/>
                    <a:lstStyle/>
                    <a:p>
                      <a:pPr algn="ctr"/>
                      <a:r>
                        <a:rPr lang="en-US" dirty="0" smtClean="0"/>
                        <a:t>150</a:t>
                      </a:r>
                      <a:endParaRPr lang="en-US" dirty="0"/>
                    </a:p>
                  </a:txBody>
                  <a:tcPr/>
                </a:tc>
                <a:tc>
                  <a:txBody>
                    <a:bodyPr/>
                    <a:lstStyle/>
                    <a:p>
                      <a:pPr algn="ctr"/>
                      <a:r>
                        <a:rPr lang="en-US" dirty="0" smtClean="0"/>
                        <a:t>217.7</a:t>
                      </a:r>
                      <a:endParaRPr lang="en-US" dirty="0"/>
                    </a:p>
                  </a:txBody>
                  <a:tcPr/>
                </a:tc>
              </a:tr>
            </a:tbl>
          </a:graphicData>
        </a:graphic>
      </p:graphicFrame>
    </p:spTree>
    <p:extLst>
      <p:ext uri="{BB962C8B-B14F-4D97-AF65-F5344CB8AC3E}">
        <p14:creationId xmlns:p14="http://schemas.microsoft.com/office/powerpoint/2010/main" val="1016017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PROCESSING STATISTICS</a:t>
            </a:r>
            <a:endParaRPr lang="en-US" dirty="0"/>
          </a:p>
        </p:txBody>
      </p:sp>
      <p:sp>
        <p:nvSpPr>
          <p:cNvPr id="3" name="Content Placeholder 2"/>
          <p:cNvSpPr>
            <a:spLocks noGrp="1"/>
          </p:cNvSpPr>
          <p:nvPr>
            <p:ph idx="1"/>
          </p:nvPr>
        </p:nvSpPr>
        <p:spPr>
          <a:xfrm>
            <a:off x="1103312" y="2052918"/>
            <a:ext cx="9997675" cy="4518798"/>
          </a:xfrm>
        </p:spPr>
        <p:txBody>
          <a:bodyPr/>
          <a:lstStyle/>
          <a:p>
            <a:r>
              <a:rPr lang="en-US" b="1" u="sng" dirty="0" smtClean="0"/>
              <a:t>Time taken for making tag set files for corresponding tag frequency:</a:t>
            </a:r>
            <a:endParaRPr lang="en-US" b="1" u="sng" dirty="0"/>
          </a:p>
        </p:txBody>
      </p:sp>
      <p:graphicFrame>
        <p:nvGraphicFramePr>
          <p:cNvPr id="4" name="Table 3"/>
          <p:cNvGraphicFramePr>
            <a:graphicFrameLocks noGrp="1"/>
          </p:cNvGraphicFramePr>
          <p:nvPr>
            <p:extLst>
              <p:ext uri="{D42A27DB-BD31-4B8C-83A1-F6EECF244321}">
                <p14:modId xmlns:p14="http://schemas.microsoft.com/office/powerpoint/2010/main" val="351749911"/>
              </p:ext>
            </p:extLst>
          </p:nvPr>
        </p:nvGraphicFramePr>
        <p:xfrm>
          <a:off x="2032000" y="2674832"/>
          <a:ext cx="8128000" cy="3896886"/>
        </p:xfrm>
        <a:graphic>
          <a:graphicData uri="http://schemas.openxmlformats.org/drawingml/2006/table">
            <a:tbl>
              <a:tblPr firstRow="1" bandRow="1">
                <a:tableStyleId>{5C22544A-7EE6-4342-B048-85BDC9FD1C3A}</a:tableStyleId>
              </a:tblPr>
              <a:tblGrid>
                <a:gridCol w="4064000"/>
                <a:gridCol w="4064000"/>
              </a:tblGrid>
              <a:tr h="649481">
                <a:tc>
                  <a:txBody>
                    <a:bodyPr/>
                    <a:lstStyle/>
                    <a:p>
                      <a:pPr algn="ctr"/>
                      <a:r>
                        <a:rPr lang="en-US" dirty="0" smtClean="0"/>
                        <a:t>Number Of Tags</a:t>
                      </a:r>
                      <a:endParaRPr lang="en-US" dirty="0"/>
                    </a:p>
                  </a:txBody>
                  <a:tcPr/>
                </a:tc>
                <a:tc>
                  <a:txBody>
                    <a:bodyPr/>
                    <a:lstStyle/>
                    <a:p>
                      <a:pPr algn="ctr"/>
                      <a:r>
                        <a:rPr lang="en-US" dirty="0" smtClean="0"/>
                        <a:t>Time Taken (in seconds)</a:t>
                      </a:r>
                      <a:endParaRPr lang="en-US" dirty="0"/>
                    </a:p>
                  </a:txBody>
                  <a:tcPr/>
                </a:tc>
              </a:tr>
              <a:tr h="649481">
                <a:tc>
                  <a:txBody>
                    <a:bodyPr/>
                    <a:lstStyle/>
                    <a:p>
                      <a:pPr algn="ctr"/>
                      <a:r>
                        <a:rPr lang="en-US" dirty="0" smtClean="0"/>
                        <a:t>15</a:t>
                      </a:r>
                      <a:endParaRPr lang="en-US" dirty="0"/>
                    </a:p>
                  </a:txBody>
                  <a:tcPr/>
                </a:tc>
                <a:tc>
                  <a:txBody>
                    <a:bodyPr/>
                    <a:lstStyle/>
                    <a:p>
                      <a:pPr algn="ctr"/>
                      <a:r>
                        <a:rPr lang="en-US" dirty="0" smtClean="0"/>
                        <a:t>30.27</a:t>
                      </a:r>
                      <a:endParaRPr lang="en-US" dirty="0"/>
                    </a:p>
                  </a:txBody>
                  <a:tcPr/>
                </a:tc>
              </a:tr>
              <a:tr h="649481">
                <a:tc>
                  <a:txBody>
                    <a:bodyPr/>
                    <a:lstStyle/>
                    <a:p>
                      <a:pPr algn="ctr"/>
                      <a:r>
                        <a:rPr lang="en-US" dirty="0" smtClean="0"/>
                        <a:t>25</a:t>
                      </a:r>
                      <a:endParaRPr lang="en-US" dirty="0"/>
                    </a:p>
                  </a:txBody>
                  <a:tcPr/>
                </a:tc>
                <a:tc>
                  <a:txBody>
                    <a:bodyPr/>
                    <a:lstStyle/>
                    <a:p>
                      <a:pPr algn="ctr"/>
                      <a:r>
                        <a:rPr lang="en-US" dirty="0" smtClean="0"/>
                        <a:t>33.07</a:t>
                      </a:r>
                      <a:endParaRPr lang="en-US" dirty="0"/>
                    </a:p>
                  </a:txBody>
                  <a:tcPr/>
                </a:tc>
              </a:tr>
              <a:tr h="649481">
                <a:tc>
                  <a:txBody>
                    <a:bodyPr/>
                    <a:lstStyle/>
                    <a:p>
                      <a:pPr algn="ctr"/>
                      <a:r>
                        <a:rPr lang="en-US" dirty="0" smtClean="0"/>
                        <a:t>50</a:t>
                      </a:r>
                      <a:endParaRPr lang="en-US" dirty="0"/>
                    </a:p>
                  </a:txBody>
                  <a:tcPr/>
                </a:tc>
                <a:tc>
                  <a:txBody>
                    <a:bodyPr/>
                    <a:lstStyle/>
                    <a:p>
                      <a:pPr algn="ctr"/>
                      <a:r>
                        <a:rPr lang="en-US" dirty="0" smtClean="0"/>
                        <a:t>41.75</a:t>
                      </a:r>
                      <a:endParaRPr lang="en-US" dirty="0"/>
                    </a:p>
                  </a:txBody>
                  <a:tcPr/>
                </a:tc>
              </a:tr>
              <a:tr h="649481">
                <a:tc>
                  <a:txBody>
                    <a:bodyPr/>
                    <a:lstStyle/>
                    <a:p>
                      <a:pPr algn="ctr"/>
                      <a:r>
                        <a:rPr lang="en-US" dirty="0" smtClean="0"/>
                        <a:t>100</a:t>
                      </a:r>
                      <a:endParaRPr lang="en-US" dirty="0"/>
                    </a:p>
                  </a:txBody>
                  <a:tcPr/>
                </a:tc>
                <a:tc>
                  <a:txBody>
                    <a:bodyPr/>
                    <a:lstStyle/>
                    <a:p>
                      <a:pPr algn="ctr"/>
                      <a:r>
                        <a:rPr lang="en-US" dirty="0" smtClean="0"/>
                        <a:t>47.12</a:t>
                      </a:r>
                      <a:endParaRPr lang="en-US" dirty="0"/>
                    </a:p>
                  </a:txBody>
                  <a:tcPr/>
                </a:tc>
              </a:tr>
              <a:tr h="649481">
                <a:tc>
                  <a:txBody>
                    <a:bodyPr/>
                    <a:lstStyle/>
                    <a:p>
                      <a:pPr algn="ctr"/>
                      <a:r>
                        <a:rPr lang="en-US" dirty="0" smtClean="0"/>
                        <a:t>150</a:t>
                      </a:r>
                      <a:endParaRPr lang="en-US" dirty="0"/>
                    </a:p>
                  </a:txBody>
                  <a:tcPr/>
                </a:tc>
                <a:tc>
                  <a:txBody>
                    <a:bodyPr/>
                    <a:lstStyle/>
                    <a:p>
                      <a:pPr algn="ctr"/>
                      <a:r>
                        <a:rPr lang="en-US" dirty="0" smtClean="0"/>
                        <a:t>53.14</a:t>
                      </a:r>
                      <a:endParaRPr lang="en-US" dirty="0"/>
                    </a:p>
                  </a:txBody>
                  <a:tcPr/>
                </a:tc>
              </a:tr>
            </a:tbl>
          </a:graphicData>
        </a:graphic>
      </p:graphicFrame>
    </p:spTree>
    <p:extLst>
      <p:ext uri="{BB962C8B-B14F-4D97-AF65-F5344CB8AC3E}">
        <p14:creationId xmlns:p14="http://schemas.microsoft.com/office/powerpoint/2010/main" val="315697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8540618" cy="1025704"/>
          </a:xfrm>
        </p:spPr>
        <p:txBody>
          <a:bodyPr/>
          <a:lstStyle/>
          <a:p>
            <a:r>
              <a:rPr lang="en-US" dirty="0" smtClean="0"/>
              <a:t>FLOWCHART FOR MODEL</a:t>
            </a:r>
            <a:endParaRPr lang="en-US" dirty="0"/>
          </a:p>
        </p:txBody>
      </p:sp>
      <p:sp>
        <p:nvSpPr>
          <p:cNvPr id="8" name="Flowchart: Alternate Process 7"/>
          <p:cNvSpPr/>
          <p:nvPr/>
        </p:nvSpPr>
        <p:spPr>
          <a:xfrm>
            <a:off x="4190027" y="1284003"/>
            <a:ext cx="2302187" cy="76057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Processed data</a:t>
            </a:r>
            <a:endParaRPr lang="en-US" dirty="0"/>
          </a:p>
        </p:txBody>
      </p:sp>
      <p:sp>
        <p:nvSpPr>
          <p:cNvPr id="32" name="Rounded Rectangle 31"/>
          <p:cNvSpPr/>
          <p:nvPr/>
        </p:nvSpPr>
        <p:spPr>
          <a:xfrm>
            <a:off x="4294598" y="3063663"/>
            <a:ext cx="2191092" cy="9699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Word embedding</a:t>
            </a:r>
            <a:endParaRPr lang="en-US" dirty="0"/>
          </a:p>
        </p:txBody>
      </p:sp>
      <p:cxnSp>
        <p:nvCxnSpPr>
          <p:cNvPr id="35" name="Straight Arrow Connector 34"/>
          <p:cNvCxnSpPr>
            <a:stCxn id="32" idx="2"/>
          </p:cNvCxnSpPr>
          <p:nvPr/>
        </p:nvCxnSpPr>
        <p:spPr>
          <a:xfrm flipH="1">
            <a:off x="2510701" y="4033614"/>
            <a:ext cx="2879443" cy="1239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2"/>
          </p:cNvCxnSpPr>
          <p:nvPr/>
        </p:nvCxnSpPr>
        <p:spPr>
          <a:xfrm flipH="1">
            <a:off x="5341120" y="4033614"/>
            <a:ext cx="49024" cy="1239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endCxn id="45" idx="0"/>
          </p:cNvCxnSpPr>
          <p:nvPr/>
        </p:nvCxnSpPr>
        <p:spPr>
          <a:xfrm>
            <a:off x="5341121" y="4025068"/>
            <a:ext cx="2386804" cy="125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2106463" y="5281295"/>
            <a:ext cx="1395334" cy="8802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maps</a:t>
            </a:r>
            <a:endParaRPr lang="en-US" dirty="0"/>
          </a:p>
        </p:txBody>
      </p:sp>
      <p:sp>
        <p:nvSpPr>
          <p:cNvPr id="44" name="Flowchart: Alternate Process 43"/>
          <p:cNvSpPr/>
          <p:nvPr/>
        </p:nvSpPr>
        <p:spPr>
          <a:xfrm>
            <a:off x="4657285" y="5281295"/>
            <a:ext cx="1465718" cy="84603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maps</a:t>
            </a:r>
            <a:endParaRPr lang="en-US" dirty="0"/>
          </a:p>
        </p:txBody>
      </p:sp>
      <p:sp>
        <p:nvSpPr>
          <p:cNvPr id="45" name="Flowchart: Alternate Process 44"/>
          <p:cNvSpPr/>
          <p:nvPr/>
        </p:nvSpPr>
        <p:spPr>
          <a:xfrm>
            <a:off x="6995066" y="5281295"/>
            <a:ext cx="1465718" cy="84603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maps</a:t>
            </a:r>
            <a:endParaRPr lang="en-US" dirty="0"/>
          </a:p>
        </p:txBody>
      </p:sp>
      <p:sp>
        <p:nvSpPr>
          <p:cNvPr id="50" name="TextBox 49"/>
          <p:cNvSpPr txBox="1"/>
          <p:nvPr/>
        </p:nvSpPr>
        <p:spPr>
          <a:xfrm>
            <a:off x="4273666" y="4406558"/>
            <a:ext cx="1091966" cy="369332"/>
          </a:xfrm>
          <a:prstGeom prst="rect">
            <a:avLst/>
          </a:prstGeom>
          <a:noFill/>
        </p:spPr>
        <p:txBody>
          <a:bodyPr wrap="none" rtlCol="0">
            <a:spAutoFit/>
          </a:bodyPr>
          <a:lstStyle/>
          <a:p>
            <a:r>
              <a:rPr lang="en-US" dirty="0" smtClean="0"/>
              <a:t>Conv1D</a:t>
            </a:r>
            <a:endParaRPr lang="en-US" dirty="0"/>
          </a:p>
        </p:txBody>
      </p:sp>
      <p:sp>
        <p:nvSpPr>
          <p:cNvPr id="54" name="Rectangle 53"/>
          <p:cNvSpPr/>
          <p:nvPr/>
        </p:nvSpPr>
        <p:spPr>
          <a:xfrm>
            <a:off x="3159776" y="4221892"/>
            <a:ext cx="1053494" cy="369332"/>
          </a:xfrm>
          <a:prstGeom prst="rect">
            <a:avLst/>
          </a:prstGeom>
        </p:spPr>
        <p:txBody>
          <a:bodyPr wrap="none">
            <a:spAutoFit/>
          </a:bodyPr>
          <a:lstStyle/>
          <a:p>
            <a:r>
              <a:rPr lang="en-US" dirty="0"/>
              <a:t>conv1D</a:t>
            </a:r>
          </a:p>
        </p:txBody>
      </p:sp>
      <p:sp>
        <p:nvSpPr>
          <p:cNvPr id="55" name="Down Arrow 54"/>
          <p:cNvSpPr/>
          <p:nvPr/>
        </p:nvSpPr>
        <p:spPr>
          <a:xfrm>
            <a:off x="5098804" y="207248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6449083" y="4283849"/>
            <a:ext cx="1091966" cy="369332"/>
          </a:xfrm>
          <a:prstGeom prst="rect">
            <a:avLst/>
          </a:prstGeom>
        </p:spPr>
        <p:txBody>
          <a:bodyPr wrap="none">
            <a:spAutoFit/>
          </a:bodyPr>
          <a:lstStyle/>
          <a:p>
            <a:r>
              <a:rPr lang="en-US" dirty="0"/>
              <a:t>Conv1D</a:t>
            </a:r>
          </a:p>
        </p:txBody>
      </p:sp>
      <p:sp>
        <p:nvSpPr>
          <p:cNvPr id="61" name="TextBox 60"/>
          <p:cNvSpPr txBox="1"/>
          <p:nvPr/>
        </p:nvSpPr>
        <p:spPr>
          <a:xfrm>
            <a:off x="8896172" y="5623133"/>
            <a:ext cx="2905570" cy="369332"/>
          </a:xfrm>
          <a:prstGeom prst="rect">
            <a:avLst/>
          </a:prstGeom>
          <a:noFill/>
        </p:spPr>
        <p:txBody>
          <a:bodyPr wrap="square" rtlCol="0">
            <a:spAutoFit/>
          </a:bodyPr>
          <a:lstStyle/>
          <a:p>
            <a:pPr algn="ctr"/>
            <a:r>
              <a:rPr lang="en-US" b="1" dirty="0" smtClean="0"/>
              <a:t>(Contd. On next slide)</a:t>
            </a:r>
            <a:endParaRPr lang="en-US" b="1" dirty="0"/>
          </a:p>
        </p:txBody>
      </p:sp>
    </p:spTree>
    <p:extLst>
      <p:ext uri="{BB962C8B-B14F-4D97-AF65-F5344CB8AC3E}">
        <p14:creationId xmlns:p14="http://schemas.microsoft.com/office/powerpoint/2010/main" val="1878294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Alternate Process 5"/>
          <p:cNvSpPr/>
          <p:nvPr/>
        </p:nvSpPr>
        <p:spPr>
          <a:xfrm>
            <a:off x="1972653" y="290556"/>
            <a:ext cx="1580972" cy="76912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maps</a:t>
            </a:r>
            <a:endParaRPr lang="en-US" dirty="0"/>
          </a:p>
        </p:txBody>
      </p:sp>
      <p:sp>
        <p:nvSpPr>
          <p:cNvPr id="7" name="Flowchart: Alternate Process 6"/>
          <p:cNvSpPr/>
          <p:nvPr/>
        </p:nvSpPr>
        <p:spPr>
          <a:xfrm>
            <a:off x="4621849" y="290556"/>
            <a:ext cx="1580972" cy="76912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maps</a:t>
            </a:r>
            <a:endParaRPr lang="en-US" dirty="0"/>
          </a:p>
        </p:txBody>
      </p:sp>
      <p:sp>
        <p:nvSpPr>
          <p:cNvPr id="8" name="Flowchart: Alternate Process 7"/>
          <p:cNvSpPr/>
          <p:nvPr/>
        </p:nvSpPr>
        <p:spPr>
          <a:xfrm>
            <a:off x="7149978" y="290556"/>
            <a:ext cx="1580972" cy="76912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maps</a:t>
            </a:r>
            <a:endParaRPr lang="en-US" dirty="0"/>
          </a:p>
        </p:txBody>
      </p:sp>
      <p:sp>
        <p:nvSpPr>
          <p:cNvPr id="11" name="Flowchart: Alternate Process 10"/>
          <p:cNvSpPr/>
          <p:nvPr/>
        </p:nvSpPr>
        <p:spPr>
          <a:xfrm>
            <a:off x="1972653" y="1965712"/>
            <a:ext cx="1486969" cy="78356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Max pooling</a:t>
            </a:r>
            <a:endParaRPr lang="en-US" dirty="0"/>
          </a:p>
        </p:txBody>
      </p:sp>
      <p:sp>
        <p:nvSpPr>
          <p:cNvPr id="12" name="Flowchart: Alternate Process 11"/>
          <p:cNvSpPr/>
          <p:nvPr/>
        </p:nvSpPr>
        <p:spPr>
          <a:xfrm>
            <a:off x="4685943" y="1931645"/>
            <a:ext cx="1580972" cy="76912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Max pooling </a:t>
            </a:r>
            <a:endParaRPr lang="en-US" dirty="0"/>
          </a:p>
        </p:txBody>
      </p:sp>
      <p:sp>
        <p:nvSpPr>
          <p:cNvPr id="13" name="Flowchart: Alternate Process 12"/>
          <p:cNvSpPr/>
          <p:nvPr/>
        </p:nvSpPr>
        <p:spPr>
          <a:xfrm>
            <a:off x="7282576" y="1926170"/>
            <a:ext cx="1580972" cy="76912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Max pooling</a:t>
            </a:r>
            <a:endParaRPr lang="en-US" dirty="0"/>
          </a:p>
        </p:txBody>
      </p:sp>
      <p:sp>
        <p:nvSpPr>
          <p:cNvPr id="15" name="Flowchart: Alternate Process 14"/>
          <p:cNvSpPr/>
          <p:nvPr/>
        </p:nvSpPr>
        <p:spPr>
          <a:xfrm>
            <a:off x="1979780" y="3909701"/>
            <a:ext cx="1580972" cy="76912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dropout</a:t>
            </a:r>
            <a:endParaRPr lang="en-US" dirty="0"/>
          </a:p>
        </p:txBody>
      </p:sp>
      <p:sp>
        <p:nvSpPr>
          <p:cNvPr id="16" name="Flowchart: Alternate Process 15"/>
          <p:cNvSpPr/>
          <p:nvPr/>
        </p:nvSpPr>
        <p:spPr>
          <a:xfrm>
            <a:off x="4750037" y="3942741"/>
            <a:ext cx="1580972" cy="70304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dropout</a:t>
            </a:r>
            <a:endParaRPr lang="en-US" dirty="0"/>
          </a:p>
        </p:txBody>
      </p:sp>
      <p:sp>
        <p:nvSpPr>
          <p:cNvPr id="17" name="Flowchart: Alternate Process 16"/>
          <p:cNvSpPr/>
          <p:nvPr/>
        </p:nvSpPr>
        <p:spPr>
          <a:xfrm>
            <a:off x="7393669" y="3876660"/>
            <a:ext cx="1580972" cy="76912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dropout</a:t>
            </a:r>
            <a:endParaRPr lang="en-US" dirty="0"/>
          </a:p>
        </p:txBody>
      </p:sp>
      <p:sp>
        <p:nvSpPr>
          <p:cNvPr id="40" name="Flowchart: Alternate Process 39"/>
          <p:cNvSpPr/>
          <p:nvPr/>
        </p:nvSpPr>
        <p:spPr>
          <a:xfrm>
            <a:off x="4588378" y="5896597"/>
            <a:ext cx="1647913" cy="78621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Dense layer</a:t>
            </a:r>
            <a:endParaRPr lang="en-US" dirty="0"/>
          </a:p>
        </p:txBody>
      </p:sp>
      <p:cxnSp>
        <p:nvCxnSpPr>
          <p:cNvPr id="44" name="Straight Arrow Connector 43"/>
          <p:cNvCxnSpPr>
            <a:stCxn id="15" idx="2"/>
            <a:endCxn id="40" idx="0"/>
          </p:cNvCxnSpPr>
          <p:nvPr/>
        </p:nvCxnSpPr>
        <p:spPr>
          <a:xfrm>
            <a:off x="2770266" y="4678823"/>
            <a:ext cx="2642069" cy="1217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6" idx="2"/>
            <a:endCxn id="40" idx="0"/>
          </p:cNvCxnSpPr>
          <p:nvPr/>
        </p:nvCxnSpPr>
        <p:spPr>
          <a:xfrm flipH="1">
            <a:off x="5412335" y="4645782"/>
            <a:ext cx="128188" cy="1250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7" idx="2"/>
            <a:endCxn id="40" idx="0"/>
          </p:cNvCxnSpPr>
          <p:nvPr/>
        </p:nvCxnSpPr>
        <p:spPr>
          <a:xfrm flipH="1">
            <a:off x="5412335" y="4645782"/>
            <a:ext cx="2771820" cy="1250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Down Arrow 66"/>
          <p:cNvSpPr/>
          <p:nvPr/>
        </p:nvSpPr>
        <p:spPr>
          <a:xfrm>
            <a:off x="2473821" y="2749276"/>
            <a:ext cx="484632" cy="11273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Down Arrow 67"/>
          <p:cNvSpPr/>
          <p:nvPr/>
        </p:nvSpPr>
        <p:spPr>
          <a:xfrm>
            <a:off x="5234895" y="2733808"/>
            <a:ext cx="484632" cy="12177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Down Arrow 68"/>
          <p:cNvSpPr/>
          <p:nvPr/>
        </p:nvSpPr>
        <p:spPr>
          <a:xfrm>
            <a:off x="7940464" y="2728570"/>
            <a:ext cx="484632" cy="1155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Down Arrow 69"/>
          <p:cNvSpPr/>
          <p:nvPr/>
        </p:nvSpPr>
        <p:spPr>
          <a:xfrm>
            <a:off x="2527950" y="1059678"/>
            <a:ext cx="484632" cy="9033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5203990" y="1057880"/>
            <a:ext cx="484632" cy="84072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7729616" y="1092956"/>
            <a:ext cx="484632" cy="833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6970618" y="5065346"/>
            <a:ext cx="1875835" cy="369332"/>
          </a:xfrm>
          <a:prstGeom prst="rect">
            <a:avLst/>
          </a:prstGeom>
          <a:noFill/>
        </p:spPr>
        <p:txBody>
          <a:bodyPr wrap="none" rtlCol="0">
            <a:spAutoFit/>
          </a:bodyPr>
          <a:lstStyle/>
          <a:p>
            <a:r>
              <a:rPr lang="en-US" dirty="0" smtClean="0"/>
              <a:t>concatenation</a:t>
            </a:r>
            <a:endParaRPr lang="en-US" dirty="0"/>
          </a:p>
        </p:txBody>
      </p:sp>
      <p:sp>
        <p:nvSpPr>
          <p:cNvPr id="74" name="Flowchart: Alternate Process 73"/>
          <p:cNvSpPr/>
          <p:nvPr/>
        </p:nvSpPr>
        <p:spPr>
          <a:xfrm>
            <a:off x="7940464" y="5896597"/>
            <a:ext cx="1605188" cy="70665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dirty="0" smtClean="0"/>
              <a:t>inish</a:t>
            </a:r>
            <a:endParaRPr lang="en-US" dirty="0"/>
          </a:p>
        </p:txBody>
      </p:sp>
      <p:sp>
        <p:nvSpPr>
          <p:cNvPr id="75" name="Right Arrow 74"/>
          <p:cNvSpPr/>
          <p:nvPr/>
        </p:nvSpPr>
        <p:spPr>
          <a:xfrm>
            <a:off x="6266914" y="6047387"/>
            <a:ext cx="167354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9101272" y="2936942"/>
            <a:ext cx="2255746" cy="369332"/>
          </a:xfrm>
          <a:prstGeom prst="rect">
            <a:avLst/>
          </a:prstGeom>
          <a:noFill/>
        </p:spPr>
        <p:txBody>
          <a:bodyPr wrap="none" rtlCol="0">
            <a:spAutoFit/>
          </a:bodyPr>
          <a:lstStyle/>
          <a:p>
            <a:r>
              <a:rPr lang="en-US" dirty="0" smtClean="0"/>
              <a:t>Reduce </a:t>
            </a:r>
            <a:r>
              <a:rPr lang="en-US" dirty="0" err="1" smtClean="0"/>
              <a:t>overfitting</a:t>
            </a:r>
            <a:endParaRPr lang="en-US" dirty="0"/>
          </a:p>
        </p:txBody>
      </p:sp>
      <p:sp>
        <p:nvSpPr>
          <p:cNvPr id="77" name="TextBox 76"/>
          <p:cNvSpPr txBox="1"/>
          <p:nvPr/>
        </p:nvSpPr>
        <p:spPr>
          <a:xfrm>
            <a:off x="8974641" y="1367327"/>
            <a:ext cx="2279791" cy="369332"/>
          </a:xfrm>
          <a:prstGeom prst="rect">
            <a:avLst/>
          </a:prstGeom>
          <a:noFill/>
        </p:spPr>
        <p:txBody>
          <a:bodyPr wrap="none" rtlCol="0">
            <a:spAutoFit/>
          </a:bodyPr>
          <a:lstStyle/>
          <a:p>
            <a:r>
              <a:rPr lang="en-US" dirty="0" smtClean="0"/>
              <a:t>Reduce dimension</a:t>
            </a:r>
            <a:endParaRPr lang="en-US" dirty="0"/>
          </a:p>
        </p:txBody>
      </p:sp>
    </p:spTree>
    <p:extLst>
      <p:ext uri="{BB962C8B-B14F-4D97-AF65-F5344CB8AC3E}">
        <p14:creationId xmlns:p14="http://schemas.microsoft.com/office/powerpoint/2010/main" val="4215993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269</TotalTime>
  <Words>409</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TAG RECOMMENDATION SYSTEM</vt:lpstr>
      <vt:lpstr>INTRODUCTION</vt:lpstr>
      <vt:lpstr>SALIENT FEATURES OF OUR PROJECT</vt:lpstr>
      <vt:lpstr>FACTS ABOUT THE DATASET</vt:lpstr>
      <vt:lpstr>PROCESSING TIMES FOR DIFFERENT DATA SETS</vt:lpstr>
      <vt:lpstr>DATA PROCESSING STATISTICS</vt:lpstr>
      <vt:lpstr>FLOWCHART FOR MODEL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TAG RECOMMENDATION SYSTEM</dc:title>
  <dc:creator>KAUSTUBH</dc:creator>
  <cp:lastModifiedBy>KAUSTUBH</cp:lastModifiedBy>
  <cp:revision>23</cp:revision>
  <dcterms:created xsi:type="dcterms:W3CDTF">2018-10-10T11:40:40Z</dcterms:created>
  <dcterms:modified xsi:type="dcterms:W3CDTF">2018-11-19T04:18:08Z</dcterms:modified>
</cp:coreProperties>
</file>