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ppt/media/image11.jpg" ContentType="image/jpeg"/>
  <Override PartName="/ppt/media/image12.jpg" ContentType="image/jpeg"/>
  <Override PartName="/ppt/media/image2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4084300"/>
  <p:notesSz cx="20104100" cy="14084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500"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6133"/>
            <a:ext cx="17088486" cy="29577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887208"/>
            <a:ext cx="14072870" cy="35210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1005205" y="3239389"/>
            <a:ext cx="8745284" cy="929563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39389"/>
            <a:ext cx="8745284" cy="929563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g"/><Relationship Id="rId5" Type="http://schemas.openxmlformats.org/officeDocument/2006/relationships/slideLayout" Target="../slideLayouts/slideLayout5.xml"/><Relationship Id="rId10"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054359"/>
            <a:ext cx="20104100" cy="2540"/>
          </a:xfrm>
          <a:custGeom>
            <a:avLst/>
            <a:gdLst/>
            <a:ahLst/>
            <a:cxnLst/>
            <a:rect l="l" t="t" r="r" b="b"/>
            <a:pathLst>
              <a:path w="20104100" h="2539">
                <a:moveTo>
                  <a:pt x="20103591" y="303"/>
                </a:moveTo>
                <a:lnTo>
                  <a:pt x="0" y="303"/>
                </a:lnTo>
                <a:lnTo>
                  <a:pt x="0" y="2353"/>
                </a:lnTo>
                <a:lnTo>
                  <a:pt x="20103591" y="2353"/>
                </a:lnTo>
                <a:lnTo>
                  <a:pt x="20103591" y="303"/>
                </a:lnTo>
                <a:close/>
              </a:path>
            </a:pathLst>
          </a:custGeom>
          <a:solidFill>
            <a:srgbClr val="E2E7F4"/>
          </a:solidFill>
        </p:spPr>
        <p:txBody>
          <a:bodyPr wrap="square" lIns="0" tIns="0" rIns="0" bIns="0" rtlCol="0"/>
          <a:lstStyle/>
          <a:p>
            <a:endParaRPr dirty="0"/>
          </a:p>
        </p:txBody>
      </p:sp>
      <p:sp>
        <p:nvSpPr>
          <p:cNvPr id="17" name="bg object 17"/>
          <p:cNvSpPr/>
          <p:nvPr/>
        </p:nvSpPr>
        <p:spPr>
          <a:xfrm>
            <a:off x="0" y="2121683"/>
            <a:ext cx="20104100" cy="11951335"/>
          </a:xfrm>
          <a:custGeom>
            <a:avLst/>
            <a:gdLst/>
            <a:ahLst/>
            <a:cxnLst/>
            <a:rect l="l" t="t" r="r" b="b"/>
            <a:pathLst>
              <a:path w="20104100" h="11951335">
                <a:moveTo>
                  <a:pt x="20103591" y="302"/>
                </a:moveTo>
                <a:lnTo>
                  <a:pt x="0" y="302"/>
                </a:lnTo>
                <a:lnTo>
                  <a:pt x="0" y="11950827"/>
                </a:lnTo>
                <a:lnTo>
                  <a:pt x="20103591" y="11950827"/>
                </a:lnTo>
                <a:lnTo>
                  <a:pt x="20103591" y="302"/>
                </a:lnTo>
                <a:close/>
              </a:path>
            </a:pathLst>
          </a:custGeom>
          <a:solidFill>
            <a:srgbClr val="E2E7F4"/>
          </a:solidFill>
        </p:spPr>
        <p:txBody>
          <a:bodyPr wrap="square" lIns="0" tIns="0" rIns="0" bIns="0" rtlCol="0"/>
          <a:lstStyle/>
          <a:p>
            <a:endParaRPr dirty="0"/>
          </a:p>
        </p:txBody>
      </p:sp>
      <p:sp>
        <p:nvSpPr>
          <p:cNvPr id="18" name="bg object 18"/>
          <p:cNvSpPr/>
          <p:nvPr/>
        </p:nvSpPr>
        <p:spPr>
          <a:xfrm>
            <a:off x="6" y="0"/>
            <a:ext cx="20104100" cy="2054860"/>
          </a:xfrm>
          <a:custGeom>
            <a:avLst/>
            <a:gdLst/>
            <a:ahLst/>
            <a:cxnLst/>
            <a:rect l="l" t="t" r="r" b="b"/>
            <a:pathLst>
              <a:path w="20104100" h="2054860">
                <a:moveTo>
                  <a:pt x="20103591" y="355"/>
                </a:moveTo>
                <a:lnTo>
                  <a:pt x="0" y="355"/>
                </a:lnTo>
                <a:lnTo>
                  <a:pt x="0" y="2055036"/>
                </a:lnTo>
                <a:lnTo>
                  <a:pt x="20103591" y="2055036"/>
                </a:lnTo>
                <a:lnTo>
                  <a:pt x="20103591" y="355"/>
                </a:lnTo>
                <a:close/>
              </a:path>
            </a:pathLst>
          </a:custGeom>
          <a:solidFill>
            <a:srgbClr val="425DAA"/>
          </a:solidFill>
        </p:spPr>
        <p:txBody>
          <a:bodyPr wrap="square" lIns="0" tIns="0" rIns="0" bIns="0" rtlCol="0"/>
          <a:lstStyle/>
          <a:p>
            <a:endParaRPr dirty="0"/>
          </a:p>
        </p:txBody>
      </p:sp>
      <p:sp>
        <p:nvSpPr>
          <p:cNvPr id="19" name="bg object 19"/>
          <p:cNvSpPr/>
          <p:nvPr/>
        </p:nvSpPr>
        <p:spPr>
          <a:xfrm>
            <a:off x="0" y="405"/>
            <a:ext cx="20104100" cy="2056130"/>
          </a:xfrm>
          <a:custGeom>
            <a:avLst/>
            <a:gdLst/>
            <a:ahLst/>
            <a:cxnLst/>
            <a:rect l="l" t="t" r="r" b="b"/>
            <a:pathLst>
              <a:path w="20104100" h="2056130">
                <a:moveTo>
                  <a:pt x="20103567" y="3162"/>
                </a:moveTo>
                <a:lnTo>
                  <a:pt x="20100036" y="3162"/>
                </a:lnTo>
                <a:lnTo>
                  <a:pt x="20100036" y="2050719"/>
                </a:lnTo>
                <a:lnTo>
                  <a:pt x="20103567" y="2050719"/>
                </a:lnTo>
                <a:lnTo>
                  <a:pt x="20103567" y="3162"/>
                </a:lnTo>
                <a:close/>
              </a:path>
              <a:path w="20104100" h="2056130">
                <a:moveTo>
                  <a:pt x="20103580" y="0"/>
                </a:moveTo>
                <a:lnTo>
                  <a:pt x="0" y="0"/>
                </a:lnTo>
                <a:lnTo>
                  <a:pt x="0" y="2540"/>
                </a:lnTo>
                <a:lnTo>
                  <a:pt x="0" y="2051050"/>
                </a:lnTo>
                <a:lnTo>
                  <a:pt x="0" y="2056130"/>
                </a:lnTo>
                <a:lnTo>
                  <a:pt x="20103580" y="2056130"/>
                </a:lnTo>
                <a:lnTo>
                  <a:pt x="20103580" y="2051050"/>
                </a:lnTo>
                <a:lnTo>
                  <a:pt x="3530" y="2051050"/>
                </a:lnTo>
                <a:lnTo>
                  <a:pt x="3530" y="2540"/>
                </a:lnTo>
                <a:lnTo>
                  <a:pt x="20103580" y="2540"/>
                </a:lnTo>
                <a:lnTo>
                  <a:pt x="20103580" y="0"/>
                </a:lnTo>
                <a:close/>
              </a:path>
            </a:pathLst>
          </a:custGeom>
          <a:solidFill>
            <a:srgbClr val="000000"/>
          </a:solidFill>
        </p:spPr>
        <p:txBody>
          <a:bodyPr wrap="square" lIns="0" tIns="0" rIns="0" bIns="0" rtlCol="0"/>
          <a:lstStyle/>
          <a:p>
            <a:endParaRPr dirty="0"/>
          </a:p>
        </p:txBody>
      </p:sp>
      <p:sp>
        <p:nvSpPr>
          <p:cNvPr id="20" name="bg object 20"/>
          <p:cNvSpPr/>
          <p:nvPr/>
        </p:nvSpPr>
        <p:spPr>
          <a:xfrm>
            <a:off x="6" y="2056459"/>
            <a:ext cx="20104100" cy="65405"/>
          </a:xfrm>
          <a:custGeom>
            <a:avLst/>
            <a:gdLst/>
            <a:ahLst/>
            <a:cxnLst/>
            <a:rect l="l" t="t" r="r" b="b"/>
            <a:pathLst>
              <a:path w="20104100" h="65405">
                <a:moveTo>
                  <a:pt x="20103591" y="303"/>
                </a:moveTo>
                <a:lnTo>
                  <a:pt x="0" y="303"/>
                </a:lnTo>
                <a:lnTo>
                  <a:pt x="0" y="65530"/>
                </a:lnTo>
                <a:lnTo>
                  <a:pt x="20103591" y="65530"/>
                </a:lnTo>
                <a:lnTo>
                  <a:pt x="20103591" y="303"/>
                </a:lnTo>
                <a:close/>
              </a:path>
            </a:pathLst>
          </a:custGeom>
          <a:solidFill>
            <a:srgbClr val="2B3E6F"/>
          </a:solidFill>
        </p:spPr>
        <p:txBody>
          <a:bodyPr wrap="square" lIns="0" tIns="0" rIns="0" bIns="0" rtlCol="0"/>
          <a:lstStyle/>
          <a:p>
            <a:endParaRPr dirty="0"/>
          </a:p>
        </p:txBody>
      </p:sp>
      <p:pic>
        <p:nvPicPr>
          <p:cNvPr id="21" name="bg object 21"/>
          <p:cNvPicPr/>
          <p:nvPr/>
        </p:nvPicPr>
        <p:blipFill>
          <a:blip r:embed="rId7" cstate="print"/>
          <a:stretch>
            <a:fillRect/>
          </a:stretch>
        </p:blipFill>
        <p:spPr>
          <a:xfrm>
            <a:off x="17624487" y="225166"/>
            <a:ext cx="2024328" cy="1435698"/>
          </a:xfrm>
          <a:prstGeom prst="rect">
            <a:avLst/>
          </a:prstGeom>
        </p:spPr>
      </p:pic>
      <p:pic>
        <p:nvPicPr>
          <p:cNvPr id="22" name="bg object 22"/>
          <p:cNvPicPr/>
          <p:nvPr/>
        </p:nvPicPr>
        <p:blipFill>
          <a:blip r:embed="rId8" cstate="print"/>
          <a:stretch>
            <a:fillRect/>
          </a:stretch>
        </p:blipFill>
        <p:spPr>
          <a:xfrm>
            <a:off x="447460" y="225166"/>
            <a:ext cx="2303213" cy="1435698"/>
          </a:xfrm>
          <a:prstGeom prst="rect">
            <a:avLst/>
          </a:prstGeom>
        </p:spPr>
      </p:pic>
      <p:pic>
        <p:nvPicPr>
          <p:cNvPr id="23" name="bg object 23"/>
          <p:cNvPicPr/>
          <p:nvPr/>
        </p:nvPicPr>
        <p:blipFill>
          <a:blip r:embed="rId9" cstate="print"/>
          <a:stretch>
            <a:fillRect/>
          </a:stretch>
        </p:blipFill>
        <p:spPr>
          <a:xfrm>
            <a:off x="6191728" y="2321248"/>
            <a:ext cx="2183963" cy="2126053"/>
          </a:xfrm>
          <a:prstGeom prst="rect">
            <a:avLst/>
          </a:prstGeom>
        </p:spPr>
      </p:pic>
      <p:pic>
        <p:nvPicPr>
          <p:cNvPr id="24" name="bg object 24"/>
          <p:cNvPicPr/>
          <p:nvPr/>
        </p:nvPicPr>
        <p:blipFill>
          <a:blip r:embed="rId10" cstate="print"/>
          <a:stretch>
            <a:fillRect/>
          </a:stretch>
        </p:blipFill>
        <p:spPr>
          <a:xfrm>
            <a:off x="5363709" y="10034906"/>
            <a:ext cx="4369832" cy="1456907"/>
          </a:xfrm>
          <a:prstGeom prst="rect">
            <a:avLst/>
          </a:prstGeom>
        </p:spPr>
      </p:pic>
      <p:pic>
        <p:nvPicPr>
          <p:cNvPr id="25" name="bg object 25"/>
          <p:cNvPicPr/>
          <p:nvPr/>
        </p:nvPicPr>
        <p:blipFill>
          <a:blip r:embed="rId11" cstate="print"/>
          <a:stretch>
            <a:fillRect/>
          </a:stretch>
        </p:blipFill>
        <p:spPr>
          <a:xfrm>
            <a:off x="6031458" y="11883026"/>
            <a:ext cx="3037382" cy="1637496"/>
          </a:xfrm>
          <a:prstGeom prst="rect">
            <a:avLst/>
          </a:prstGeom>
        </p:spPr>
      </p:pic>
      <p:pic>
        <p:nvPicPr>
          <p:cNvPr id="26" name="bg object 26"/>
          <p:cNvPicPr/>
          <p:nvPr/>
        </p:nvPicPr>
        <p:blipFill>
          <a:blip r:embed="rId12" cstate="print"/>
          <a:stretch>
            <a:fillRect/>
          </a:stretch>
        </p:blipFill>
        <p:spPr>
          <a:xfrm>
            <a:off x="15185006" y="4359292"/>
            <a:ext cx="4439553" cy="3266865"/>
          </a:xfrm>
          <a:prstGeom prst="rect">
            <a:avLst/>
          </a:prstGeom>
        </p:spPr>
      </p:pic>
      <p:pic>
        <p:nvPicPr>
          <p:cNvPr id="27" name="bg object 27"/>
          <p:cNvPicPr/>
          <p:nvPr/>
        </p:nvPicPr>
        <p:blipFill>
          <a:blip r:embed="rId13" cstate="print"/>
          <a:stretch>
            <a:fillRect/>
          </a:stretch>
        </p:blipFill>
        <p:spPr>
          <a:xfrm>
            <a:off x="15590125" y="8669741"/>
            <a:ext cx="3628933" cy="4565153"/>
          </a:xfrm>
          <a:prstGeom prst="rect">
            <a:avLst/>
          </a:prstGeom>
        </p:spPr>
      </p:pic>
      <p:sp>
        <p:nvSpPr>
          <p:cNvPr id="2" name="Holder 2"/>
          <p:cNvSpPr>
            <a:spLocks noGrp="1"/>
          </p:cNvSpPr>
          <p:nvPr>
            <p:ph type="title"/>
          </p:nvPr>
        </p:nvSpPr>
        <p:spPr>
          <a:xfrm>
            <a:off x="5392822" y="45847"/>
            <a:ext cx="9318455" cy="650875"/>
          </a:xfrm>
          <a:prstGeom prst="rect">
            <a:avLst/>
          </a:prstGeom>
        </p:spPr>
        <p:txBody>
          <a:bodyPr wrap="square" lIns="0" tIns="0" rIns="0" bIns="0">
            <a:spAutoFit/>
          </a:bodyPr>
          <a:lstStyle>
            <a:lvl1pPr>
              <a:defRPr sz="41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005205" y="3239389"/>
            <a:ext cx="18093690" cy="929563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98399"/>
            <a:ext cx="6433312" cy="70421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1005205" y="13098399"/>
            <a:ext cx="4623943" cy="70421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4/2/2023</a:t>
            </a:fld>
            <a:endParaRPr lang="en-US" dirty="0"/>
          </a:p>
        </p:txBody>
      </p:sp>
      <p:sp>
        <p:nvSpPr>
          <p:cNvPr id="6" name="Holder 6"/>
          <p:cNvSpPr>
            <a:spLocks noGrp="1"/>
          </p:cNvSpPr>
          <p:nvPr>
            <p:ph type="sldNum" sz="quarter" idx="7"/>
          </p:nvPr>
        </p:nvSpPr>
        <p:spPr>
          <a:xfrm>
            <a:off x="14474953" y="13098399"/>
            <a:ext cx="4623943" cy="70421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jp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jp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jpg"/><Relationship Id="rId11" Type="http://schemas.openxmlformats.org/officeDocument/2006/relationships/image" Target="../media/image17.png"/><Relationship Id="rId5" Type="http://schemas.openxmlformats.org/officeDocument/2006/relationships/image" Target="../media/image11.jpg"/><Relationship Id="rId15" Type="http://schemas.openxmlformats.org/officeDocument/2006/relationships/image" Target="../media/image21.jp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215299696"/>
              </p:ext>
            </p:extLst>
          </p:nvPr>
        </p:nvGraphicFramePr>
        <p:xfrm>
          <a:off x="14939923" y="2242548"/>
          <a:ext cx="4974629" cy="11388348"/>
        </p:xfrm>
        <a:graphic>
          <a:graphicData uri="http://schemas.openxmlformats.org/drawingml/2006/table">
            <a:tbl>
              <a:tblPr firstRow="1" bandRow="1">
                <a:tableStyleId>{2D5ABB26-0587-4C30-8999-92F81FD0307C}</a:tableStyleId>
              </a:tblPr>
              <a:tblGrid>
                <a:gridCol w="4974629">
                  <a:extLst>
                    <a:ext uri="{9D8B030D-6E8A-4147-A177-3AD203B41FA5}">
                      <a16:colId xmlns:a16="http://schemas.microsoft.com/office/drawing/2014/main" val="20000"/>
                    </a:ext>
                  </a:extLst>
                </a:gridCol>
              </a:tblGrid>
              <a:tr h="411271">
                <a:tc>
                  <a:txBody>
                    <a:bodyPr/>
                    <a:lstStyle/>
                    <a:p>
                      <a:pPr marL="226060" algn="ctr">
                        <a:lnSpc>
                          <a:spcPct val="100000"/>
                        </a:lnSpc>
                        <a:spcBef>
                          <a:spcPts val="655"/>
                        </a:spcBef>
                      </a:pPr>
                      <a:r>
                        <a:rPr sz="1600" b="1" spc="-5" dirty="0">
                          <a:solidFill>
                            <a:srgbClr val="FFFFFF"/>
                          </a:solidFill>
                          <a:latin typeface="Arial"/>
                          <a:cs typeface="Arial"/>
                        </a:rPr>
                        <a:t>VISION</a:t>
                      </a:r>
                      <a:r>
                        <a:rPr sz="1600" b="1" spc="385" dirty="0">
                          <a:solidFill>
                            <a:srgbClr val="FFFFFF"/>
                          </a:solidFill>
                          <a:latin typeface="Arial"/>
                          <a:cs typeface="Arial"/>
                        </a:rPr>
                        <a:t> </a:t>
                      </a:r>
                      <a:r>
                        <a:rPr sz="1600" b="1" spc="-20" dirty="0">
                          <a:solidFill>
                            <a:srgbClr val="FFFFFF"/>
                          </a:solidFill>
                          <a:latin typeface="Arial"/>
                          <a:cs typeface="Arial"/>
                        </a:rPr>
                        <a:t>AND</a:t>
                      </a:r>
                      <a:r>
                        <a:rPr sz="1600" b="1" spc="35" dirty="0">
                          <a:solidFill>
                            <a:srgbClr val="FFFFFF"/>
                          </a:solidFill>
                          <a:latin typeface="Arial"/>
                          <a:cs typeface="Arial"/>
                        </a:rPr>
                        <a:t> </a:t>
                      </a:r>
                      <a:r>
                        <a:rPr sz="1600" b="1" spc="-5" dirty="0">
                          <a:solidFill>
                            <a:srgbClr val="FFFFFF"/>
                          </a:solidFill>
                          <a:latin typeface="Arial"/>
                          <a:cs typeface="Arial"/>
                        </a:rPr>
                        <a:t>MISSION</a:t>
                      </a:r>
                      <a:endParaRPr sz="1600" dirty="0">
                        <a:latin typeface="Arial"/>
                        <a:cs typeface="Arial"/>
                      </a:endParaRPr>
                    </a:p>
                  </a:txBody>
                  <a:tcPr marL="0" marR="0" marT="72000" marB="72000">
                    <a:lnL w="9525">
                      <a:solidFill>
                        <a:srgbClr val="4E5B6E"/>
                      </a:solidFill>
                      <a:prstDash val="solid"/>
                    </a:lnL>
                    <a:lnR w="9525">
                      <a:solidFill>
                        <a:srgbClr val="4E5B6E"/>
                      </a:solidFill>
                      <a:prstDash val="solid"/>
                    </a:lnR>
                    <a:lnT w="76200">
                      <a:solidFill>
                        <a:srgbClr val="FFFFFF"/>
                      </a:solidFill>
                      <a:prstDash val="solid"/>
                    </a:lnT>
                    <a:solidFill>
                      <a:srgbClr val="2B3E6F"/>
                    </a:solidFill>
                  </a:tcPr>
                </a:tc>
                <a:extLst>
                  <a:ext uri="{0D108BD9-81ED-4DB2-BD59-A6C34878D82A}">
                    <a16:rowId xmlns:a16="http://schemas.microsoft.com/office/drawing/2014/main" val="10000"/>
                  </a:ext>
                </a:extLst>
              </a:tr>
              <a:tr h="4324535">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altLang="en-US" sz="1500" b="0" dirty="0">
                          <a:latin typeface="Arial" panose="020B0604020202020204" pitchFamily="34" charset="0"/>
                          <a:cs typeface="Arial" panose="020B0604020202020204" pitchFamily="34" charset="0"/>
                        </a:rPr>
                        <a:t>To nurture the joy of excellence in the world of Information Technology.</a:t>
                      </a:r>
                    </a:p>
                    <a:p>
                      <a:pPr marL="0" marR="0" lvl="0" indent="0" algn="just" defTabSz="914400" eaLnBrk="1" fontAlgn="auto" latinLnBrk="0" hangingPunct="1">
                        <a:lnSpc>
                          <a:spcPct val="100000"/>
                        </a:lnSpc>
                        <a:spcBef>
                          <a:spcPts val="0"/>
                        </a:spcBef>
                        <a:spcAft>
                          <a:spcPts val="0"/>
                        </a:spcAft>
                        <a:buClrTx/>
                        <a:buSzTx/>
                        <a:buFontTx/>
                        <a:buNone/>
                        <a:tabLst/>
                        <a:defRPr/>
                      </a:pPr>
                      <a:endParaRPr lang="en-IN" altLang="en-US" sz="1400" b="1" dirty="0">
                        <a:latin typeface="Arial (Headings)"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endParaRPr lang="en-IN" altLang="en-US" sz="1500" b="0" dirty="0">
                        <a:latin typeface="Arial" panose="020B0604020202020204" pitchFamily="34" charset="0"/>
                        <a:cs typeface="Arial" panose="020B0604020202020204" pitchFamily="34" charset="0"/>
                      </a:endParaRPr>
                    </a:p>
                    <a:p>
                      <a:pPr algn="just">
                        <a:lnSpc>
                          <a:spcPct val="107000"/>
                        </a:lnSpc>
                        <a:spcAft>
                          <a:spcPts val="800"/>
                        </a:spcAft>
                        <a:buFont typeface="Wingdings" panose="05000000000000000000" pitchFamily="2" charset="2"/>
                      </a:pPr>
                      <a:r>
                        <a:rPr lang="en-IN" altLang="en-US" sz="1500" b="0" dirty="0">
                          <a:latin typeface="Arial" panose="020B0604020202020204" pitchFamily="34" charset="0"/>
                          <a:cs typeface="Arial" panose="020B0604020202020204" pitchFamily="34" charset="0"/>
                        </a:rPr>
                        <a:t>M1: To develop critical thinking ability of students by promoting interactive learning.</a:t>
                      </a:r>
                    </a:p>
                    <a:p>
                      <a:pPr algn="just">
                        <a:lnSpc>
                          <a:spcPct val="107000"/>
                        </a:lnSpc>
                        <a:spcAft>
                          <a:spcPts val="800"/>
                        </a:spcAft>
                        <a:buFont typeface="Wingdings" panose="05000000000000000000" pitchFamily="2" charset="2"/>
                      </a:pPr>
                      <a:r>
                        <a:rPr lang="en-IN" altLang="en-US" sz="1500" b="0" dirty="0">
                          <a:latin typeface="Arial" panose="020B0604020202020204" pitchFamily="34" charset="0"/>
                          <a:cs typeface="Arial" panose="020B0604020202020204" pitchFamily="34" charset="0"/>
                        </a:rPr>
                        <a:t>M2: To bridge the gap between industry and institute and give students the kind of exposure to the industrial requirements in current trends of developing technology.</a:t>
                      </a:r>
                    </a:p>
                    <a:p>
                      <a:pPr algn="just">
                        <a:lnSpc>
                          <a:spcPct val="107000"/>
                        </a:lnSpc>
                        <a:spcAft>
                          <a:spcPts val="800"/>
                        </a:spcAft>
                        <a:buFont typeface="Wingdings" panose="05000000000000000000" pitchFamily="2" charset="2"/>
                      </a:pPr>
                      <a:r>
                        <a:rPr lang="en-IN" altLang="en-US" sz="1500" b="0" dirty="0">
                          <a:latin typeface="Arial" panose="020B0604020202020204" pitchFamily="34" charset="0"/>
                          <a:cs typeface="Arial" panose="020B0604020202020204" pitchFamily="34" charset="0"/>
                        </a:rPr>
                        <a:t>M3: To promote leaning and research methods and make them excel in the field of their study by becoming responsible while dealing with social concerns.</a:t>
                      </a:r>
                    </a:p>
                    <a:p>
                      <a:pPr algn="just">
                        <a:lnSpc>
                          <a:spcPct val="107000"/>
                        </a:lnSpc>
                        <a:spcAft>
                          <a:spcPts val="800"/>
                        </a:spcAft>
                        <a:buFont typeface="Wingdings" panose="05000000000000000000" pitchFamily="2" charset="2"/>
                      </a:pPr>
                      <a:r>
                        <a:rPr lang="en-IN" altLang="en-US" sz="1500" b="0" dirty="0">
                          <a:latin typeface="Arial" panose="020B0604020202020204" pitchFamily="34" charset="0"/>
                          <a:cs typeface="Arial" panose="020B0604020202020204" pitchFamily="34" charset="0"/>
                        </a:rPr>
                        <a:t>M4: To encourage students to pursue higher studies and provide them awareness on various career opportunities that are available.</a:t>
                      </a:r>
                    </a:p>
                  </a:txBody>
                  <a:tcPr marL="144000" marR="144000" marT="72000" marB="72000">
                    <a:lnL w="9525">
                      <a:solidFill>
                        <a:srgbClr val="4E5B6E"/>
                      </a:solidFill>
                      <a:prstDash val="solid"/>
                    </a:lnL>
                    <a:lnR w="9525">
                      <a:solidFill>
                        <a:srgbClr val="4E5B6E"/>
                      </a:solidFill>
                      <a:prstDash val="solid"/>
                    </a:lnR>
                    <a:solidFill>
                      <a:srgbClr val="FFFFFF"/>
                    </a:solidFill>
                  </a:tcPr>
                </a:tc>
                <a:extLst>
                  <a:ext uri="{0D108BD9-81ED-4DB2-BD59-A6C34878D82A}">
                    <a16:rowId xmlns:a16="http://schemas.microsoft.com/office/drawing/2014/main" val="10001"/>
                  </a:ext>
                </a:extLst>
              </a:tr>
              <a:tr h="274510">
                <a:tc>
                  <a:txBody>
                    <a:bodyPr/>
                    <a:lstStyle/>
                    <a:p>
                      <a:pPr marL="9525" algn="ctr">
                        <a:lnSpc>
                          <a:spcPct val="100000"/>
                        </a:lnSpc>
                        <a:spcBef>
                          <a:spcPts val="130"/>
                        </a:spcBef>
                      </a:pPr>
                      <a:r>
                        <a:rPr sz="1500" b="1" spc="-5" dirty="0">
                          <a:solidFill>
                            <a:srgbClr val="FFFFFF"/>
                          </a:solidFill>
                          <a:latin typeface="Arial"/>
                          <a:cs typeface="Arial"/>
                        </a:rPr>
                        <a:t>CO’s</a:t>
                      </a:r>
                      <a:r>
                        <a:rPr sz="1500" b="1" spc="-35" dirty="0">
                          <a:solidFill>
                            <a:srgbClr val="FFFFFF"/>
                          </a:solidFill>
                          <a:latin typeface="Arial"/>
                          <a:cs typeface="Arial"/>
                        </a:rPr>
                        <a:t> </a:t>
                      </a:r>
                      <a:r>
                        <a:rPr sz="1500" b="1" spc="-10" dirty="0">
                          <a:solidFill>
                            <a:srgbClr val="FFFFFF"/>
                          </a:solidFill>
                          <a:latin typeface="Arial"/>
                          <a:cs typeface="Arial"/>
                        </a:rPr>
                        <a:t>ATTAINED</a:t>
                      </a:r>
                      <a:endParaRPr sz="1500" dirty="0">
                        <a:latin typeface="Arial"/>
                        <a:cs typeface="Arial"/>
                      </a:endParaRPr>
                    </a:p>
                  </a:txBody>
                  <a:tcPr marL="0" marR="0" marT="16510" marB="0">
                    <a:lnL w="9525">
                      <a:solidFill>
                        <a:srgbClr val="4E5B6E"/>
                      </a:solidFill>
                      <a:prstDash val="solid"/>
                    </a:lnL>
                    <a:lnR w="9525">
                      <a:solidFill>
                        <a:srgbClr val="4E5B6E"/>
                      </a:solidFill>
                      <a:prstDash val="solid"/>
                    </a:lnR>
                    <a:solidFill>
                      <a:srgbClr val="2B3E6F"/>
                    </a:solidFill>
                  </a:tcPr>
                </a:tc>
                <a:extLst>
                  <a:ext uri="{0D108BD9-81ED-4DB2-BD59-A6C34878D82A}">
                    <a16:rowId xmlns:a16="http://schemas.microsoft.com/office/drawing/2014/main" val="10002"/>
                  </a:ext>
                </a:extLst>
              </a:tr>
              <a:tr h="2802757">
                <a:tc>
                  <a:txBody>
                    <a:bodyPr/>
                    <a:lstStyle/>
                    <a:p>
                      <a:pPr algn="just"/>
                      <a:r>
                        <a:rPr lang="en-US" sz="1400" b="1" dirty="0"/>
                        <a:t> </a:t>
                      </a:r>
                      <a:r>
                        <a:rPr lang="en-US" sz="1400" b="0" dirty="0">
                          <a:latin typeface="Arial" panose="020B0604020202020204" pitchFamily="34" charset="0"/>
                          <a:cs typeface="Arial" panose="020B0604020202020204" pitchFamily="34" charset="0"/>
                        </a:rPr>
                        <a:t>CO1: Identify problems based on societal/research needs and apply knowledge and skill to solve these problems in a group.</a:t>
                      </a:r>
                    </a:p>
                    <a:p>
                      <a:pPr algn="just"/>
                      <a:r>
                        <a:rPr lang="en-US" sz="1400" b="0" dirty="0">
                          <a:latin typeface="Arial" panose="020B0604020202020204" pitchFamily="34" charset="0"/>
                          <a:cs typeface="Arial" panose="020B0604020202020204" pitchFamily="34" charset="0"/>
                        </a:rPr>
                        <a:t>CO2: Use standard norms of engineering practices to analyze the impact of solutions in societal and environmental context for sustainable development.</a:t>
                      </a:r>
                    </a:p>
                    <a:p>
                      <a:pPr algn="just"/>
                      <a:r>
                        <a:rPr lang="en-US" sz="1400" b="0" dirty="0">
                          <a:latin typeface="Arial" panose="020B0604020202020204" pitchFamily="34" charset="0"/>
                          <a:cs typeface="Arial" panose="020B0604020202020204" pitchFamily="34" charset="0"/>
                        </a:rPr>
                        <a:t>CO3: Develop interpersonal skills and ethical awareness to work as a member of a group or leader and demonstrate capabilities of self-learning in a group, which leads to lifelong learning.</a:t>
                      </a:r>
                    </a:p>
                    <a:p>
                      <a:pPr algn="just"/>
                      <a:r>
                        <a:rPr lang="en-US" sz="1400" b="0" dirty="0">
                          <a:latin typeface="Arial" panose="020B0604020202020204" pitchFamily="34" charset="0"/>
                          <a:cs typeface="Arial" panose="020B0604020202020204" pitchFamily="34" charset="0"/>
                        </a:rPr>
                        <a:t>CO4: Demonstrate project management principles during project work and Excel in written and oral communication.</a:t>
                      </a:r>
                    </a:p>
                  </a:txBody>
                  <a:tcPr marL="144000" marR="144000" marT="72000" marB="72000">
                    <a:lnL w="9525">
                      <a:solidFill>
                        <a:srgbClr val="4E5B6E"/>
                      </a:solidFill>
                      <a:prstDash val="solid"/>
                    </a:lnL>
                    <a:lnR w="9525">
                      <a:solidFill>
                        <a:srgbClr val="4E5B6E"/>
                      </a:solidFill>
                      <a:prstDash val="solid"/>
                    </a:lnR>
                    <a:solidFill>
                      <a:srgbClr val="FFFFFF"/>
                    </a:solidFill>
                  </a:tcPr>
                </a:tc>
                <a:extLst>
                  <a:ext uri="{0D108BD9-81ED-4DB2-BD59-A6C34878D82A}">
                    <a16:rowId xmlns:a16="http://schemas.microsoft.com/office/drawing/2014/main" val="10003"/>
                  </a:ext>
                </a:extLst>
              </a:tr>
              <a:tr h="310330">
                <a:tc>
                  <a:txBody>
                    <a:bodyPr/>
                    <a:lstStyle/>
                    <a:p>
                      <a:pPr marL="2540" algn="ctr">
                        <a:lnSpc>
                          <a:spcPts val="1664"/>
                        </a:lnSpc>
                      </a:pPr>
                      <a:r>
                        <a:rPr sz="1500" b="1" spc="5" dirty="0">
                          <a:solidFill>
                            <a:schemeClr val="bg1"/>
                          </a:solidFill>
                          <a:latin typeface="Arial"/>
                          <a:cs typeface="Arial"/>
                        </a:rPr>
                        <a:t>POs</a:t>
                      </a:r>
                      <a:r>
                        <a:rPr sz="1500" b="1" spc="-25" dirty="0">
                          <a:solidFill>
                            <a:schemeClr val="bg1"/>
                          </a:solidFill>
                          <a:latin typeface="Arial"/>
                          <a:cs typeface="Arial"/>
                        </a:rPr>
                        <a:t> </a:t>
                      </a:r>
                      <a:r>
                        <a:rPr sz="1500" b="1" spc="15" dirty="0">
                          <a:solidFill>
                            <a:schemeClr val="bg1"/>
                          </a:solidFill>
                          <a:latin typeface="Arial"/>
                          <a:cs typeface="Arial"/>
                        </a:rPr>
                        <a:t>Mapped</a:t>
                      </a:r>
                      <a:endParaRPr sz="1500" dirty="0">
                        <a:solidFill>
                          <a:schemeClr val="bg1"/>
                        </a:solidFill>
                        <a:latin typeface="Arial"/>
                        <a:cs typeface="Arial"/>
                      </a:endParaRPr>
                    </a:p>
                  </a:txBody>
                  <a:tcPr marL="0" marR="0" marT="0" marB="0">
                    <a:lnL w="9525">
                      <a:solidFill>
                        <a:srgbClr val="4E5B6E"/>
                      </a:solidFill>
                      <a:prstDash val="solid"/>
                    </a:lnL>
                    <a:solidFill>
                      <a:srgbClr val="2B3E6F"/>
                    </a:solidFill>
                  </a:tcPr>
                </a:tc>
                <a:extLst>
                  <a:ext uri="{0D108BD9-81ED-4DB2-BD59-A6C34878D82A}">
                    <a16:rowId xmlns:a16="http://schemas.microsoft.com/office/drawing/2014/main" val="10004"/>
                  </a:ext>
                </a:extLst>
              </a:tr>
              <a:tr h="3264945">
                <a:tc>
                  <a:txBody>
                    <a:bodyPr/>
                    <a:lstStyle/>
                    <a:p>
                      <a:pPr>
                        <a:lnSpc>
                          <a:spcPct val="100000"/>
                        </a:lnSpc>
                      </a:pPr>
                      <a:endParaRPr sz="1400" dirty="0">
                        <a:latin typeface="Times New Roman"/>
                        <a:cs typeface="Times New Roman"/>
                      </a:endParaRPr>
                    </a:p>
                  </a:txBody>
                  <a:tcPr marL="0" marR="0" marT="0" marB="0">
                    <a:lnL w="9525">
                      <a:solidFill>
                        <a:srgbClr val="4E5B6E"/>
                      </a:solidFill>
                      <a:prstDash val="solid"/>
                    </a:lnL>
                    <a:lnR w="9525">
                      <a:solidFill>
                        <a:srgbClr val="4E5B6E"/>
                      </a:solidFill>
                      <a:prstDash val="solid"/>
                    </a:lnR>
                    <a:lnB w="9525">
                      <a:solidFill>
                        <a:srgbClr val="4E5B6E"/>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457200">
              <a:lnSpc>
                <a:spcPct val="100000"/>
              </a:lnSpc>
              <a:spcBef>
                <a:spcPts val="100"/>
              </a:spcBef>
            </a:pPr>
            <a:r>
              <a:rPr spc="5" dirty="0"/>
              <a:t>Department</a:t>
            </a:r>
            <a:r>
              <a:rPr spc="-5" dirty="0"/>
              <a:t> </a:t>
            </a:r>
            <a:r>
              <a:rPr spc="5" dirty="0"/>
              <a:t>of Information</a:t>
            </a:r>
            <a:r>
              <a:rPr dirty="0"/>
              <a:t> </a:t>
            </a:r>
            <a:r>
              <a:rPr spc="5" dirty="0"/>
              <a:t>Technology</a:t>
            </a:r>
          </a:p>
        </p:txBody>
      </p:sp>
      <p:grpSp>
        <p:nvGrpSpPr>
          <p:cNvPr id="7" name="object 7"/>
          <p:cNvGrpSpPr/>
          <p:nvPr/>
        </p:nvGrpSpPr>
        <p:grpSpPr>
          <a:xfrm>
            <a:off x="6013298" y="7420804"/>
            <a:ext cx="2842895" cy="3391535"/>
            <a:chOff x="6013298" y="7420804"/>
            <a:chExt cx="2842895" cy="3391535"/>
          </a:xfrm>
        </p:grpSpPr>
        <p:pic>
          <p:nvPicPr>
            <p:cNvPr id="8" name="object 8"/>
            <p:cNvPicPr/>
            <p:nvPr/>
          </p:nvPicPr>
          <p:blipFill>
            <a:blip r:embed="rId2" cstate="print"/>
            <a:stretch>
              <a:fillRect/>
            </a:stretch>
          </p:blipFill>
          <p:spPr>
            <a:xfrm>
              <a:off x="6226652" y="7420804"/>
              <a:ext cx="2597719" cy="1867868"/>
            </a:xfrm>
            <a:prstGeom prst="rect">
              <a:avLst/>
            </a:prstGeom>
          </p:spPr>
        </p:pic>
        <p:pic>
          <p:nvPicPr>
            <p:cNvPr id="9" name="object 9"/>
            <p:cNvPicPr/>
            <p:nvPr/>
          </p:nvPicPr>
          <p:blipFill>
            <a:blip r:embed="rId3" cstate="print"/>
            <a:stretch>
              <a:fillRect/>
            </a:stretch>
          </p:blipFill>
          <p:spPr>
            <a:xfrm>
              <a:off x="6013298" y="9248542"/>
              <a:ext cx="2842315" cy="1563711"/>
            </a:xfrm>
            <a:prstGeom prst="rect">
              <a:avLst/>
            </a:prstGeom>
          </p:spPr>
        </p:pic>
      </p:grpSp>
      <p:sp>
        <p:nvSpPr>
          <p:cNvPr id="11" name="object 11"/>
          <p:cNvSpPr txBox="1"/>
          <p:nvPr/>
        </p:nvSpPr>
        <p:spPr>
          <a:xfrm>
            <a:off x="3778785" y="682687"/>
            <a:ext cx="12758565" cy="1322157"/>
          </a:xfrm>
          <a:prstGeom prst="rect">
            <a:avLst/>
          </a:prstGeom>
        </p:spPr>
        <p:txBody>
          <a:bodyPr vert="horz" wrap="square" lIns="0" tIns="49530" rIns="0" bIns="0" rtlCol="0">
            <a:spAutoFit/>
          </a:bodyPr>
          <a:lstStyle/>
          <a:p>
            <a:pPr marR="770255" algn="ctr">
              <a:spcBef>
                <a:spcPts val="390"/>
              </a:spcBef>
            </a:pPr>
            <a:r>
              <a:rPr lang="en-IN" sz="2800" b="1" spc="10" dirty="0">
                <a:solidFill>
                  <a:srgbClr val="FFFFFF"/>
                </a:solidFill>
                <a:latin typeface="Trebuchet MS" panose="020B0603020202020204"/>
                <a:cs typeface="Trebuchet MS" panose="020B0603020202020204"/>
                <a:sym typeface="+mn-ea"/>
              </a:rPr>
              <a:t>IDENTIFICATION</a:t>
            </a:r>
            <a:r>
              <a:rPr lang="en-IN" sz="2800" b="1" spc="30" dirty="0">
                <a:solidFill>
                  <a:srgbClr val="FFFFFF"/>
                </a:solidFill>
                <a:latin typeface="Trebuchet MS" panose="020B0603020202020204"/>
                <a:cs typeface="Trebuchet MS" panose="020B0603020202020204"/>
                <a:sym typeface="+mn-ea"/>
              </a:rPr>
              <a:t> </a:t>
            </a:r>
            <a:r>
              <a:rPr lang="en-IN" sz="2800" b="1" spc="15" dirty="0">
                <a:solidFill>
                  <a:srgbClr val="FFFFFF"/>
                </a:solidFill>
                <a:latin typeface="Trebuchet MS" panose="020B0603020202020204"/>
                <a:cs typeface="Trebuchet MS" panose="020B0603020202020204"/>
                <a:sym typeface="+mn-ea"/>
              </a:rPr>
              <a:t>OF</a:t>
            </a:r>
            <a:r>
              <a:rPr lang="en-IN" sz="2800" b="1" dirty="0">
                <a:solidFill>
                  <a:srgbClr val="FFFFFF"/>
                </a:solidFill>
                <a:latin typeface="Trebuchet MS" panose="020B0603020202020204"/>
                <a:cs typeface="Trebuchet MS" panose="020B0603020202020204"/>
                <a:sym typeface="+mn-ea"/>
              </a:rPr>
              <a:t> </a:t>
            </a:r>
            <a:r>
              <a:rPr lang="en-IN" sz="2800" b="1" spc="10" dirty="0">
                <a:solidFill>
                  <a:srgbClr val="FFFFFF"/>
                </a:solidFill>
                <a:latin typeface="Trebuchet MS" panose="020B0603020202020204"/>
                <a:cs typeface="Trebuchet MS" panose="020B0603020202020204"/>
                <a:sym typeface="+mn-ea"/>
              </a:rPr>
              <a:t>SIGN </a:t>
            </a:r>
            <a:r>
              <a:rPr lang="en-IN" sz="2800" b="1" spc="15" dirty="0">
                <a:solidFill>
                  <a:srgbClr val="FFFFFF"/>
                </a:solidFill>
                <a:latin typeface="Trebuchet MS" panose="020B0603020202020204"/>
                <a:cs typeface="Trebuchet MS" panose="020B0603020202020204"/>
                <a:sym typeface="+mn-ea"/>
              </a:rPr>
              <a:t>LANGUAGE </a:t>
            </a:r>
            <a:endParaRPr lang="en-IN" sz="2800" b="1" dirty="0">
              <a:latin typeface="Tahoma"/>
              <a:cs typeface="Tahoma"/>
              <a:sym typeface="+mn-ea"/>
            </a:endParaRPr>
          </a:p>
          <a:p>
            <a:pPr marR="770255" algn="ctr">
              <a:spcBef>
                <a:spcPts val="390"/>
              </a:spcBef>
            </a:pPr>
            <a:r>
              <a:rPr sz="2400" spc="-10" dirty="0">
                <a:solidFill>
                  <a:srgbClr val="FFFFFF"/>
                </a:solidFill>
                <a:latin typeface="Calibri"/>
                <a:cs typeface="Calibri"/>
              </a:rPr>
              <a:t>TEAM</a:t>
            </a:r>
            <a:r>
              <a:rPr sz="2400" spc="-5" dirty="0">
                <a:solidFill>
                  <a:srgbClr val="FFFFFF"/>
                </a:solidFill>
                <a:latin typeface="Calibri"/>
                <a:cs typeface="Calibri"/>
              </a:rPr>
              <a:t> MEMBERS</a:t>
            </a:r>
            <a:r>
              <a:rPr sz="2400" spc="-30" dirty="0">
                <a:solidFill>
                  <a:srgbClr val="FFFFFF"/>
                </a:solidFill>
                <a:latin typeface="Calibri"/>
                <a:cs typeface="Calibri"/>
              </a:rPr>
              <a:t> </a:t>
            </a:r>
            <a:r>
              <a:rPr sz="2400" dirty="0">
                <a:solidFill>
                  <a:srgbClr val="FFFFFF"/>
                </a:solidFill>
                <a:latin typeface="Calibri"/>
                <a:cs typeface="Calibri"/>
              </a:rPr>
              <a:t>:</a:t>
            </a:r>
            <a:r>
              <a:rPr lang="en-US" sz="2400" spc="-10" dirty="0">
                <a:solidFill>
                  <a:srgbClr val="FFFFFF"/>
                </a:solidFill>
                <a:latin typeface="Calibri"/>
                <a:cs typeface="Calibri"/>
              </a:rPr>
              <a:t> </a:t>
            </a:r>
            <a:r>
              <a:rPr lang="en-US" sz="2400" dirty="0">
                <a:solidFill>
                  <a:srgbClr val="FFFFFF"/>
                </a:solidFill>
                <a:latin typeface="Calibri"/>
                <a:cs typeface="Calibri"/>
              </a:rPr>
              <a:t>ODRIN RODRIGUES, SHIVAM YADAV, KAUSTUBH DESLE, ANUSHKA SHINDE</a:t>
            </a:r>
            <a:endParaRPr lang="en-US" sz="2400" dirty="0">
              <a:latin typeface="Calibri"/>
              <a:cs typeface="Calibri"/>
            </a:endParaRPr>
          </a:p>
          <a:p>
            <a:pPr marR="770255" algn="ctr">
              <a:spcBef>
                <a:spcPts val="390"/>
              </a:spcBef>
            </a:pPr>
            <a:r>
              <a:rPr sz="2400" spc="-5" dirty="0">
                <a:solidFill>
                  <a:srgbClr val="FFFFFF"/>
                </a:solidFill>
                <a:latin typeface="Calibri"/>
                <a:cs typeface="Calibri"/>
              </a:rPr>
              <a:t>UNDER</a:t>
            </a:r>
            <a:r>
              <a:rPr sz="2400" spc="-10" dirty="0">
                <a:solidFill>
                  <a:srgbClr val="FFFFFF"/>
                </a:solidFill>
                <a:latin typeface="Calibri"/>
                <a:cs typeface="Calibri"/>
              </a:rPr>
              <a:t> </a:t>
            </a:r>
            <a:r>
              <a:rPr sz="2400" spc="-5" dirty="0">
                <a:solidFill>
                  <a:srgbClr val="FFFFFF"/>
                </a:solidFill>
                <a:latin typeface="Calibri"/>
                <a:cs typeface="Calibri"/>
              </a:rPr>
              <a:t>THE</a:t>
            </a:r>
            <a:r>
              <a:rPr sz="2400" spc="15" dirty="0">
                <a:solidFill>
                  <a:srgbClr val="FFFFFF"/>
                </a:solidFill>
                <a:latin typeface="Calibri"/>
                <a:cs typeface="Calibri"/>
              </a:rPr>
              <a:t> </a:t>
            </a:r>
            <a:r>
              <a:rPr sz="2400" spc="-5" dirty="0">
                <a:solidFill>
                  <a:srgbClr val="FFFFFF"/>
                </a:solidFill>
                <a:latin typeface="Calibri"/>
                <a:cs typeface="Calibri"/>
              </a:rPr>
              <a:t>GUIDENCE OF</a:t>
            </a:r>
            <a:r>
              <a:rPr sz="2400" dirty="0">
                <a:solidFill>
                  <a:srgbClr val="FFFFFF"/>
                </a:solidFill>
                <a:latin typeface="Calibri"/>
                <a:cs typeface="Calibri"/>
              </a:rPr>
              <a:t> </a:t>
            </a:r>
            <a:r>
              <a:rPr lang="en-US" sz="2400" b="1" dirty="0">
                <a:solidFill>
                  <a:schemeClr val="bg1"/>
                </a:solidFill>
                <a:ea typeface="Calibri" panose="020F0502020204030204" pitchFamily="34" charset="0"/>
                <a:cs typeface="Mangal" pitchFamily="18" charset="0"/>
              </a:rPr>
              <a:t>PROF. MEENA UGALE </a:t>
            </a:r>
            <a:r>
              <a:rPr sz="2400" spc="-25" dirty="0">
                <a:solidFill>
                  <a:srgbClr val="FFFFFF"/>
                </a:solidFill>
                <a:latin typeface="Calibri"/>
                <a:cs typeface="Calibri"/>
              </a:rPr>
              <a:t>XAVIER</a:t>
            </a:r>
            <a:r>
              <a:rPr sz="2400" spc="5" dirty="0">
                <a:solidFill>
                  <a:srgbClr val="FFFFFF"/>
                </a:solidFill>
                <a:latin typeface="Calibri"/>
                <a:cs typeface="Calibri"/>
              </a:rPr>
              <a:t> </a:t>
            </a:r>
            <a:r>
              <a:rPr sz="2400" spc="-10" dirty="0">
                <a:solidFill>
                  <a:srgbClr val="FFFFFF"/>
                </a:solidFill>
                <a:latin typeface="Calibri"/>
                <a:cs typeface="Calibri"/>
              </a:rPr>
              <a:t>INSTITUTE</a:t>
            </a:r>
            <a:r>
              <a:rPr sz="2400" spc="20" dirty="0">
                <a:solidFill>
                  <a:srgbClr val="FFFFFF"/>
                </a:solidFill>
                <a:latin typeface="Calibri"/>
                <a:cs typeface="Calibri"/>
              </a:rPr>
              <a:t> </a:t>
            </a:r>
            <a:r>
              <a:rPr sz="2400" spc="-5" dirty="0">
                <a:solidFill>
                  <a:srgbClr val="FFFFFF"/>
                </a:solidFill>
                <a:latin typeface="Calibri"/>
                <a:cs typeface="Calibri"/>
              </a:rPr>
              <a:t>OF</a:t>
            </a:r>
            <a:r>
              <a:rPr sz="2400" dirty="0">
                <a:solidFill>
                  <a:srgbClr val="FFFFFF"/>
                </a:solidFill>
                <a:latin typeface="Calibri"/>
                <a:cs typeface="Calibri"/>
              </a:rPr>
              <a:t> </a:t>
            </a:r>
            <a:r>
              <a:rPr sz="2400" spc="-5" dirty="0">
                <a:solidFill>
                  <a:srgbClr val="FFFFFF"/>
                </a:solidFill>
                <a:latin typeface="Calibri"/>
                <a:cs typeface="Calibri"/>
              </a:rPr>
              <a:t>ENGINEERING,</a:t>
            </a:r>
            <a:r>
              <a:rPr sz="2400" spc="-15" dirty="0">
                <a:solidFill>
                  <a:srgbClr val="FFFFFF"/>
                </a:solidFill>
                <a:latin typeface="Calibri"/>
                <a:cs typeface="Calibri"/>
              </a:rPr>
              <a:t> </a:t>
            </a:r>
            <a:r>
              <a:rPr sz="2400" dirty="0">
                <a:solidFill>
                  <a:srgbClr val="FFFFFF"/>
                </a:solidFill>
                <a:latin typeface="Calibri"/>
                <a:cs typeface="Calibri"/>
              </a:rPr>
              <a:t>MAHIM</a:t>
            </a:r>
            <a:endParaRPr sz="2400" dirty="0">
              <a:latin typeface="Calibri"/>
              <a:cs typeface="Calibri"/>
            </a:endParaRPr>
          </a:p>
        </p:txBody>
      </p:sp>
      <p:sp>
        <p:nvSpPr>
          <p:cNvPr id="12" name="object 12"/>
          <p:cNvSpPr/>
          <p:nvPr/>
        </p:nvSpPr>
        <p:spPr>
          <a:xfrm>
            <a:off x="481647" y="10696219"/>
            <a:ext cx="4602480" cy="288925"/>
          </a:xfrm>
          <a:custGeom>
            <a:avLst/>
            <a:gdLst/>
            <a:ahLst/>
            <a:cxnLst/>
            <a:rect l="l" t="t" r="r" b="b"/>
            <a:pathLst>
              <a:path w="4602480" h="288925">
                <a:moveTo>
                  <a:pt x="4602351" y="85"/>
                </a:moveTo>
                <a:lnTo>
                  <a:pt x="-12" y="85"/>
                </a:lnTo>
                <a:lnTo>
                  <a:pt x="-12" y="288622"/>
                </a:lnTo>
                <a:lnTo>
                  <a:pt x="4602351" y="288622"/>
                </a:lnTo>
                <a:lnTo>
                  <a:pt x="4602351" y="85"/>
                </a:lnTo>
                <a:close/>
              </a:path>
            </a:pathLst>
          </a:custGeom>
          <a:solidFill>
            <a:srgbClr val="2B3E6F"/>
          </a:solidFill>
        </p:spPr>
        <p:txBody>
          <a:bodyPr wrap="square" lIns="0" tIns="0" rIns="0" bIns="0" rtlCol="0"/>
          <a:lstStyle/>
          <a:p>
            <a:endParaRPr dirty="0"/>
          </a:p>
        </p:txBody>
      </p:sp>
      <p:graphicFrame>
        <p:nvGraphicFramePr>
          <p:cNvPr id="13" name="object 13"/>
          <p:cNvGraphicFramePr>
            <a:graphicFrameLocks noGrp="1"/>
          </p:cNvGraphicFramePr>
          <p:nvPr>
            <p:extLst>
              <p:ext uri="{D42A27DB-BD31-4B8C-83A1-F6EECF244321}">
                <p14:modId xmlns:p14="http://schemas.microsoft.com/office/powerpoint/2010/main" val="1919779621"/>
              </p:ext>
            </p:extLst>
          </p:nvPr>
        </p:nvGraphicFramePr>
        <p:xfrm>
          <a:off x="418998" y="2248641"/>
          <a:ext cx="4680052" cy="11470858"/>
        </p:xfrm>
        <a:graphic>
          <a:graphicData uri="http://schemas.openxmlformats.org/drawingml/2006/table">
            <a:tbl>
              <a:tblPr firstRow="1" bandRow="1">
                <a:tableStyleId>{2D5ABB26-0587-4C30-8999-92F81FD0307C}</a:tableStyleId>
              </a:tblPr>
              <a:tblGrid>
                <a:gridCol w="4680052">
                  <a:extLst>
                    <a:ext uri="{9D8B030D-6E8A-4147-A177-3AD203B41FA5}">
                      <a16:colId xmlns:a16="http://schemas.microsoft.com/office/drawing/2014/main" val="20000"/>
                    </a:ext>
                  </a:extLst>
                </a:gridCol>
              </a:tblGrid>
              <a:tr h="321143">
                <a:tc>
                  <a:txBody>
                    <a:bodyPr/>
                    <a:lstStyle/>
                    <a:p>
                      <a:pPr marL="224154" algn="ctr">
                        <a:lnSpc>
                          <a:spcPct val="100000"/>
                        </a:lnSpc>
                        <a:spcBef>
                          <a:spcPts val="240"/>
                        </a:spcBef>
                      </a:pPr>
                      <a:r>
                        <a:rPr sz="1600" b="1" spc="15" dirty="0">
                          <a:solidFill>
                            <a:schemeClr val="bg1"/>
                          </a:solidFill>
                          <a:latin typeface="Arial"/>
                          <a:cs typeface="Arial"/>
                        </a:rPr>
                        <a:t>ABSTRACT</a:t>
                      </a:r>
                      <a:endParaRPr sz="1600" dirty="0">
                        <a:solidFill>
                          <a:schemeClr val="bg1"/>
                        </a:solidFill>
                        <a:latin typeface="Arial"/>
                        <a:cs typeface="Arial"/>
                      </a:endParaRPr>
                    </a:p>
                  </a:txBody>
                  <a:tcPr marL="0" marR="0" marT="36000" marB="36000">
                    <a:lnL w="9525">
                      <a:solidFill>
                        <a:srgbClr val="4E5B6E"/>
                      </a:solidFill>
                      <a:prstDash val="solid"/>
                    </a:lnL>
                    <a:lnR w="9525">
                      <a:solidFill>
                        <a:srgbClr val="4E5B6E"/>
                      </a:solidFill>
                      <a:prstDash val="solid"/>
                    </a:lnR>
                    <a:solidFill>
                      <a:srgbClr val="2B3E6F"/>
                    </a:solidFill>
                  </a:tcPr>
                </a:tc>
                <a:extLst>
                  <a:ext uri="{0D108BD9-81ED-4DB2-BD59-A6C34878D82A}">
                    <a16:rowId xmlns:a16="http://schemas.microsoft.com/office/drawing/2014/main" val="10000"/>
                  </a:ext>
                </a:extLst>
              </a:tr>
              <a:tr h="2627445">
                <a:tc>
                  <a:txBody>
                    <a:bodyPr/>
                    <a:lstStyle/>
                    <a:p>
                      <a:pPr marL="120014" marR="7620" lvl="0" indent="0" algn="just" defTabSz="914400" rtl="0" eaLnBrk="1" fontAlgn="auto" latinLnBrk="0" hangingPunct="1">
                        <a:lnSpc>
                          <a:spcPct val="100000"/>
                        </a:lnSpc>
                        <a:spcBef>
                          <a:spcPts val="80"/>
                        </a:spcBef>
                        <a:spcAft>
                          <a:spcPts val="0"/>
                        </a:spcAft>
                        <a:buClrTx/>
                        <a:buSzTx/>
                        <a:buFontTx/>
                        <a:buNone/>
                        <a:tabLst/>
                        <a:defRPr/>
                      </a:pPr>
                      <a:r>
                        <a:rPr lang="en-US" sz="1600" b="0" i="0"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One of the non-verbal communication techniques utilized in sign language is the hand gesture. It is mostly used by deaf and dumb individuals to communicate with other people or among themselves when they have hearing or speech issues. Our model recognize the sign and display the text as the output. The recognition accuracy improved from hyper tuning with Keras and transfer learning.</a:t>
                      </a:r>
                      <a:endParaRPr lang="en-US" sz="1600" b="0" dirty="0">
                        <a:latin typeface="Arial" panose="020B0604020202020204" pitchFamily="34" charset="0"/>
                        <a:cs typeface="Arial" panose="020B0604020202020204" pitchFamily="34" charset="0"/>
                      </a:endParaRPr>
                    </a:p>
                    <a:p>
                      <a:pPr marL="120014" marR="7620" algn="just">
                        <a:lnSpc>
                          <a:spcPct val="100000"/>
                        </a:lnSpc>
                        <a:spcBef>
                          <a:spcPts val="80"/>
                        </a:spcBef>
                      </a:pPr>
                      <a:endParaRPr sz="1400" dirty="0">
                        <a:solidFill>
                          <a:schemeClr val="tx1"/>
                        </a:solidFill>
                        <a:latin typeface="Calibri"/>
                        <a:cs typeface="Calibri"/>
                      </a:endParaRPr>
                    </a:p>
                  </a:txBody>
                  <a:tcPr marL="144000" marR="144000" marT="72000" marB="0">
                    <a:lnL w="9525">
                      <a:solidFill>
                        <a:srgbClr val="4E5B6E"/>
                      </a:solidFill>
                      <a:prstDash val="solid"/>
                    </a:lnL>
                    <a:lnR w="9525">
                      <a:solidFill>
                        <a:srgbClr val="4E5B6E"/>
                      </a:solidFill>
                      <a:prstDash val="solid"/>
                    </a:lnR>
                    <a:solidFill>
                      <a:srgbClr val="FFFFFF"/>
                    </a:solidFill>
                  </a:tcPr>
                </a:tc>
                <a:extLst>
                  <a:ext uri="{0D108BD9-81ED-4DB2-BD59-A6C34878D82A}">
                    <a16:rowId xmlns:a16="http://schemas.microsoft.com/office/drawing/2014/main" val="10001"/>
                  </a:ext>
                </a:extLst>
              </a:tr>
              <a:tr h="399139">
                <a:tc>
                  <a:txBody>
                    <a:bodyPr/>
                    <a:lstStyle/>
                    <a:p>
                      <a:pPr marL="73660" algn="ctr">
                        <a:lnSpc>
                          <a:spcPct val="150000"/>
                        </a:lnSpc>
                      </a:pPr>
                      <a:r>
                        <a:rPr sz="1600" b="1" spc="10" dirty="0">
                          <a:solidFill>
                            <a:srgbClr val="FFFFFF"/>
                          </a:solidFill>
                          <a:latin typeface="Arial"/>
                          <a:cs typeface="Arial"/>
                        </a:rPr>
                        <a:t>INTRODUCTION</a:t>
                      </a:r>
                      <a:endParaRPr sz="1600" dirty="0">
                        <a:latin typeface="Arial"/>
                        <a:cs typeface="Arial"/>
                      </a:endParaRPr>
                    </a:p>
                  </a:txBody>
                  <a:tcPr marL="0" marR="0" marT="36000" marB="36000">
                    <a:lnR w="9525">
                      <a:solidFill>
                        <a:srgbClr val="4E5B6E"/>
                      </a:solidFill>
                      <a:prstDash val="solid"/>
                    </a:lnR>
                    <a:solidFill>
                      <a:srgbClr val="2B3E6F"/>
                    </a:solidFill>
                  </a:tcPr>
                </a:tc>
                <a:extLst>
                  <a:ext uri="{0D108BD9-81ED-4DB2-BD59-A6C34878D82A}">
                    <a16:rowId xmlns:a16="http://schemas.microsoft.com/office/drawing/2014/main" val="10002"/>
                  </a:ext>
                </a:extLst>
              </a:tr>
              <a:tr h="2233011">
                <a:tc>
                  <a:txBody>
                    <a:bodyPr/>
                    <a:lstStyle/>
                    <a:p>
                      <a:pPr marL="118110" marR="422275" algn="just">
                        <a:lnSpc>
                          <a:spcPct val="103000"/>
                        </a:lnSpc>
                      </a:pPr>
                      <a:r>
                        <a:rPr lang="en-US" sz="1600" b="0" spc="10" dirty="0">
                          <a:solidFill>
                            <a:schemeClr val="tx1"/>
                          </a:solidFill>
                          <a:latin typeface="Arial" panose="020B0604020202020204" pitchFamily="34" charset="0"/>
                          <a:ea typeface="+mn-ea"/>
                          <a:cs typeface="Arial" panose="020B0604020202020204" pitchFamily="34" charset="0"/>
                          <a:sym typeface="+mn-ea"/>
                        </a:rPr>
                        <a:t>Deaf</a:t>
                      </a:r>
                      <a:r>
                        <a:rPr lang="en-US" sz="1600" b="0" spc="-5" dirty="0">
                          <a:solidFill>
                            <a:schemeClr val="tx1"/>
                          </a:solidFill>
                          <a:latin typeface="Arial" panose="020B0604020202020204" pitchFamily="34" charset="0"/>
                          <a:ea typeface="+mn-ea"/>
                          <a:cs typeface="Arial" panose="020B0604020202020204" pitchFamily="34" charset="0"/>
                          <a:sym typeface="+mn-ea"/>
                        </a:rPr>
                        <a:t> </a:t>
                      </a:r>
                      <a:r>
                        <a:rPr lang="en-US" sz="1600" b="0" spc="15" dirty="0">
                          <a:solidFill>
                            <a:schemeClr val="tx1"/>
                          </a:solidFill>
                          <a:latin typeface="Arial" panose="020B0604020202020204" pitchFamily="34" charset="0"/>
                          <a:ea typeface="+mn-ea"/>
                          <a:cs typeface="Arial" panose="020B0604020202020204" pitchFamily="34" charset="0"/>
                          <a:sym typeface="+mn-ea"/>
                        </a:rPr>
                        <a:t>and</a:t>
                      </a:r>
                      <a:r>
                        <a:rPr lang="en-US" sz="1600" b="0" spc="-1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hard-of-hearing</a:t>
                      </a:r>
                      <a:r>
                        <a:rPr lang="en-US" sz="1600" b="0" spc="-2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persons</a:t>
                      </a:r>
                      <a:r>
                        <a:rPr lang="en-US" sz="1600" b="0" spc="-25" dirty="0">
                          <a:solidFill>
                            <a:schemeClr val="tx1"/>
                          </a:solidFill>
                          <a:latin typeface="Arial" panose="020B0604020202020204" pitchFamily="34" charset="0"/>
                          <a:ea typeface="+mn-ea"/>
                          <a:cs typeface="Arial" panose="020B0604020202020204" pitchFamily="34" charset="0"/>
                          <a:sym typeface="+mn-ea"/>
                        </a:rPr>
                        <a:t> </a:t>
                      </a:r>
                      <a:r>
                        <a:rPr lang="en-US" sz="1600" b="0" spc="15" dirty="0">
                          <a:solidFill>
                            <a:schemeClr val="tx1"/>
                          </a:solidFill>
                          <a:latin typeface="Arial" panose="020B0604020202020204" pitchFamily="34" charset="0"/>
                          <a:ea typeface="+mn-ea"/>
                          <a:cs typeface="Arial" panose="020B0604020202020204" pitchFamily="34" charset="0"/>
                          <a:sym typeface="+mn-ea"/>
                        </a:rPr>
                        <a:t>use</a:t>
                      </a:r>
                      <a:r>
                        <a:rPr lang="en-US" sz="1600" b="0" spc="-1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sign</a:t>
                      </a:r>
                      <a:r>
                        <a:rPr lang="en-US" sz="1600" b="0" spc="-5"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language,</a:t>
                      </a:r>
                      <a:r>
                        <a:rPr lang="en-US" sz="1600" b="0" spc="-30" dirty="0">
                          <a:solidFill>
                            <a:schemeClr val="tx1"/>
                          </a:solidFill>
                          <a:latin typeface="Arial" panose="020B0604020202020204" pitchFamily="34" charset="0"/>
                          <a:ea typeface="+mn-ea"/>
                          <a:cs typeface="Arial" panose="020B0604020202020204" pitchFamily="34" charset="0"/>
                          <a:sym typeface="+mn-ea"/>
                        </a:rPr>
                        <a:t> </a:t>
                      </a:r>
                      <a:r>
                        <a:rPr lang="en-US" sz="1600" b="0" spc="15" dirty="0">
                          <a:solidFill>
                            <a:schemeClr val="tx1"/>
                          </a:solidFill>
                          <a:latin typeface="Arial" panose="020B0604020202020204" pitchFamily="34" charset="0"/>
                          <a:ea typeface="+mn-ea"/>
                          <a:cs typeface="Arial" panose="020B0604020202020204" pitchFamily="34" charset="0"/>
                          <a:sym typeface="+mn-ea"/>
                        </a:rPr>
                        <a:t>a</a:t>
                      </a:r>
                      <a:r>
                        <a:rPr lang="en-US" sz="1600" b="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visual-gestural </a:t>
                      </a:r>
                      <a:r>
                        <a:rPr lang="en-US" sz="1600" b="0" spc="-265"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language,</a:t>
                      </a:r>
                      <a:r>
                        <a:rPr lang="en-US" sz="1600" b="0" spc="-3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to</a:t>
                      </a:r>
                      <a:r>
                        <a:rPr lang="en-US" sz="1600" b="0" spc="-1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communicate.</a:t>
                      </a:r>
                      <a:r>
                        <a:rPr lang="en-US" sz="1600" b="0" spc="0" dirty="0">
                          <a:solidFill>
                            <a:schemeClr val="tx1"/>
                          </a:solidFill>
                          <a:latin typeface="Arial" panose="020B0604020202020204" pitchFamily="34" charset="0"/>
                          <a:ea typeface="+mn-ea"/>
                          <a:cs typeface="Arial" panose="020B0604020202020204" pitchFamily="34" charset="0"/>
                          <a:sym typeface="+mn-ea"/>
                        </a:rPr>
                        <a:t> </a:t>
                      </a:r>
                      <a:r>
                        <a:rPr lang="en-US" sz="1600" b="0" spc="15" dirty="0">
                          <a:solidFill>
                            <a:schemeClr val="tx1"/>
                          </a:solidFill>
                          <a:latin typeface="Arial" panose="020B0604020202020204" pitchFamily="34" charset="0"/>
                          <a:ea typeface="+mn-ea"/>
                          <a:cs typeface="Arial" panose="020B0604020202020204" pitchFamily="34" charset="0"/>
                          <a:sym typeface="+mn-ea"/>
                        </a:rPr>
                        <a:t>Hand </a:t>
                      </a:r>
                      <a:r>
                        <a:rPr lang="en-US" sz="1600" b="0" spc="5" dirty="0">
                          <a:solidFill>
                            <a:schemeClr val="tx1"/>
                          </a:solidFill>
                          <a:latin typeface="Arial" panose="020B0604020202020204" pitchFamily="34" charset="0"/>
                          <a:ea typeface="+mn-ea"/>
                          <a:cs typeface="Arial" panose="020B0604020202020204" pitchFamily="34" charset="0"/>
                          <a:sym typeface="+mn-ea"/>
                        </a:rPr>
                        <a:t>gestures </a:t>
                      </a:r>
                      <a:r>
                        <a:rPr lang="en-US" sz="1600" b="0" spc="10" dirty="0">
                          <a:solidFill>
                            <a:schemeClr val="tx1"/>
                          </a:solidFill>
                          <a:latin typeface="Arial" panose="020B0604020202020204" pitchFamily="34" charset="0"/>
                          <a:ea typeface="+mn-ea"/>
                          <a:cs typeface="Arial" panose="020B0604020202020204" pitchFamily="34" charset="0"/>
                          <a:sym typeface="+mn-ea"/>
                        </a:rPr>
                        <a:t>and other body movements are used </a:t>
                      </a:r>
                      <a:r>
                        <a:rPr lang="en-US" sz="1600" b="0" spc="5" dirty="0">
                          <a:solidFill>
                            <a:schemeClr val="tx1"/>
                          </a:solidFill>
                          <a:latin typeface="Arial" panose="020B0604020202020204" pitchFamily="34" charset="0"/>
                          <a:ea typeface="+mn-ea"/>
                          <a:cs typeface="Arial" panose="020B0604020202020204" pitchFamily="34" charset="0"/>
                          <a:sym typeface="+mn-ea"/>
                        </a:rPr>
                        <a:t>to </a:t>
                      </a:r>
                      <a:r>
                        <a:rPr lang="en-US" sz="1600" b="0" spc="10" dirty="0">
                          <a:solidFill>
                            <a:schemeClr val="tx1"/>
                          </a:solidFill>
                          <a:latin typeface="Arial" panose="020B0604020202020204" pitchFamily="34" charset="0"/>
                          <a:ea typeface="+mn-ea"/>
                          <a:cs typeface="Arial" panose="020B0604020202020204" pitchFamily="34" charset="0"/>
                          <a:sym typeface="+mn-ea"/>
                        </a:rPr>
                        <a:t>convey meaning. A platform converting sign language </a:t>
                      </a:r>
                      <a:r>
                        <a:rPr lang="en-US" sz="1600" b="0" spc="5" dirty="0">
                          <a:solidFill>
                            <a:schemeClr val="tx1"/>
                          </a:solidFill>
                          <a:latin typeface="Arial" panose="020B0604020202020204" pitchFamily="34" charset="0"/>
                          <a:ea typeface="+mn-ea"/>
                          <a:cs typeface="Arial" panose="020B0604020202020204" pitchFamily="34" charset="0"/>
                          <a:sym typeface="+mn-ea"/>
                        </a:rPr>
                        <a:t>into </a:t>
                      </a:r>
                      <a:r>
                        <a:rPr lang="en-US" sz="1600" b="0" dirty="0">
                          <a:solidFill>
                            <a:schemeClr val="tx1"/>
                          </a:solidFill>
                          <a:latin typeface="Arial" panose="020B0604020202020204" pitchFamily="34" charset="0"/>
                          <a:ea typeface="+mn-ea"/>
                          <a:cs typeface="Arial" panose="020B0604020202020204" pitchFamily="34" charset="0"/>
                          <a:sym typeface="+mn-ea"/>
                        </a:rPr>
                        <a:t>text </a:t>
                      </a:r>
                      <a:r>
                        <a:rPr lang="en-US" sz="1600" b="0" spc="10" dirty="0">
                          <a:solidFill>
                            <a:schemeClr val="tx1"/>
                          </a:solidFill>
                          <a:latin typeface="Arial" panose="020B0604020202020204" pitchFamily="34" charset="0"/>
                          <a:ea typeface="+mn-ea"/>
                          <a:cs typeface="Arial" panose="020B0604020202020204" pitchFamily="34" charset="0"/>
                          <a:sym typeface="+mn-ea"/>
                        </a:rPr>
                        <a:t>or speech providing environment </a:t>
                      </a:r>
                      <a:r>
                        <a:rPr lang="en-US" sz="1600" b="0" spc="5" dirty="0">
                          <a:solidFill>
                            <a:schemeClr val="tx1"/>
                          </a:solidFill>
                          <a:latin typeface="Arial" panose="020B0604020202020204" pitchFamily="34" charset="0"/>
                          <a:ea typeface="+mn-ea"/>
                          <a:cs typeface="Arial" panose="020B0604020202020204" pitchFamily="34" charset="0"/>
                          <a:sym typeface="+mn-ea"/>
                        </a:rPr>
                        <a:t>for </a:t>
                      </a:r>
                      <a:r>
                        <a:rPr lang="en-US" sz="1600" b="0" spc="10" dirty="0">
                          <a:solidFill>
                            <a:schemeClr val="tx1"/>
                          </a:solidFill>
                          <a:latin typeface="Arial" panose="020B0604020202020204" pitchFamily="34" charset="0"/>
                          <a:ea typeface="+mn-ea"/>
                          <a:cs typeface="Arial" panose="020B0604020202020204" pitchFamily="34" charset="0"/>
                          <a:sym typeface="+mn-ea"/>
                        </a:rPr>
                        <a:t>communication</a:t>
                      </a:r>
                      <a:r>
                        <a:rPr lang="en-US" sz="1600" b="0" spc="-25"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between</a:t>
                      </a:r>
                      <a:r>
                        <a:rPr lang="en-US" sz="1600" b="0" spc="-15"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normal</a:t>
                      </a:r>
                      <a:r>
                        <a:rPr lang="en-US" sz="1600" b="0" spc="-1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and</a:t>
                      </a:r>
                      <a:r>
                        <a:rPr lang="en-US" sz="1600" b="0" spc="-1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deaf</a:t>
                      </a:r>
                      <a:r>
                        <a:rPr lang="en-US" sz="1600" b="0" spc="-5"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and</a:t>
                      </a:r>
                      <a:r>
                        <a:rPr lang="en-US" sz="1600" b="0" spc="-10" dirty="0">
                          <a:solidFill>
                            <a:schemeClr val="tx1"/>
                          </a:solidFill>
                          <a:latin typeface="Arial" panose="020B0604020202020204" pitchFamily="34" charset="0"/>
                          <a:ea typeface="+mn-ea"/>
                          <a:cs typeface="Arial" panose="020B0604020202020204" pitchFamily="34" charset="0"/>
                          <a:sym typeface="+mn-ea"/>
                        </a:rPr>
                        <a:t> </a:t>
                      </a:r>
                      <a:r>
                        <a:rPr lang="en-US" sz="1600" b="0" spc="15" dirty="0">
                          <a:solidFill>
                            <a:schemeClr val="tx1"/>
                          </a:solidFill>
                          <a:latin typeface="Arial" panose="020B0604020202020204" pitchFamily="34" charset="0"/>
                          <a:ea typeface="+mn-ea"/>
                          <a:cs typeface="Arial" panose="020B0604020202020204" pitchFamily="34" charset="0"/>
                          <a:sym typeface="+mn-ea"/>
                        </a:rPr>
                        <a:t>dumb</a:t>
                      </a:r>
                      <a:r>
                        <a:rPr lang="en-US" sz="1600" b="0" spc="-10" dirty="0">
                          <a:solidFill>
                            <a:schemeClr val="tx1"/>
                          </a:solidFill>
                          <a:latin typeface="Arial" panose="020B0604020202020204" pitchFamily="34" charset="0"/>
                          <a:ea typeface="+mn-ea"/>
                          <a:cs typeface="Arial" panose="020B0604020202020204" pitchFamily="34" charset="0"/>
                          <a:sym typeface="+mn-ea"/>
                        </a:rPr>
                        <a:t> </a:t>
                      </a:r>
                      <a:r>
                        <a:rPr lang="en-US" sz="1600" b="0" spc="10" dirty="0">
                          <a:solidFill>
                            <a:schemeClr val="tx1"/>
                          </a:solidFill>
                          <a:latin typeface="Arial" panose="020B0604020202020204" pitchFamily="34" charset="0"/>
                          <a:ea typeface="+mn-ea"/>
                          <a:cs typeface="Arial" panose="020B0604020202020204" pitchFamily="34" charset="0"/>
                          <a:sym typeface="+mn-ea"/>
                        </a:rPr>
                        <a:t>community.</a:t>
                      </a:r>
                      <a:endParaRPr kumimoji="0" lang="en-US" sz="1600" b="0" kern="1200" cap="none" spc="10" normalizeH="0" baseline="0" noProof="0" dirty="0">
                        <a:solidFill>
                          <a:schemeClr val="tx1"/>
                        </a:solidFill>
                        <a:latin typeface="Arial" panose="020B0604020202020204" pitchFamily="34" charset="0"/>
                        <a:ea typeface="Calibri" panose="020F0502020204030204" pitchFamily="34" charset="0"/>
                        <a:cs typeface="Arial" panose="020B0604020202020204" pitchFamily="34" charset="0"/>
                        <a:sym typeface="+mn-ea"/>
                      </a:endParaRPr>
                    </a:p>
                    <a:p>
                      <a:pPr marL="104139" marR="52069">
                        <a:lnSpc>
                          <a:spcPct val="112999"/>
                        </a:lnSpc>
                        <a:spcBef>
                          <a:spcPts val="110"/>
                        </a:spcBef>
                      </a:pPr>
                      <a:endParaRPr sz="1400" dirty="0">
                        <a:latin typeface="Calibri"/>
                        <a:cs typeface="Calibri"/>
                      </a:endParaRPr>
                    </a:p>
                  </a:txBody>
                  <a:tcPr marL="144000" marR="0" marT="72000" marB="0">
                    <a:lnR w="9525">
                      <a:solidFill>
                        <a:srgbClr val="4E5B6E"/>
                      </a:solidFill>
                      <a:prstDash val="solid"/>
                    </a:lnR>
                    <a:solidFill>
                      <a:srgbClr val="FFFFFF"/>
                    </a:solidFill>
                  </a:tcPr>
                </a:tc>
                <a:extLst>
                  <a:ext uri="{0D108BD9-81ED-4DB2-BD59-A6C34878D82A}">
                    <a16:rowId xmlns:a16="http://schemas.microsoft.com/office/drawing/2014/main" val="10003"/>
                  </a:ext>
                </a:extLst>
              </a:tr>
              <a:tr h="302636">
                <a:tc>
                  <a:txBody>
                    <a:bodyPr/>
                    <a:lstStyle/>
                    <a:p>
                      <a:pPr marL="211454" marR="0" lvl="0" indent="0" algn="ctr" defTabSz="914400" eaLnBrk="1" fontAlgn="auto" latinLnBrk="0" hangingPunct="1">
                        <a:lnSpc>
                          <a:spcPts val="1755"/>
                        </a:lnSpc>
                        <a:spcBef>
                          <a:spcPts val="415"/>
                        </a:spcBef>
                        <a:spcAft>
                          <a:spcPts val="0"/>
                        </a:spcAft>
                        <a:buClrTx/>
                        <a:buSzTx/>
                        <a:buFontTx/>
                        <a:buNone/>
                        <a:tabLst/>
                        <a:defRPr/>
                      </a:pPr>
                      <a:r>
                        <a:rPr lang="en-IN" sz="1600" b="1" spc="10" dirty="0">
                          <a:solidFill>
                            <a:srgbClr val="FFFFFF"/>
                          </a:solidFill>
                          <a:latin typeface="Arial"/>
                          <a:cs typeface="Arial"/>
                        </a:rPr>
                        <a:t>DESIGN</a:t>
                      </a:r>
                      <a:endParaRPr lang="en-IN" sz="1600" b="1" dirty="0">
                        <a:latin typeface="Arial"/>
                        <a:cs typeface="Arial"/>
                      </a:endParaRPr>
                    </a:p>
                  </a:txBody>
                  <a:tcPr marL="0" marR="0" marT="58419" marB="0">
                    <a:lnR w="9525">
                      <a:solidFill>
                        <a:srgbClr val="4E5B6E"/>
                      </a:solidFill>
                      <a:prstDash val="solid"/>
                    </a:lnR>
                    <a:solidFill>
                      <a:srgbClr val="2B3E6F"/>
                    </a:solidFill>
                  </a:tcPr>
                </a:tc>
                <a:extLst>
                  <a:ext uri="{0D108BD9-81ED-4DB2-BD59-A6C34878D82A}">
                    <a16:rowId xmlns:a16="http://schemas.microsoft.com/office/drawing/2014/main" val="10004"/>
                  </a:ext>
                </a:extLst>
              </a:tr>
              <a:tr h="5498880">
                <a:tc>
                  <a:txBody>
                    <a:bodyPr/>
                    <a:lstStyle/>
                    <a:p>
                      <a:pPr>
                        <a:lnSpc>
                          <a:spcPct val="100000"/>
                        </a:lnSpc>
                      </a:pPr>
                      <a:endParaRPr sz="1400" dirty="0">
                        <a:latin typeface="Calibri"/>
                        <a:cs typeface="Calibri"/>
                      </a:endParaRPr>
                    </a:p>
                  </a:txBody>
                  <a:tcPr marL="0" marR="0" marT="0" marB="0">
                    <a:lnL w="9525">
                      <a:solidFill>
                        <a:srgbClr val="4E5B6E"/>
                      </a:solidFill>
                      <a:prstDash val="solid"/>
                    </a:lnL>
                    <a:lnB w="9525">
                      <a:solidFill>
                        <a:srgbClr val="4E5B6E"/>
                      </a:solidFill>
                      <a:prstDash val="solid"/>
                    </a:lnB>
                    <a:solidFill>
                      <a:srgbClr val="FFFFFF"/>
                    </a:solidFill>
                  </a:tcPr>
                </a:tc>
                <a:extLst>
                  <a:ext uri="{0D108BD9-81ED-4DB2-BD59-A6C34878D82A}">
                    <a16:rowId xmlns:a16="http://schemas.microsoft.com/office/drawing/2014/main" val="10005"/>
                  </a:ext>
                </a:extLst>
              </a:tr>
            </a:tbl>
          </a:graphicData>
        </a:graphic>
      </p:graphicFrame>
      <p:graphicFrame>
        <p:nvGraphicFramePr>
          <p:cNvPr id="14" name="object 14"/>
          <p:cNvGraphicFramePr>
            <a:graphicFrameLocks noGrp="1"/>
          </p:cNvGraphicFramePr>
          <p:nvPr>
            <p:extLst>
              <p:ext uri="{D42A27DB-BD31-4B8C-83A1-F6EECF244321}">
                <p14:modId xmlns:p14="http://schemas.microsoft.com/office/powerpoint/2010/main" val="610958481"/>
              </p:ext>
            </p:extLst>
          </p:nvPr>
        </p:nvGraphicFramePr>
        <p:xfrm>
          <a:off x="5267933" y="2248641"/>
          <a:ext cx="4609465" cy="11392245"/>
        </p:xfrm>
        <a:graphic>
          <a:graphicData uri="http://schemas.openxmlformats.org/drawingml/2006/table">
            <a:tbl>
              <a:tblPr firstRow="1" bandRow="1">
                <a:tableStyleId>{2D5ABB26-0587-4C30-8999-92F81FD0307C}</a:tableStyleId>
              </a:tblPr>
              <a:tblGrid>
                <a:gridCol w="4609465">
                  <a:extLst>
                    <a:ext uri="{9D8B030D-6E8A-4147-A177-3AD203B41FA5}">
                      <a16:colId xmlns:a16="http://schemas.microsoft.com/office/drawing/2014/main" val="20000"/>
                    </a:ext>
                  </a:extLst>
                </a:gridCol>
              </a:tblGrid>
              <a:tr h="321782">
                <a:tc>
                  <a:txBody>
                    <a:bodyPr/>
                    <a:lstStyle/>
                    <a:p>
                      <a:pPr marL="211454" algn="ctr">
                        <a:lnSpc>
                          <a:spcPts val="1755"/>
                        </a:lnSpc>
                        <a:spcBef>
                          <a:spcPts val="415"/>
                        </a:spcBef>
                      </a:pPr>
                      <a:r>
                        <a:rPr lang="en-IN" sz="1600" b="1" spc="5" dirty="0">
                          <a:solidFill>
                            <a:srgbClr val="FFFFFF"/>
                          </a:solidFill>
                          <a:latin typeface="Arial"/>
                          <a:cs typeface="Arial"/>
                        </a:rPr>
                        <a:t>IMPLEMENTAION</a:t>
                      </a:r>
                      <a:r>
                        <a:rPr lang="en-IN" sz="1600" b="1" spc="55" dirty="0">
                          <a:solidFill>
                            <a:srgbClr val="FFFFFF"/>
                          </a:solidFill>
                          <a:latin typeface="Arial"/>
                          <a:cs typeface="Arial"/>
                        </a:rPr>
                        <a:t> </a:t>
                      </a:r>
                      <a:r>
                        <a:rPr lang="en-IN" sz="1600" b="1" spc="10" dirty="0">
                          <a:solidFill>
                            <a:srgbClr val="FFFFFF"/>
                          </a:solidFill>
                          <a:latin typeface="Arial"/>
                          <a:cs typeface="Arial"/>
                        </a:rPr>
                        <a:t>PROCESS</a:t>
                      </a:r>
                      <a:endParaRPr lang="en-IN" sz="1600" dirty="0">
                        <a:latin typeface="Arial"/>
                        <a:cs typeface="Arial"/>
                      </a:endParaRPr>
                    </a:p>
                  </a:txBody>
                  <a:tcPr marL="0" marR="0" marT="44450" marB="0">
                    <a:lnL w="9525">
                      <a:solidFill>
                        <a:srgbClr val="4E5B6E"/>
                      </a:solidFill>
                      <a:prstDash val="solid"/>
                    </a:lnL>
                    <a:lnR w="9525">
                      <a:solidFill>
                        <a:srgbClr val="4E5B6E"/>
                      </a:solidFill>
                      <a:prstDash val="solid"/>
                    </a:lnR>
                    <a:solidFill>
                      <a:srgbClr val="2B3E6F"/>
                    </a:solidFill>
                  </a:tcPr>
                </a:tc>
                <a:extLst>
                  <a:ext uri="{0D108BD9-81ED-4DB2-BD59-A6C34878D82A}">
                    <a16:rowId xmlns:a16="http://schemas.microsoft.com/office/drawing/2014/main" val="10002"/>
                  </a:ext>
                </a:extLst>
              </a:tr>
              <a:tr h="11070463">
                <a:tc>
                  <a:txBody>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5"/>
                        </a:spcBef>
                      </a:pPr>
                      <a:endParaRPr sz="1550" dirty="0">
                        <a:latin typeface="Times New Roman"/>
                        <a:cs typeface="Times New Roman"/>
                      </a:endParaRPr>
                    </a:p>
                  </a:txBody>
                  <a:tcPr marL="0" marR="0" marT="80010" marB="0">
                    <a:lnL w="9525">
                      <a:solidFill>
                        <a:srgbClr val="4E5B6E"/>
                      </a:solidFill>
                      <a:prstDash val="solid"/>
                    </a:lnL>
                    <a:lnR w="9525">
                      <a:solidFill>
                        <a:srgbClr val="4E5B6E"/>
                      </a:solidFill>
                      <a:prstDash val="solid"/>
                    </a:lnR>
                    <a:lnB w="9525">
                      <a:solidFill>
                        <a:srgbClr val="4E5B6E"/>
                      </a:solidFill>
                      <a:prstDash val="solid"/>
                    </a:lnB>
                    <a:solidFill>
                      <a:srgbClr val="FFFFFF"/>
                    </a:solidFill>
                  </a:tcPr>
                </a:tc>
                <a:extLst>
                  <a:ext uri="{0D108BD9-81ED-4DB2-BD59-A6C34878D82A}">
                    <a16:rowId xmlns:a16="http://schemas.microsoft.com/office/drawing/2014/main" val="10003"/>
                  </a:ext>
                </a:extLst>
              </a:tr>
            </a:tbl>
          </a:graphicData>
        </a:graphic>
      </p:graphicFrame>
      <p:graphicFrame>
        <p:nvGraphicFramePr>
          <p:cNvPr id="15" name="object 15"/>
          <p:cNvGraphicFramePr>
            <a:graphicFrameLocks noGrp="1"/>
          </p:cNvGraphicFramePr>
          <p:nvPr>
            <p:extLst>
              <p:ext uri="{D42A27DB-BD31-4B8C-83A1-F6EECF244321}">
                <p14:modId xmlns:p14="http://schemas.microsoft.com/office/powerpoint/2010/main" val="4118196829"/>
              </p:ext>
            </p:extLst>
          </p:nvPr>
        </p:nvGraphicFramePr>
        <p:xfrm>
          <a:off x="9971087" y="2270851"/>
          <a:ext cx="4696460" cy="11370034"/>
        </p:xfrm>
        <a:graphic>
          <a:graphicData uri="http://schemas.openxmlformats.org/drawingml/2006/table">
            <a:tbl>
              <a:tblPr firstRow="1" bandRow="1">
                <a:tableStyleId>{2D5ABB26-0587-4C30-8999-92F81FD0307C}</a:tableStyleId>
              </a:tblPr>
              <a:tblGrid>
                <a:gridCol w="4696460">
                  <a:extLst>
                    <a:ext uri="{9D8B030D-6E8A-4147-A177-3AD203B41FA5}">
                      <a16:colId xmlns:a16="http://schemas.microsoft.com/office/drawing/2014/main" val="20000"/>
                    </a:ext>
                  </a:extLst>
                </a:gridCol>
              </a:tblGrid>
              <a:tr h="5131311">
                <a:tc>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txBody>
                  <a:tcPr marL="0" marR="0" marT="157480" marB="0">
                    <a:lnL w="9525">
                      <a:solidFill>
                        <a:srgbClr val="4E5B6E"/>
                      </a:solidFill>
                      <a:prstDash val="solid"/>
                    </a:lnL>
                    <a:lnR w="9525">
                      <a:solidFill>
                        <a:srgbClr val="4E5B6E"/>
                      </a:solidFill>
                      <a:prstDash val="solid"/>
                    </a:lnR>
                    <a:lnT w="9525">
                      <a:solidFill>
                        <a:srgbClr val="4E5B6E"/>
                      </a:solidFill>
                      <a:prstDash val="solid"/>
                    </a:lnT>
                    <a:solidFill>
                      <a:srgbClr val="FFFFFF"/>
                    </a:solidFill>
                  </a:tcPr>
                </a:tc>
                <a:extLst>
                  <a:ext uri="{0D108BD9-81ED-4DB2-BD59-A6C34878D82A}">
                    <a16:rowId xmlns:a16="http://schemas.microsoft.com/office/drawing/2014/main" val="10000"/>
                  </a:ext>
                </a:extLst>
              </a:tr>
              <a:tr h="290859">
                <a:tc>
                  <a:txBody>
                    <a:bodyPr/>
                    <a:lstStyle/>
                    <a:p>
                      <a:pPr marR="36830" algn="ctr">
                        <a:lnSpc>
                          <a:spcPct val="100000"/>
                        </a:lnSpc>
                        <a:spcBef>
                          <a:spcPts val="320"/>
                        </a:spcBef>
                      </a:pPr>
                      <a:r>
                        <a:rPr sz="1600" b="1" spc="10" dirty="0">
                          <a:solidFill>
                            <a:srgbClr val="FFFFFF"/>
                          </a:solidFill>
                          <a:latin typeface="Arial"/>
                          <a:cs typeface="Arial"/>
                        </a:rPr>
                        <a:t>CONCLUSION</a:t>
                      </a:r>
                      <a:r>
                        <a:rPr lang="en-IN" sz="1600" b="1" spc="10" dirty="0">
                          <a:solidFill>
                            <a:srgbClr val="FFFFFF"/>
                          </a:solidFill>
                          <a:latin typeface="Arial"/>
                          <a:cs typeface="Arial"/>
                        </a:rPr>
                        <a:t> </a:t>
                      </a:r>
                      <a:endParaRPr sz="1600" dirty="0">
                        <a:latin typeface="Arial"/>
                        <a:cs typeface="Arial"/>
                      </a:endParaRPr>
                    </a:p>
                  </a:txBody>
                  <a:tcPr marL="0" marR="0" marT="36000" marB="0">
                    <a:lnL w="9525">
                      <a:solidFill>
                        <a:srgbClr val="4E5B6E"/>
                      </a:solidFill>
                      <a:prstDash val="solid"/>
                    </a:lnL>
                    <a:lnR w="9525">
                      <a:solidFill>
                        <a:srgbClr val="4E5B6E"/>
                      </a:solidFill>
                      <a:prstDash val="solid"/>
                    </a:lnR>
                    <a:solidFill>
                      <a:srgbClr val="2B3E6F"/>
                    </a:solidFill>
                  </a:tcPr>
                </a:tc>
                <a:extLst>
                  <a:ext uri="{0D108BD9-81ED-4DB2-BD59-A6C34878D82A}">
                    <a16:rowId xmlns:a16="http://schemas.microsoft.com/office/drawing/2014/main" val="10001"/>
                  </a:ext>
                </a:extLst>
              </a:tr>
              <a:tr h="27321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This method of AI predicting sign languages from a given frame will be useful for deaf individuals to communicate. This model makes advantage of the hand localization of posture area, which can identify hand segments while eliminating extraneous background noise. On static photos, our model performs 95% to 97% accuracy. Using architectures, such as an CNN and RNN combination, which process time series data effectively, will increase this method's ability to detect signs in real-time sign videos</a:t>
                      </a:r>
                      <a:r>
                        <a:rPr lang="en-US" sz="1400" dirty="0">
                          <a:solidFill>
                            <a:schemeClr val="dk1"/>
                          </a:solidFill>
                          <a:latin typeface="Times New Roman"/>
                          <a:ea typeface="Times New Roman" panose="02020603050405020304"/>
                          <a:cs typeface="Times New Roman"/>
                          <a:sym typeface="Times New Roman" panose="02020603050405020304"/>
                        </a:rPr>
                        <a:t>.</a:t>
                      </a:r>
                      <a:endParaRPr lang="en-US" altLang="en-US" sz="1500" b="1" dirty="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endParaRPr>
                    </a:p>
                  </a:txBody>
                  <a:tcPr marL="144000" marR="144000" marT="72000" marB="72000">
                    <a:lnL w="9525">
                      <a:solidFill>
                        <a:srgbClr val="4E5B6E"/>
                      </a:solidFill>
                      <a:prstDash val="solid"/>
                    </a:lnL>
                    <a:lnR w="9525">
                      <a:solidFill>
                        <a:srgbClr val="4E5B6E"/>
                      </a:solidFill>
                      <a:prstDash val="solid"/>
                    </a:lnR>
                    <a:solidFill>
                      <a:srgbClr val="FFFFFF"/>
                    </a:solidFill>
                  </a:tcPr>
                </a:tc>
                <a:extLst>
                  <a:ext uri="{0D108BD9-81ED-4DB2-BD59-A6C34878D82A}">
                    <a16:rowId xmlns:a16="http://schemas.microsoft.com/office/drawing/2014/main" val="10002"/>
                  </a:ext>
                </a:extLst>
              </a:tr>
              <a:tr h="366867">
                <a:tc>
                  <a:txBody>
                    <a:bodyPr/>
                    <a:lstStyle/>
                    <a:p>
                      <a:pPr marR="179070" algn="ctr">
                        <a:lnSpc>
                          <a:spcPct val="100000"/>
                        </a:lnSpc>
                        <a:spcBef>
                          <a:spcPts val="260"/>
                        </a:spcBef>
                      </a:pPr>
                      <a:r>
                        <a:rPr sz="1500" b="1" spc="10" dirty="0">
                          <a:solidFill>
                            <a:schemeClr val="bg1"/>
                          </a:solidFill>
                          <a:latin typeface="Arial"/>
                          <a:cs typeface="Arial"/>
                        </a:rPr>
                        <a:t>REFERENCES</a:t>
                      </a:r>
                      <a:endParaRPr sz="1500" dirty="0">
                        <a:solidFill>
                          <a:schemeClr val="bg1"/>
                        </a:solidFill>
                        <a:latin typeface="Arial"/>
                        <a:cs typeface="Arial"/>
                      </a:endParaRPr>
                    </a:p>
                  </a:txBody>
                  <a:tcPr marL="0" marR="0" marT="36000" marB="0">
                    <a:lnL w="9525">
                      <a:solidFill>
                        <a:srgbClr val="4E5B6E"/>
                      </a:solidFill>
                      <a:prstDash val="solid"/>
                    </a:lnL>
                    <a:solidFill>
                      <a:srgbClr val="2B3E6F"/>
                    </a:solidFill>
                  </a:tcPr>
                </a:tc>
                <a:extLst>
                  <a:ext uri="{0D108BD9-81ED-4DB2-BD59-A6C34878D82A}">
                    <a16:rowId xmlns:a16="http://schemas.microsoft.com/office/drawing/2014/main" val="10003"/>
                  </a:ext>
                </a:extLst>
              </a:tr>
              <a:tr h="2848895">
                <a:tc>
                  <a:txBody>
                    <a:bodyPr/>
                    <a:lstStyle/>
                    <a:p>
                      <a:pPr marL="78105" marR="52070" indent="0" algn="just">
                        <a:lnSpc>
                          <a:spcPct val="103000"/>
                        </a:lnSpc>
                        <a:spcBef>
                          <a:spcPts val="640"/>
                        </a:spcBef>
                        <a:buSzPct val="80000"/>
                        <a:buNone/>
                        <a:tabLst>
                          <a:tab pos="330200" algn="l"/>
                        </a:tabLst>
                      </a:pPr>
                      <a:r>
                        <a:rPr lang="en-US" sz="1400" b="0" dirty="0">
                          <a:latin typeface="Arial" panose="020B0604020202020204" pitchFamily="34" charset="0"/>
                          <a:cs typeface="Arial" panose="020B0604020202020204" pitchFamily="34" charset="0"/>
                        </a:rPr>
                        <a:t>1. G.Anantha Rao, K.Syamala, P.V.V.Kishore, A.S.C.S.Sastry, “Deep  Convolutional Neural Networks for Sign Language Recognition.” ,  2018.</a:t>
                      </a:r>
                    </a:p>
                    <a:p>
                      <a:pPr marL="78105" marR="52070" indent="0" algn="just">
                        <a:lnSpc>
                          <a:spcPct val="103000"/>
                        </a:lnSpc>
                        <a:spcBef>
                          <a:spcPts val="640"/>
                        </a:spcBef>
                        <a:buSzPct val="80000"/>
                        <a:buNone/>
                        <a:tabLst>
                          <a:tab pos="330200" algn="l"/>
                        </a:tabLst>
                      </a:pPr>
                      <a:r>
                        <a:rPr lang="en-US" sz="1400" b="0" dirty="0">
                          <a:latin typeface="Arial" panose="020B0604020202020204" pitchFamily="34" charset="0"/>
                          <a:cs typeface="Arial" panose="020B0604020202020204" pitchFamily="34" charset="0"/>
                        </a:rPr>
                        <a:t>2.  Jie Huang, Wengang Zhou, Qilin Zhang,Houqiang Li, Weiping Li “Video-Based Sign Language Recognition without Temporal  Segmentation”, AAAI-18, April 2018</a:t>
                      </a:r>
                    </a:p>
                    <a:p>
                      <a:pPr marL="78105" marR="52070" indent="0" algn="just">
                        <a:lnSpc>
                          <a:spcPct val="103000"/>
                        </a:lnSpc>
                        <a:spcBef>
                          <a:spcPts val="640"/>
                        </a:spcBef>
                        <a:buSzPct val="80000"/>
                        <a:buNone/>
                        <a:tabLst>
                          <a:tab pos="330200" algn="l"/>
                        </a:tabLst>
                      </a:pPr>
                      <a:r>
                        <a:rPr lang="en-US" sz="1400" b="0" dirty="0">
                          <a:latin typeface="Arial" panose="020B0604020202020204" pitchFamily="34" charset="0"/>
                          <a:cs typeface="Arial" panose="020B0604020202020204" pitchFamily="34" charset="0"/>
                        </a:rPr>
                        <a:t>3. M.A Hossen, Arun Govindaiah, Sadia Sultana, Alauddin Bhuiyan  “Bengali Sign Language Recognition Using Deep Convolutional Neural  Network” June 2018</a:t>
                      </a:r>
                    </a:p>
                  </a:txBody>
                  <a:tcPr marL="144000" marR="144000" marT="72000" marB="72000">
                    <a:lnL w="9525">
                      <a:solidFill>
                        <a:srgbClr val="4E5B6E"/>
                      </a:solidFill>
                      <a:prstDash val="solid"/>
                    </a:lnL>
                    <a:lnR w="9525">
                      <a:solidFill>
                        <a:srgbClr val="4E5B6E"/>
                      </a:solidFill>
                      <a:prstDash val="solid"/>
                    </a:lnR>
                    <a:solidFill>
                      <a:srgbClr val="FFFFFF"/>
                    </a:solidFill>
                  </a:tcPr>
                </a:tc>
                <a:extLst>
                  <a:ext uri="{0D108BD9-81ED-4DB2-BD59-A6C34878D82A}">
                    <a16:rowId xmlns:a16="http://schemas.microsoft.com/office/drawing/2014/main" val="10004"/>
                  </a:ext>
                </a:extLst>
              </a:tr>
            </a:tbl>
          </a:graphicData>
        </a:graphic>
      </p:graphicFrame>
      <p:pic>
        <p:nvPicPr>
          <p:cNvPr id="19" name="Google Shape;131;p13">
            <a:extLst>
              <a:ext uri="{FF2B5EF4-FFF2-40B4-BE49-F238E27FC236}">
                <a16:creationId xmlns:a16="http://schemas.microsoft.com/office/drawing/2014/main" id="{5714B168-279C-4750-AE51-149F888C7041}"/>
              </a:ext>
            </a:extLst>
          </p:cNvPr>
          <p:cNvPicPr preferRelativeResize="0"/>
          <p:nvPr/>
        </p:nvPicPr>
        <p:blipFill rotWithShape="1">
          <a:blip r:embed="rId4">
            <a:alphaModFix/>
          </a:blip>
          <a:srcRect l="6605" t="6974" r="8335" b="13830"/>
          <a:stretch/>
        </p:blipFill>
        <p:spPr>
          <a:xfrm>
            <a:off x="735216" y="8329196"/>
            <a:ext cx="4055625" cy="3076549"/>
          </a:xfrm>
          <a:prstGeom prst="rect">
            <a:avLst/>
          </a:prstGeom>
          <a:noFill/>
          <a:ln>
            <a:noFill/>
          </a:ln>
        </p:spPr>
      </p:pic>
      <p:pic>
        <p:nvPicPr>
          <p:cNvPr id="21" name="Google Shape;132;p13">
            <a:extLst>
              <a:ext uri="{FF2B5EF4-FFF2-40B4-BE49-F238E27FC236}">
                <a16:creationId xmlns:a16="http://schemas.microsoft.com/office/drawing/2014/main" id="{07C51C1F-4243-4271-973D-40BDFE7B1358}"/>
              </a:ext>
            </a:extLst>
          </p:cNvPr>
          <p:cNvPicPr preferRelativeResize="0"/>
          <p:nvPr/>
        </p:nvPicPr>
        <p:blipFill rotWithShape="1">
          <a:blip r:embed="rId5">
            <a:alphaModFix/>
          </a:blip>
          <a:srcRect/>
          <a:stretch/>
        </p:blipFill>
        <p:spPr>
          <a:xfrm>
            <a:off x="566147" y="11405745"/>
            <a:ext cx="4378843" cy="1198193"/>
          </a:xfrm>
          <a:prstGeom prst="rect">
            <a:avLst/>
          </a:prstGeom>
          <a:noFill/>
          <a:ln>
            <a:noFill/>
          </a:ln>
        </p:spPr>
      </p:pic>
      <p:pic>
        <p:nvPicPr>
          <p:cNvPr id="22" name="Picture 21">
            <a:extLst>
              <a:ext uri="{FF2B5EF4-FFF2-40B4-BE49-F238E27FC236}">
                <a16:creationId xmlns:a16="http://schemas.microsoft.com/office/drawing/2014/main" id="{F45E1405-5E26-4AD7-9647-C6CE85CD69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303" y="12539979"/>
            <a:ext cx="4532824" cy="969119"/>
          </a:xfrm>
          <a:prstGeom prst="rect">
            <a:avLst/>
          </a:prstGeom>
        </p:spPr>
      </p:pic>
      <p:sp>
        <p:nvSpPr>
          <p:cNvPr id="26" name="Rectangles 19">
            <a:extLst>
              <a:ext uri="{FF2B5EF4-FFF2-40B4-BE49-F238E27FC236}">
                <a16:creationId xmlns:a16="http://schemas.microsoft.com/office/drawing/2014/main" id="{7318292F-8C5D-4BC8-829A-9D8516B6B2E6}"/>
              </a:ext>
            </a:extLst>
          </p:cNvPr>
          <p:cNvSpPr/>
          <p:nvPr/>
        </p:nvSpPr>
        <p:spPr>
          <a:xfrm>
            <a:off x="14964433" y="3272197"/>
            <a:ext cx="4990465" cy="349664"/>
          </a:xfrm>
          <a:prstGeom prst="rect">
            <a:avLst/>
          </a:prstGeom>
          <a:solidFill>
            <a:srgbClr val="2B3E6F"/>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4389755" rtl="0" eaLnBrk="1" fontAlgn="base" latinLnBrk="0" hangingPunct="1">
              <a:lnSpc>
                <a:spcPct val="140000"/>
              </a:lnSpc>
              <a:spcBef>
                <a:spcPct val="0"/>
              </a:spcBef>
              <a:spcAft>
                <a:spcPct val="0"/>
              </a:spcAft>
              <a:buClrTx/>
              <a:buSzTx/>
              <a:buFontTx/>
              <a:buNone/>
            </a:pPr>
            <a:r>
              <a:rPr kumimoji="0" lang="en-IN" altLang="en-US" sz="1500" b="1" i="0" u="none" strike="noStrike" cap="none" normalizeH="0" baseline="0" dirty="0">
                <a:ln>
                  <a:noFill/>
                </a:ln>
                <a:solidFill>
                  <a:schemeClr val="bg1"/>
                </a:solidFill>
                <a:effectLst/>
                <a:latin typeface="Arial" panose="020B0604020202020204" pitchFamily="34" charset="0"/>
              </a:rPr>
              <a:t>Mission of  Department of Information Technology</a:t>
            </a:r>
          </a:p>
        </p:txBody>
      </p:sp>
      <p:pic>
        <p:nvPicPr>
          <p:cNvPr id="29" name="Picture 28">
            <a:extLst>
              <a:ext uri="{FF2B5EF4-FFF2-40B4-BE49-F238E27FC236}">
                <a16:creationId xmlns:a16="http://schemas.microsoft.com/office/drawing/2014/main" id="{3166BCCC-5B1A-4045-9881-1F7A10662B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7437"/>
          <a:stretch/>
        </p:blipFill>
        <p:spPr>
          <a:xfrm>
            <a:off x="15373025" y="10421246"/>
            <a:ext cx="4164927" cy="3209650"/>
          </a:xfrm>
          <a:prstGeom prst="rect">
            <a:avLst/>
          </a:prstGeom>
        </p:spPr>
      </p:pic>
      <p:pic>
        <p:nvPicPr>
          <p:cNvPr id="30" name="Picture 29">
            <a:extLst>
              <a:ext uri="{FF2B5EF4-FFF2-40B4-BE49-F238E27FC236}">
                <a16:creationId xmlns:a16="http://schemas.microsoft.com/office/drawing/2014/main" id="{9928ABE4-5173-495E-B2AB-6C9F802E3EA4}"/>
              </a:ext>
            </a:extLst>
          </p:cNvPr>
          <p:cNvPicPr>
            <a:picLocks noChangeAspect="1"/>
          </p:cNvPicPr>
          <p:nvPr/>
        </p:nvPicPr>
        <p:blipFill rotWithShape="1">
          <a:blip r:embed="rId8"/>
          <a:srcRect l="6971" t="26347" r="5124" b="3198"/>
          <a:stretch/>
        </p:blipFill>
        <p:spPr>
          <a:xfrm>
            <a:off x="10137376" y="2808695"/>
            <a:ext cx="4348615" cy="2106212"/>
          </a:xfrm>
          <a:prstGeom prst="rect">
            <a:avLst/>
          </a:prstGeom>
        </p:spPr>
      </p:pic>
      <p:sp>
        <p:nvSpPr>
          <p:cNvPr id="35" name="Rectangles 19">
            <a:extLst>
              <a:ext uri="{FF2B5EF4-FFF2-40B4-BE49-F238E27FC236}">
                <a16:creationId xmlns:a16="http://schemas.microsoft.com/office/drawing/2014/main" id="{7F3226F8-23E3-4F36-8471-C5BB026207BE}"/>
              </a:ext>
            </a:extLst>
          </p:cNvPr>
          <p:cNvSpPr/>
          <p:nvPr/>
        </p:nvSpPr>
        <p:spPr>
          <a:xfrm>
            <a:off x="9971658" y="2242547"/>
            <a:ext cx="4680053" cy="316444"/>
          </a:xfrm>
          <a:prstGeom prst="rect">
            <a:avLst/>
          </a:prstGeom>
          <a:solidFill>
            <a:srgbClr val="2B3E6F"/>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4389755" rtl="0" eaLnBrk="1" fontAlgn="base" latinLnBrk="0" hangingPunct="1">
              <a:spcBef>
                <a:spcPct val="0"/>
              </a:spcBef>
              <a:spcAft>
                <a:spcPct val="0"/>
              </a:spcAft>
              <a:buClrTx/>
              <a:buSzTx/>
              <a:buFontTx/>
              <a:buNone/>
            </a:pPr>
            <a:r>
              <a:rPr kumimoji="0" lang="en-IN" altLang="en-US" sz="16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RESULTS AD GUI</a:t>
            </a:r>
          </a:p>
        </p:txBody>
      </p:sp>
      <p:pic>
        <p:nvPicPr>
          <p:cNvPr id="36" name="Picture 35">
            <a:extLst>
              <a:ext uri="{FF2B5EF4-FFF2-40B4-BE49-F238E27FC236}">
                <a16:creationId xmlns:a16="http://schemas.microsoft.com/office/drawing/2014/main" id="{9D521009-F437-4827-97E7-2B91045CCB78}"/>
              </a:ext>
            </a:extLst>
          </p:cNvPr>
          <p:cNvPicPr>
            <a:picLocks noChangeAspect="1"/>
          </p:cNvPicPr>
          <p:nvPr/>
        </p:nvPicPr>
        <p:blipFill>
          <a:blip r:embed="rId9"/>
          <a:stretch>
            <a:fillRect/>
          </a:stretch>
        </p:blipFill>
        <p:spPr>
          <a:xfrm>
            <a:off x="10158068" y="5105963"/>
            <a:ext cx="4348615" cy="2052429"/>
          </a:xfrm>
          <a:prstGeom prst="rect">
            <a:avLst/>
          </a:prstGeom>
        </p:spPr>
      </p:pic>
      <p:pic>
        <p:nvPicPr>
          <p:cNvPr id="5" name="Google Shape;133;p13">
            <a:extLst>
              <a:ext uri="{FF2B5EF4-FFF2-40B4-BE49-F238E27FC236}">
                <a16:creationId xmlns:a16="http://schemas.microsoft.com/office/drawing/2014/main" id="{7D9ACCD9-93B4-9254-A85C-383BEFA9A03C}"/>
              </a:ext>
            </a:extLst>
          </p:cNvPr>
          <p:cNvPicPr preferRelativeResize="0"/>
          <p:nvPr/>
        </p:nvPicPr>
        <p:blipFill rotWithShape="1">
          <a:blip r:embed="rId10"/>
          <a:srcRect/>
          <a:stretch>
            <a:fillRect/>
          </a:stretch>
        </p:blipFill>
        <p:spPr>
          <a:xfrm>
            <a:off x="5523899" y="2905937"/>
            <a:ext cx="1377572" cy="1437010"/>
          </a:xfrm>
          <a:prstGeom prst="rect">
            <a:avLst/>
          </a:prstGeom>
          <a:noFill/>
          <a:ln>
            <a:noFill/>
          </a:ln>
        </p:spPr>
      </p:pic>
      <p:sp>
        <p:nvSpPr>
          <p:cNvPr id="6" name="Google Shape;140;p13">
            <a:extLst>
              <a:ext uri="{FF2B5EF4-FFF2-40B4-BE49-F238E27FC236}">
                <a16:creationId xmlns:a16="http://schemas.microsoft.com/office/drawing/2014/main" id="{52D15EAB-7C90-16B9-9448-8A241172E7D7}"/>
              </a:ext>
            </a:extLst>
          </p:cNvPr>
          <p:cNvSpPr/>
          <p:nvPr/>
        </p:nvSpPr>
        <p:spPr>
          <a:xfrm>
            <a:off x="7459179" y="3230872"/>
            <a:ext cx="513341" cy="608854"/>
          </a:xfrm>
          <a:prstGeom prst="rightArrow">
            <a:avLst>
              <a:gd name="adj1" fmla="val 50000"/>
              <a:gd name="adj2" fmla="val 50000"/>
            </a:avLst>
          </a:prstGeom>
          <a:solidFill>
            <a:schemeClr val="accent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10" name="Picture 9">
            <a:extLst>
              <a:ext uri="{FF2B5EF4-FFF2-40B4-BE49-F238E27FC236}">
                <a16:creationId xmlns:a16="http://schemas.microsoft.com/office/drawing/2014/main" id="{ED7F1F33-7FD4-EBD1-B739-335A2221495B}"/>
              </a:ext>
            </a:extLst>
          </p:cNvPr>
          <p:cNvPicPr>
            <a:picLocks noChangeAspect="1"/>
          </p:cNvPicPr>
          <p:nvPr/>
        </p:nvPicPr>
        <p:blipFill>
          <a:blip r:embed="rId11"/>
          <a:stretch>
            <a:fillRect/>
          </a:stretch>
        </p:blipFill>
        <p:spPr>
          <a:xfrm>
            <a:off x="8132670" y="2829428"/>
            <a:ext cx="1465390" cy="1502216"/>
          </a:xfrm>
          <a:prstGeom prst="rect">
            <a:avLst/>
          </a:prstGeom>
        </p:spPr>
      </p:pic>
      <p:pic>
        <p:nvPicPr>
          <p:cNvPr id="16" name="Picture 15">
            <a:extLst>
              <a:ext uri="{FF2B5EF4-FFF2-40B4-BE49-F238E27FC236}">
                <a16:creationId xmlns:a16="http://schemas.microsoft.com/office/drawing/2014/main" id="{6BA64926-A41B-DFCF-6BDA-0CE967782E54}"/>
              </a:ext>
            </a:extLst>
          </p:cNvPr>
          <p:cNvPicPr>
            <a:picLocks noChangeAspect="1"/>
          </p:cNvPicPr>
          <p:nvPr/>
        </p:nvPicPr>
        <p:blipFill>
          <a:blip r:embed="rId11"/>
          <a:stretch>
            <a:fillRect/>
          </a:stretch>
        </p:blipFill>
        <p:spPr>
          <a:xfrm>
            <a:off x="5371018" y="5211614"/>
            <a:ext cx="1465865" cy="1521324"/>
          </a:xfrm>
          <a:prstGeom prst="rect">
            <a:avLst/>
          </a:prstGeom>
        </p:spPr>
      </p:pic>
      <p:pic>
        <p:nvPicPr>
          <p:cNvPr id="17" name="Picture 16">
            <a:extLst>
              <a:ext uri="{FF2B5EF4-FFF2-40B4-BE49-F238E27FC236}">
                <a16:creationId xmlns:a16="http://schemas.microsoft.com/office/drawing/2014/main" id="{DC6C8DFB-ADD5-FB29-384A-0B55C2176D08}"/>
              </a:ext>
            </a:extLst>
          </p:cNvPr>
          <p:cNvPicPr>
            <a:picLocks noChangeAspect="1"/>
          </p:cNvPicPr>
          <p:nvPr/>
        </p:nvPicPr>
        <p:blipFill>
          <a:blip r:embed="rId12"/>
          <a:stretch>
            <a:fillRect/>
          </a:stretch>
        </p:blipFill>
        <p:spPr>
          <a:xfrm>
            <a:off x="8200079" y="5171621"/>
            <a:ext cx="1570211" cy="1674470"/>
          </a:xfrm>
          <a:prstGeom prst="rect">
            <a:avLst/>
          </a:prstGeom>
        </p:spPr>
      </p:pic>
      <p:sp>
        <p:nvSpPr>
          <p:cNvPr id="18" name="Google Shape;140;p13">
            <a:extLst>
              <a:ext uri="{FF2B5EF4-FFF2-40B4-BE49-F238E27FC236}">
                <a16:creationId xmlns:a16="http://schemas.microsoft.com/office/drawing/2014/main" id="{BBD0235A-5D98-7EEA-2A43-04728C957F6C}"/>
              </a:ext>
            </a:extLst>
          </p:cNvPr>
          <p:cNvSpPr/>
          <p:nvPr/>
        </p:nvSpPr>
        <p:spPr>
          <a:xfrm>
            <a:off x="7365738" y="5660727"/>
            <a:ext cx="513341" cy="608854"/>
          </a:xfrm>
          <a:prstGeom prst="rightArrow">
            <a:avLst>
              <a:gd name="adj1" fmla="val 50000"/>
              <a:gd name="adj2" fmla="val 50000"/>
            </a:avLst>
          </a:prstGeom>
          <a:solidFill>
            <a:schemeClr val="accent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20" name="Picture 19">
            <a:extLst>
              <a:ext uri="{FF2B5EF4-FFF2-40B4-BE49-F238E27FC236}">
                <a16:creationId xmlns:a16="http://schemas.microsoft.com/office/drawing/2014/main" id="{4C599154-0EED-9946-AA08-86F3E32B6B9F}"/>
              </a:ext>
            </a:extLst>
          </p:cNvPr>
          <p:cNvPicPr>
            <a:picLocks noChangeAspect="1"/>
          </p:cNvPicPr>
          <p:nvPr/>
        </p:nvPicPr>
        <p:blipFill>
          <a:blip r:embed="rId12"/>
          <a:stretch>
            <a:fillRect/>
          </a:stretch>
        </p:blipFill>
        <p:spPr>
          <a:xfrm>
            <a:off x="5731979" y="7573204"/>
            <a:ext cx="1354262" cy="1387982"/>
          </a:xfrm>
          <a:prstGeom prst="rect">
            <a:avLst/>
          </a:prstGeom>
        </p:spPr>
      </p:pic>
      <p:pic>
        <p:nvPicPr>
          <p:cNvPr id="23" name="Google Shape;142;p13" descr="KEEPCourse">
            <a:extLst>
              <a:ext uri="{FF2B5EF4-FFF2-40B4-BE49-F238E27FC236}">
                <a16:creationId xmlns:a16="http://schemas.microsoft.com/office/drawing/2014/main" id="{0EFD82B6-003B-39DD-E7CB-AF6300734178}"/>
              </a:ext>
            </a:extLst>
          </p:cNvPr>
          <p:cNvPicPr preferRelativeResize="0"/>
          <p:nvPr/>
        </p:nvPicPr>
        <p:blipFill rotWithShape="1">
          <a:blip r:embed="rId13"/>
          <a:srcRect/>
          <a:stretch>
            <a:fillRect/>
          </a:stretch>
        </p:blipFill>
        <p:spPr>
          <a:xfrm>
            <a:off x="8334427" y="7466221"/>
            <a:ext cx="1354262" cy="1513746"/>
          </a:xfrm>
          <a:prstGeom prst="rect">
            <a:avLst/>
          </a:prstGeom>
          <a:noFill/>
          <a:ln>
            <a:noFill/>
          </a:ln>
        </p:spPr>
      </p:pic>
      <p:sp>
        <p:nvSpPr>
          <p:cNvPr id="24" name="Google Shape;140;p13">
            <a:extLst>
              <a:ext uri="{FF2B5EF4-FFF2-40B4-BE49-F238E27FC236}">
                <a16:creationId xmlns:a16="http://schemas.microsoft.com/office/drawing/2014/main" id="{01D967E4-0F8B-02B3-387E-A35A0F095016}"/>
              </a:ext>
            </a:extLst>
          </p:cNvPr>
          <p:cNvSpPr/>
          <p:nvPr/>
        </p:nvSpPr>
        <p:spPr>
          <a:xfrm>
            <a:off x="7541053" y="7871942"/>
            <a:ext cx="513341" cy="608854"/>
          </a:xfrm>
          <a:prstGeom prst="rightArrow">
            <a:avLst>
              <a:gd name="adj1" fmla="val 50000"/>
              <a:gd name="adj2" fmla="val 50000"/>
            </a:avLst>
          </a:prstGeom>
          <a:solidFill>
            <a:schemeClr val="accent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25" name="Google Shape;140;p13">
            <a:extLst>
              <a:ext uri="{FF2B5EF4-FFF2-40B4-BE49-F238E27FC236}">
                <a16:creationId xmlns:a16="http://schemas.microsoft.com/office/drawing/2014/main" id="{44090125-1AD4-722C-362E-532C8789A7A1}"/>
              </a:ext>
            </a:extLst>
          </p:cNvPr>
          <p:cNvSpPr/>
          <p:nvPr/>
        </p:nvSpPr>
        <p:spPr>
          <a:xfrm>
            <a:off x="7562920" y="10184883"/>
            <a:ext cx="513341" cy="608854"/>
          </a:xfrm>
          <a:prstGeom prst="rightArrow">
            <a:avLst>
              <a:gd name="adj1" fmla="val 50000"/>
              <a:gd name="adj2" fmla="val 50000"/>
            </a:avLst>
          </a:prstGeom>
          <a:solidFill>
            <a:schemeClr val="accent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27" name="Google Shape;142;p13" descr="KEEPCourse">
            <a:extLst>
              <a:ext uri="{FF2B5EF4-FFF2-40B4-BE49-F238E27FC236}">
                <a16:creationId xmlns:a16="http://schemas.microsoft.com/office/drawing/2014/main" id="{8EB6A24F-5165-D510-8E31-ED2A04F3E3FB}"/>
              </a:ext>
            </a:extLst>
          </p:cNvPr>
          <p:cNvPicPr preferRelativeResize="0"/>
          <p:nvPr/>
        </p:nvPicPr>
        <p:blipFill rotWithShape="1">
          <a:blip r:embed="rId13"/>
          <a:srcRect/>
          <a:stretch>
            <a:fillRect/>
          </a:stretch>
        </p:blipFill>
        <p:spPr>
          <a:xfrm>
            <a:off x="5794358" y="9615747"/>
            <a:ext cx="1354261" cy="1641424"/>
          </a:xfrm>
          <a:prstGeom prst="rect">
            <a:avLst/>
          </a:prstGeom>
          <a:noFill/>
          <a:ln>
            <a:noFill/>
          </a:ln>
        </p:spPr>
      </p:pic>
      <p:pic>
        <p:nvPicPr>
          <p:cNvPr id="28" name="Google Shape;137;p13">
            <a:extLst>
              <a:ext uri="{FF2B5EF4-FFF2-40B4-BE49-F238E27FC236}">
                <a16:creationId xmlns:a16="http://schemas.microsoft.com/office/drawing/2014/main" id="{94EDBCF3-F477-BD2B-F385-9B5290615DFD}"/>
              </a:ext>
            </a:extLst>
          </p:cNvPr>
          <p:cNvPicPr preferRelativeResize="0"/>
          <p:nvPr/>
        </p:nvPicPr>
        <p:blipFill rotWithShape="1">
          <a:blip r:embed="rId14">
            <a:alphaModFix/>
          </a:blip>
          <a:srcRect l="6269" t="7814" r="31039"/>
          <a:stretch/>
        </p:blipFill>
        <p:spPr>
          <a:xfrm>
            <a:off x="8323392" y="9740804"/>
            <a:ext cx="1431642" cy="1425965"/>
          </a:xfrm>
          <a:prstGeom prst="rect">
            <a:avLst/>
          </a:prstGeom>
          <a:noFill/>
          <a:ln>
            <a:noFill/>
          </a:ln>
        </p:spPr>
      </p:pic>
      <p:pic>
        <p:nvPicPr>
          <p:cNvPr id="31" name="Picture 30">
            <a:extLst>
              <a:ext uri="{FF2B5EF4-FFF2-40B4-BE49-F238E27FC236}">
                <a16:creationId xmlns:a16="http://schemas.microsoft.com/office/drawing/2014/main" id="{03F8A5DA-B01B-6F6F-C58B-BCF897D435D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69581" y="12062875"/>
            <a:ext cx="4383430" cy="1070809"/>
          </a:xfrm>
          <a:prstGeom prst="rect">
            <a:avLst/>
          </a:prstGeom>
        </p:spPr>
      </p:pic>
      <p:sp>
        <p:nvSpPr>
          <p:cNvPr id="32" name="TextBox 31">
            <a:extLst>
              <a:ext uri="{FF2B5EF4-FFF2-40B4-BE49-F238E27FC236}">
                <a16:creationId xmlns:a16="http://schemas.microsoft.com/office/drawing/2014/main" id="{255121B0-C3CA-340E-6772-4CF515CC65B3}"/>
              </a:ext>
            </a:extLst>
          </p:cNvPr>
          <p:cNvSpPr txBox="1"/>
          <p:nvPr/>
        </p:nvSpPr>
        <p:spPr>
          <a:xfrm>
            <a:off x="5471912" y="4516663"/>
            <a:ext cx="1646959" cy="276999"/>
          </a:xfrm>
          <a:prstGeom prst="rect">
            <a:avLst/>
          </a:prstGeom>
          <a:noFill/>
        </p:spPr>
        <p:txBody>
          <a:bodyPr wrap="square" rtlCol="0">
            <a:spAutoFit/>
          </a:bodyPr>
          <a:lstStyle/>
          <a:p>
            <a:r>
              <a:rPr lang="en-US" sz="1200" b="1" dirty="0">
                <a:solidFill>
                  <a:schemeClr val="dk1"/>
                </a:solidFill>
                <a:latin typeface="Arial" panose="020B0604020202020204"/>
                <a:ea typeface="Arial" panose="020B0604020202020204"/>
                <a:cs typeface="Arial" panose="020B0604020202020204"/>
                <a:sym typeface="Arial" panose="020B0604020202020204"/>
              </a:rPr>
              <a:t>Input from camera</a:t>
            </a:r>
          </a:p>
        </p:txBody>
      </p:sp>
      <p:sp>
        <p:nvSpPr>
          <p:cNvPr id="33" name="TextBox 32">
            <a:extLst>
              <a:ext uri="{FF2B5EF4-FFF2-40B4-BE49-F238E27FC236}">
                <a16:creationId xmlns:a16="http://schemas.microsoft.com/office/drawing/2014/main" id="{F4D7CE7A-2ED2-9230-C0A5-A0224C5427AD}"/>
              </a:ext>
            </a:extLst>
          </p:cNvPr>
          <p:cNvSpPr txBox="1"/>
          <p:nvPr/>
        </p:nvSpPr>
        <p:spPr>
          <a:xfrm>
            <a:off x="8277283" y="4474376"/>
            <a:ext cx="1646959" cy="276999"/>
          </a:xfrm>
          <a:prstGeom prst="rect">
            <a:avLst/>
          </a:prstGeom>
          <a:noFill/>
        </p:spPr>
        <p:txBody>
          <a:bodyPr wrap="square" rtlCol="0">
            <a:spAutoFit/>
          </a:bodyPr>
          <a:lstStyle/>
          <a:p>
            <a:r>
              <a:rPr lang="en-US" sz="1200" b="1" dirty="0">
                <a:solidFill>
                  <a:schemeClr val="dk1"/>
                </a:solidFill>
                <a:latin typeface="Arial" panose="020B0604020202020204"/>
                <a:ea typeface="Arial" panose="020B0604020202020204"/>
                <a:cs typeface="Arial" panose="020B0604020202020204"/>
                <a:sym typeface="Arial" panose="020B0604020202020204"/>
              </a:rPr>
              <a:t>Preprocessing</a:t>
            </a:r>
          </a:p>
        </p:txBody>
      </p:sp>
      <p:sp>
        <p:nvSpPr>
          <p:cNvPr id="34" name="TextBox 33">
            <a:extLst>
              <a:ext uri="{FF2B5EF4-FFF2-40B4-BE49-F238E27FC236}">
                <a16:creationId xmlns:a16="http://schemas.microsoft.com/office/drawing/2014/main" id="{6B8E38E0-BE8A-45F4-D5CA-2EA72AF69C25}"/>
              </a:ext>
            </a:extLst>
          </p:cNvPr>
          <p:cNvSpPr txBox="1"/>
          <p:nvPr/>
        </p:nvSpPr>
        <p:spPr>
          <a:xfrm>
            <a:off x="6958701" y="6889711"/>
            <a:ext cx="1646959" cy="276999"/>
          </a:xfrm>
          <a:prstGeom prst="rect">
            <a:avLst/>
          </a:prstGeom>
          <a:noFill/>
        </p:spPr>
        <p:txBody>
          <a:bodyPr wrap="square" rtlCol="0">
            <a:spAutoFit/>
          </a:bodyPr>
          <a:lstStyle/>
          <a:p>
            <a:r>
              <a:rPr lang="en-US" sz="1200" b="1" dirty="0">
                <a:solidFill>
                  <a:schemeClr val="dk1"/>
                </a:solidFill>
                <a:latin typeface="Arial" panose="020B0604020202020204"/>
                <a:ea typeface="Arial" panose="020B0604020202020204"/>
                <a:cs typeface="Arial" panose="020B0604020202020204"/>
                <a:sym typeface="Arial" panose="020B0604020202020204"/>
              </a:rPr>
              <a:t>Inverting Pixel’s</a:t>
            </a:r>
          </a:p>
        </p:txBody>
      </p:sp>
      <p:sp>
        <p:nvSpPr>
          <p:cNvPr id="37" name="TextBox 36">
            <a:extLst>
              <a:ext uri="{FF2B5EF4-FFF2-40B4-BE49-F238E27FC236}">
                <a16:creationId xmlns:a16="http://schemas.microsoft.com/office/drawing/2014/main" id="{4C3D6D72-9141-4057-4176-53040A8F7C27}"/>
              </a:ext>
            </a:extLst>
          </p:cNvPr>
          <p:cNvSpPr txBox="1"/>
          <p:nvPr/>
        </p:nvSpPr>
        <p:spPr>
          <a:xfrm>
            <a:off x="5585631" y="9221204"/>
            <a:ext cx="1646959" cy="276999"/>
          </a:xfrm>
          <a:prstGeom prst="rect">
            <a:avLst/>
          </a:prstGeom>
          <a:noFill/>
        </p:spPr>
        <p:txBody>
          <a:bodyPr wrap="square" rtlCol="0">
            <a:spAutoFit/>
          </a:bodyPr>
          <a:lstStyle/>
          <a:p>
            <a:r>
              <a:rPr lang="en-US" sz="1200" b="1" dirty="0">
                <a:solidFill>
                  <a:schemeClr val="dk1"/>
                </a:solidFill>
                <a:latin typeface="Arial" panose="020B0604020202020204"/>
                <a:ea typeface="Arial" panose="020B0604020202020204"/>
                <a:cs typeface="Arial" panose="020B0604020202020204"/>
                <a:sym typeface="Arial" panose="020B0604020202020204"/>
              </a:rPr>
              <a:t>Transformed Image</a:t>
            </a:r>
          </a:p>
        </p:txBody>
      </p:sp>
      <p:sp>
        <p:nvSpPr>
          <p:cNvPr id="38" name="TextBox 37">
            <a:extLst>
              <a:ext uri="{FF2B5EF4-FFF2-40B4-BE49-F238E27FC236}">
                <a16:creationId xmlns:a16="http://schemas.microsoft.com/office/drawing/2014/main" id="{3FBFC2B5-95CE-4E7D-C2A3-A4485BB6916C}"/>
              </a:ext>
            </a:extLst>
          </p:cNvPr>
          <p:cNvSpPr txBox="1"/>
          <p:nvPr/>
        </p:nvSpPr>
        <p:spPr>
          <a:xfrm>
            <a:off x="8078978" y="9262080"/>
            <a:ext cx="1646959" cy="276999"/>
          </a:xfrm>
          <a:prstGeom prst="rect">
            <a:avLst/>
          </a:prstGeom>
          <a:noFill/>
        </p:spPr>
        <p:txBody>
          <a:bodyPr wrap="square" rtlCol="0">
            <a:spAutoFit/>
          </a:bodyPr>
          <a:lstStyle/>
          <a:p>
            <a:pPr algn="ctr"/>
            <a:r>
              <a:rPr lang="en-US" sz="1200" b="1" dirty="0">
                <a:solidFill>
                  <a:schemeClr val="dk1"/>
                </a:solidFill>
                <a:latin typeface="Arial" panose="020B0604020202020204"/>
                <a:ea typeface="Arial" panose="020B0604020202020204"/>
                <a:cs typeface="Arial" panose="020B0604020202020204"/>
                <a:sym typeface="Arial" panose="020B0604020202020204"/>
              </a:rPr>
              <a:t>Model</a:t>
            </a:r>
          </a:p>
        </p:txBody>
      </p:sp>
      <p:sp>
        <p:nvSpPr>
          <p:cNvPr id="39" name="TextBox 38">
            <a:extLst>
              <a:ext uri="{FF2B5EF4-FFF2-40B4-BE49-F238E27FC236}">
                <a16:creationId xmlns:a16="http://schemas.microsoft.com/office/drawing/2014/main" id="{5F3B15B8-5DC0-61BB-E54A-1EFDA4119C9E}"/>
              </a:ext>
            </a:extLst>
          </p:cNvPr>
          <p:cNvSpPr txBox="1"/>
          <p:nvPr/>
        </p:nvSpPr>
        <p:spPr>
          <a:xfrm>
            <a:off x="5585631" y="11374716"/>
            <a:ext cx="1646959" cy="276999"/>
          </a:xfrm>
          <a:prstGeom prst="rect">
            <a:avLst/>
          </a:prstGeom>
          <a:noFill/>
        </p:spPr>
        <p:txBody>
          <a:bodyPr wrap="square" rtlCol="0">
            <a:spAutoFit/>
          </a:bodyPr>
          <a:lstStyle/>
          <a:p>
            <a:pPr algn="ctr"/>
            <a:r>
              <a:rPr lang="en-US" sz="1200" b="1" dirty="0">
                <a:solidFill>
                  <a:schemeClr val="dk1"/>
                </a:solidFill>
                <a:latin typeface="Arial" panose="020B0604020202020204"/>
                <a:ea typeface="Arial" panose="020B0604020202020204"/>
                <a:cs typeface="Arial" panose="020B0604020202020204"/>
                <a:sym typeface="Arial" panose="020B0604020202020204"/>
              </a:rPr>
              <a:t>Model</a:t>
            </a:r>
          </a:p>
        </p:txBody>
      </p:sp>
      <p:sp>
        <p:nvSpPr>
          <p:cNvPr id="40" name="TextBox 39">
            <a:extLst>
              <a:ext uri="{FF2B5EF4-FFF2-40B4-BE49-F238E27FC236}">
                <a16:creationId xmlns:a16="http://schemas.microsoft.com/office/drawing/2014/main" id="{E7530E76-385D-C268-0003-CB3ED14F0A6F}"/>
              </a:ext>
            </a:extLst>
          </p:cNvPr>
          <p:cNvSpPr txBox="1"/>
          <p:nvPr/>
        </p:nvSpPr>
        <p:spPr>
          <a:xfrm>
            <a:off x="8081772" y="11374716"/>
            <a:ext cx="1646959" cy="276999"/>
          </a:xfrm>
          <a:prstGeom prst="rect">
            <a:avLst/>
          </a:prstGeom>
          <a:noFill/>
        </p:spPr>
        <p:txBody>
          <a:bodyPr wrap="square" rtlCol="0">
            <a:spAutoFit/>
          </a:bodyPr>
          <a:lstStyle/>
          <a:p>
            <a:pPr algn="ctr"/>
            <a:r>
              <a:rPr lang="en-US" sz="1200" b="1" dirty="0">
                <a:solidFill>
                  <a:schemeClr val="dk1"/>
                </a:solidFill>
                <a:latin typeface="Arial" panose="020B0604020202020204"/>
                <a:ea typeface="Arial" panose="020B0604020202020204"/>
                <a:cs typeface="Arial" panose="020B0604020202020204"/>
                <a:sym typeface="Arial" panose="020B0604020202020204"/>
              </a:rPr>
              <a:t>Output</a:t>
            </a:r>
          </a:p>
        </p:txBody>
      </p:sp>
      <p:pic>
        <p:nvPicPr>
          <p:cNvPr id="41" name="Picture 40">
            <a:extLst>
              <a:ext uri="{FF2B5EF4-FFF2-40B4-BE49-F238E27FC236}">
                <a16:creationId xmlns:a16="http://schemas.microsoft.com/office/drawing/2014/main" id="{22451508-F749-4257-A3E7-0712C98E6C1D}"/>
              </a:ext>
            </a:extLst>
          </p:cNvPr>
          <p:cNvPicPr>
            <a:picLocks noChangeAspect="1"/>
          </p:cNvPicPr>
          <p:nvPr/>
        </p:nvPicPr>
        <p:blipFill>
          <a:blip r:embed="rId16"/>
          <a:stretch>
            <a:fillRect/>
          </a:stretch>
        </p:blipFill>
        <p:spPr>
          <a:xfrm>
            <a:off x="17415548" y="83693"/>
            <a:ext cx="2477414" cy="17802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571</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(Headings)</vt:lpstr>
      <vt:lpstr>Calibri</vt:lpstr>
      <vt:lpstr>Mangal</vt:lpstr>
      <vt:lpstr>Tahoma</vt:lpstr>
      <vt:lpstr>Times New Roman</vt:lpstr>
      <vt:lpstr>Trebuchet MS</vt:lpstr>
      <vt:lpstr>Wingdings</vt:lpstr>
      <vt:lpstr>Office Theme</vt:lpstr>
      <vt:lpstr>Department of Information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Project_Poster_Siddhi_Piyush_Vijay.pdf</dc:title>
  <dc:creator>Bigboss</dc:creator>
  <cp:keywords>DAFORIrRI2U,BAFN0xpZWdM</cp:keywords>
  <cp:lastModifiedBy>Odrin Rodrigues</cp:lastModifiedBy>
  <cp:revision>16</cp:revision>
  <dcterms:created xsi:type="dcterms:W3CDTF">2023-04-02T15:31:14Z</dcterms:created>
  <dcterms:modified xsi:type="dcterms:W3CDTF">2023-04-02T19:26:48Z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2023-04-01T00:00:00Z</vt:filetime>
  </property>
  <property fmtid="{D5CDD505-2E9C-101B-9397-08002B2CF9AE}" pid="3" name="Creator">
    <vt:lpwstr>Microsoft® PowerPoint® 2010</vt:lpwstr>
  </property>
  <property fmtid="{D5CDD505-2E9C-101B-9397-08002B2CF9AE}" pid="4" name="LastSaved">
    <vt:filetime>2023-04-02T00:00:00Z</vt:filetime>
  </property>
</Properties>
</file>