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23" r:id="rId4"/>
    <p:sldId id="324" r:id="rId5"/>
    <p:sldId id="296" r:id="rId6"/>
    <p:sldId id="325" r:id="rId7"/>
    <p:sldId id="330" r:id="rId8"/>
    <p:sldId id="327" r:id="rId9"/>
    <p:sldId id="313" r:id="rId10"/>
    <p:sldId id="295" r:id="rId11"/>
    <p:sldId id="261" r:id="rId12"/>
    <p:sldId id="268" r:id="rId13"/>
    <p:sldId id="309" r:id="rId14"/>
    <p:sldId id="308" r:id="rId15"/>
    <p:sldId id="310" r:id="rId16"/>
    <p:sldId id="311" r:id="rId17"/>
    <p:sldId id="321" r:id="rId18"/>
    <p:sldId id="322" r:id="rId19"/>
    <p:sldId id="307" r:id="rId20"/>
    <p:sldId id="302" r:id="rId21"/>
    <p:sldId id="270" r:id="rId22"/>
    <p:sldId id="335" r:id="rId23"/>
    <p:sldId id="333" r:id="rId24"/>
    <p:sldId id="292" r:id="rId25"/>
    <p:sldId id="316" r:id="rId26"/>
    <p:sldId id="334" r:id="rId27"/>
    <p:sldId id="318" r:id="rId28"/>
    <p:sldId id="317" r:id="rId29"/>
    <p:sldId id="329" r:id="rId30"/>
    <p:sldId id="33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2BE"/>
    <a:srgbClr val="F7CF93"/>
    <a:srgbClr val="99221F"/>
    <a:srgbClr val="F8D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-582" y="-90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0995-26BB-4124-918B-F668BC70E90D}" type="datetimeFigureOut">
              <a:rPr lang="en-IN" smtClean="0"/>
              <a:pPr/>
              <a:t>30/05/2014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4DB56-6E17-4FD4-87B8-60F368B7C7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75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D60C9-61E4-41B3-B9AF-7690F505FC91}" type="datetimeFigureOut">
              <a:rPr lang="en-IN" smtClean="0"/>
              <a:pPr/>
              <a:t>30/05/2014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FC52-290A-4BFE-8DAB-E2C49036F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FC52-290A-4BFE-8DAB-E2C49036F0EC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2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FC52-290A-4BFE-8DAB-E2C49036F0E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0" y="37688"/>
            <a:ext cx="1333697" cy="137775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IN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626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3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0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1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8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71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48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6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8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9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71154" y="553284"/>
            <a:ext cx="8621485" cy="739939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   OPENSTACK INSTALLER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5440" y="1700808"/>
            <a:ext cx="8660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 smtClean="0"/>
              <a:t>Internal Guide : </a:t>
            </a:r>
            <a:r>
              <a:rPr lang="en-IN" sz="2000" b="1" dirty="0" err="1" smtClean="0"/>
              <a:t>Prof.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R.A.Patankar</a:t>
            </a:r>
            <a:endParaRPr lang="en-IN" sz="2000" b="1" dirty="0" smtClean="0"/>
          </a:p>
          <a:p>
            <a:pPr algn="ctr">
              <a:lnSpc>
                <a:spcPct val="150000"/>
              </a:lnSpc>
            </a:pPr>
            <a:r>
              <a:rPr lang="en-IN" sz="2000" b="1" dirty="0" smtClean="0"/>
              <a:t>External Guide : Mr. </a:t>
            </a:r>
            <a:r>
              <a:rPr lang="en-IN" sz="2000" b="1" dirty="0" err="1" smtClean="0"/>
              <a:t>Shekhar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Londhe</a:t>
            </a:r>
            <a:endParaRPr lang="en-IN" sz="2000" b="1" dirty="0" smtClean="0"/>
          </a:p>
        </p:txBody>
      </p:sp>
      <p:sp>
        <p:nvSpPr>
          <p:cNvPr id="5" name="TextBox 5"/>
          <p:cNvSpPr txBox="1"/>
          <p:nvPr/>
        </p:nvSpPr>
        <p:spPr>
          <a:xfrm>
            <a:off x="1035726" y="2957068"/>
            <a:ext cx="8660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000" b="1" dirty="0" smtClean="0"/>
              <a:t>Project Sponsored By</a:t>
            </a:r>
            <a:endParaRPr lang="en-IN" dirty="0" smtClean="0"/>
          </a:p>
        </p:txBody>
      </p:sp>
      <p:sp>
        <p:nvSpPr>
          <p:cNvPr id="6" name="TextBox 6"/>
          <p:cNvSpPr txBox="1"/>
          <p:nvPr/>
        </p:nvSpPr>
        <p:spPr>
          <a:xfrm>
            <a:off x="2063552" y="4365104"/>
            <a:ext cx="65933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000" b="1" dirty="0" smtClean="0"/>
              <a:t>Presented By</a:t>
            </a:r>
            <a:r>
              <a:rPr lang="en-IN" dirty="0" smtClean="0"/>
              <a:t> </a:t>
            </a:r>
          </a:p>
          <a:p>
            <a:pPr algn="ctr">
              <a:lnSpc>
                <a:spcPct val="150000"/>
              </a:lnSpc>
            </a:pPr>
            <a:r>
              <a:rPr lang="en-IN" dirty="0" err="1"/>
              <a:t>Mrunal</a:t>
            </a:r>
            <a:r>
              <a:rPr lang="en-IN" dirty="0"/>
              <a:t> </a:t>
            </a:r>
            <a:r>
              <a:rPr lang="en-IN" dirty="0" err="1"/>
              <a:t>Bokil</a:t>
            </a:r>
            <a:r>
              <a:rPr lang="en-IN" dirty="0"/>
              <a:t> (B80024216)</a:t>
            </a:r>
          </a:p>
          <a:p>
            <a:pPr algn="ctr">
              <a:lnSpc>
                <a:spcPct val="150000"/>
              </a:lnSpc>
            </a:pPr>
            <a:r>
              <a:rPr lang="en-IN" dirty="0" err="1"/>
              <a:t>Anjani</a:t>
            </a:r>
            <a:r>
              <a:rPr lang="en-IN" dirty="0"/>
              <a:t> </a:t>
            </a:r>
            <a:r>
              <a:rPr lang="en-IN" dirty="0" err="1"/>
              <a:t>Mantri</a:t>
            </a:r>
            <a:r>
              <a:rPr lang="en-IN" dirty="0"/>
              <a:t> (B80024233)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Ketan </a:t>
            </a:r>
            <a:r>
              <a:rPr lang="en-IN" dirty="0" err="1"/>
              <a:t>Bongirwar</a:t>
            </a:r>
            <a:r>
              <a:rPr lang="en-IN" dirty="0"/>
              <a:t> (B80024222)</a:t>
            </a:r>
          </a:p>
          <a:p>
            <a:pPr algn="ctr">
              <a:lnSpc>
                <a:spcPct val="150000"/>
              </a:lnSpc>
            </a:pPr>
            <a:r>
              <a:rPr lang="en-IN" dirty="0" err="1"/>
              <a:t>Kaustubh</a:t>
            </a:r>
            <a:r>
              <a:rPr lang="en-IN" dirty="0"/>
              <a:t> </a:t>
            </a:r>
            <a:r>
              <a:rPr lang="en-IN" dirty="0" err="1"/>
              <a:t>Dhokte</a:t>
            </a:r>
            <a:r>
              <a:rPr lang="en-IN" dirty="0"/>
              <a:t> (B80024316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3441974"/>
            <a:ext cx="1437117" cy="6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97280" y="522514"/>
            <a:ext cx="8582297" cy="757646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Current Installation Procedure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700808"/>
            <a:ext cx="8647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Multiple manual steps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Exposure of end-user to </a:t>
            </a:r>
            <a:r>
              <a:rPr lang="en-IN" sz="2400" dirty="0" err="1" smtClean="0"/>
              <a:t>unix</a:t>
            </a:r>
            <a:r>
              <a:rPr lang="en-IN" sz="2400" dirty="0" smtClean="0"/>
              <a:t>/</a:t>
            </a:r>
            <a:r>
              <a:rPr lang="en-IN" sz="2400" dirty="0" err="1" smtClean="0"/>
              <a:t>linux</a:t>
            </a:r>
            <a:r>
              <a:rPr lang="en-IN" sz="2400" dirty="0" smtClean="0"/>
              <a:t> OS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Requires thorough knowledge of </a:t>
            </a:r>
            <a:r>
              <a:rPr lang="en-US" sz="2400" dirty="0" err="1" smtClean="0"/>
              <a:t>linux</a:t>
            </a:r>
            <a:r>
              <a:rPr lang="en-US" sz="2400" dirty="0" smtClean="0"/>
              <a:t> commands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86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83432" y="548680"/>
            <a:ext cx="8699863" cy="729172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Modular Flow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0022" y="2097852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Install Keystone Service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5813" y="2091414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Install Glance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61182" y="2091414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Install Cinder </a:t>
            </a: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41851" y="2658681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8752431" y="2658681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5400000">
            <a:off x="10210115" y="3974244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984846" y="4764849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Install Horizon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90637" y="4758411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Install </a:t>
            </a:r>
            <a:r>
              <a:rPr lang="en-US" dirty="0" smtClean="0">
                <a:solidFill>
                  <a:schemeClr val="tx1"/>
                </a:solidFill>
              </a:rPr>
              <a:t>Quantum</a:t>
            </a: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06006" y="4771474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Install Nova Service </a:t>
            </a:r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873228" y="5325678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 rot="10800000">
            <a:off x="8797255" y="5325678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55440" y="2523462"/>
            <a:ext cx="1906618" cy="7674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Input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957269" y="2652243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2135560" y="1853621"/>
            <a:ext cx="1440160" cy="368837"/>
          </a:xfrm>
          <a:prstGeom prst="roundRect">
            <a:avLst/>
          </a:prstGeom>
          <a:solidFill>
            <a:srgbClr val="FAE2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3392" y="1844824"/>
            <a:ext cx="1440160" cy="368837"/>
          </a:xfrm>
          <a:prstGeom prst="roundRect">
            <a:avLst/>
          </a:prstGeom>
          <a:solidFill>
            <a:srgbClr val="FAE2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Ext. Host IP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43472" y="2222458"/>
            <a:ext cx="0" cy="30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</p:cNvCxnSpPr>
          <p:nvPr/>
        </p:nvCxnSpPr>
        <p:spPr>
          <a:xfrm>
            <a:off x="2855640" y="2222458"/>
            <a:ext cx="0" cy="30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271464" y="3677668"/>
            <a:ext cx="1440160" cy="368837"/>
          </a:xfrm>
          <a:prstGeom prst="roundRect">
            <a:avLst/>
          </a:prstGeom>
          <a:solidFill>
            <a:srgbClr val="FAE2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Credentials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1" idx="0"/>
          </p:cNvCxnSpPr>
          <p:nvPr/>
        </p:nvCxnSpPr>
        <p:spPr>
          <a:xfrm flipV="1">
            <a:off x="1991544" y="3290891"/>
            <a:ext cx="0" cy="386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7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5440" y="2708920"/>
            <a:ext cx="8637483" cy="731520"/>
          </a:xfrm>
        </p:spPr>
        <p:txBody>
          <a:bodyPr>
            <a:noAutofit/>
          </a:bodyPr>
          <a:lstStyle/>
          <a:p>
            <a:pPr algn="ctr" defTabSz="463550"/>
            <a:r>
              <a:rPr lang="en-US" sz="48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Installation Procedures</a:t>
            </a:r>
            <a:endParaRPr lang="en-IN" sz="48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9336" y="2337440"/>
            <a:ext cx="3888432" cy="73152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Keystone </a:t>
            </a:r>
            <a:b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(Identity service)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73325" y="1268760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Create and configure </a:t>
            </a:r>
            <a:r>
              <a:rPr lang="en-IN" dirty="0" err="1" smtClean="0">
                <a:solidFill>
                  <a:schemeClr val="tx1"/>
                </a:solidFill>
              </a:rPr>
              <a:t>mysql</a:t>
            </a:r>
            <a:r>
              <a:rPr lang="en-IN" dirty="0" smtClean="0">
                <a:solidFill>
                  <a:schemeClr val="tx1"/>
                </a:solidFill>
              </a:rPr>
              <a:t> database for keystone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73325" y="2144491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configuration files and restart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67808" y="3894971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Create tenants, roles and users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2"/>
            <a:endCxn id="16" idx="0"/>
          </p:cNvCxnSpPr>
          <p:nvPr/>
        </p:nvCxnSpPr>
        <p:spPr>
          <a:xfrm>
            <a:off x="6666149" y="1882909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72064" y="2780928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72064" y="3645024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90672" y="4759067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Assign proper roles to users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72064" y="4509120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67808" y="5661248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Create services and service endpoints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72064" y="5373216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367808" y="404664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keystone packages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72064" y="1007178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90672" y="3030875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Synchronise database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77181" y="15567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glance packages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77181" y="243252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Create and configure </a:t>
            </a:r>
            <a:r>
              <a:rPr lang="en-IN" dirty="0" err="1" smtClean="0">
                <a:solidFill>
                  <a:schemeClr val="tx1"/>
                </a:solidFill>
              </a:rPr>
              <a:t>mysql</a:t>
            </a:r>
            <a:r>
              <a:rPr lang="en-IN" dirty="0" smtClean="0">
                <a:solidFill>
                  <a:schemeClr val="tx1"/>
                </a:solidFill>
              </a:rPr>
              <a:t> database for glance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71664" y="3318907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configuration files and restart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71664" y="418300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Synchronise 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2"/>
            <a:endCxn id="16" idx="0"/>
          </p:cNvCxnSpPr>
          <p:nvPr/>
        </p:nvCxnSpPr>
        <p:spPr>
          <a:xfrm>
            <a:off x="5370005" y="2170941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5920" y="3068960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75920" y="3933056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1055440" y="548680"/>
            <a:ext cx="8637483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Glance (Image Service)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055440" y="544811"/>
            <a:ext cx="8637483" cy="73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Cinder (Block storage)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5387" y="1556792"/>
            <a:ext cx="25164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cinder packages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099983" y="1556792"/>
            <a:ext cx="25164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Configure </a:t>
            </a:r>
            <a:r>
              <a:rPr lang="en-US" dirty="0" err="1" smtClean="0">
                <a:solidFill>
                  <a:schemeClr val="tx1"/>
                </a:solidFill>
              </a:rPr>
              <a:t>iSCSI</a:t>
            </a:r>
            <a:r>
              <a:rPr lang="en-US" dirty="0" smtClean="0">
                <a:solidFill>
                  <a:schemeClr val="tx1"/>
                </a:solidFill>
              </a:rPr>
              <a:t> services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810460" y="1556792"/>
            <a:ext cx="25164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configuration files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810460" y="3312152"/>
            <a:ext cx="25164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Synchronise 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810460" y="5013176"/>
            <a:ext cx="2517815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 test loop file and associate it with a loop device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23" idx="3"/>
            <a:endCxn id="24" idx="1"/>
          </p:cNvCxnSpPr>
          <p:nvPr/>
        </p:nvCxnSpPr>
        <p:spPr>
          <a:xfrm>
            <a:off x="2761787" y="2204792"/>
            <a:ext cx="338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950569" y="5013176"/>
            <a:ext cx="2517815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it as a </a:t>
            </a:r>
            <a:r>
              <a:rPr lang="en-US" dirty="0" err="1" smtClean="0">
                <a:solidFill>
                  <a:schemeClr val="tx1"/>
                </a:solidFill>
              </a:rPr>
              <a:t>lvm</a:t>
            </a:r>
            <a:r>
              <a:rPr lang="en-US" dirty="0" smtClean="0">
                <a:solidFill>
                  <a:schemeClr val="tx1"/>
                </a:solidFill>
              </a:rPr>
              <a:t> physical volume and create a </a:t>
            </a:r>
            <a:r>
              <a:rPr lang="en-US" dirty="0" err="1" smtClean="0">
                <a:solidFill>
                  <a:schemeClr val="tx1"/>
                </a:solidFill>
              </a:rPr>
              <a:t>lvm</a:t>
            </a:r>
            <a:r>
              <a:rPr lang="en-US" dirty="0" smtClean="0">
                <a:solidFill>
                  <a:schemeClr val="tx1"/>
                </a:solidFill>
              </a:rPr>
              <a:t> volume group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095973" y="5001243"/>
            <a:ext cx="2517815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care that the loop file remains associated with loop device after reboot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93809" y="5001243"/>
            <a:ext cx="2517815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Restart the services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613788" y="2214450"/>
            <a:ext cx="338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72264" y="2214450"/>
            <a:ext cx="338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951984" y="1566378"/>
            <a:ext cx="25164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and configure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25" idx="2"/>
            <a:endCxn id="26" idx="0"/>
          </p:cNvCxnSpPr>
          <p:nvPr/>
        </p:nvCxnSpPr>
        <p:spPr>
          <a:xfrm>
            <a:off x="10068660" y="2852792"/>
            <a:ext cx="0" cy="459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7" idx="0"/>
          </p:cNvCxnSpPr>
          <p:nvPr/>
        </p:nvCxnSpPr>
        <p:spPr>
          <a:xfrm>
            <a:off x="10056440" y="4625824"/>
            <a:ext cx="12928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7" idx="1"/>
            <a:endCxn id="50" idx="3"/>
          </p:cNvCxnSpPr>
          <p:nvPr/>
        </p:nvCxnSpPr>
        <p:spPr>
          <a:xfrm flipH="1">
            <a:off x="8468384" y="5661248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609908" y="5661248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711624" y="5661248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77181" y="15567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and configure the hypervisor (KVM)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77181" y="243252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nova packages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2"/>
            <a:endCxn id="16" idx="0"/>
          </p:cNvCxnSpPr>
          <p:nvPr/>
        </p:nvCxnSpPr>
        <p:spPr>
          <a:xfrm>
            <a:off x="5370005" y="2170941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5920" y="3068960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75920" y="3933056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1055440" y="548680"/>
            <a:ext cx="8637483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Nova (Compute service)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4528" y="5047099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Synchronise 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5920" y="4797152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71664" y="418300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configuration files and restart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94528" y="33569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Create and configure </a:t>
            </a:r>
            <a:r>
              <a:rPr lang="en-IN" dirty="0" err="1">
                <a:solidFill>
                  <a:schemeClr val="tx1"/>
                </a:solidFill>
              </a:rPr>
              <a:t>mysql</a:t>
            </a:r>
            <a:r>
              <a:rPr lang="en-IN" dirty="0">
                <a:solidFill>
                  <a:schemeClr val="tx1"/>
                </a:solidFill>
              </a:rPr>
              <a:t> database for </a:t>
            </a:r>
            <a:r>
              <a:rPr lang="en-IN" dirty="0" smtClean="0">
                <a:solidFill>
                  <a:schemeClr val="tx1"/>
                </a:solidFill>
              </a:rPr>
              <a:t>nova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77181" y="15567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and configure the </a:t>
            </a:r>
            <a:r>
              <a:rPr lang="en-IN" dirty="0" err="1" smtClean="0">
                <a:solidFill>
                  <a:schemeClr val="tx1"/>
                </a:solidFill>
              </a:rPr>
              <a:t>OpenVSwitch</a:t>
            </a:r>
            <a:r>
              <a:rPr lang="en-IN" dirty="0" smtClean="0">
                <a:solidFill>
                  <a:schemeClr val="tx1"/>
                </a:solidFill>
              </a:rPr>
              <a:t> and create bridges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77181" y="243252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quantum packages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2"/>
            <a:endCxn id="16" idx="0"/>
          </p:cNvCxnSpPr>
          <p:nvPr/>
        </p:nvCxnSpPr>
        <p:spPr>
          <a:xfrm>
            <a:off x="5370005" y="2170941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5920" y="3068960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75920" y="3933056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1055440" y="548680"/>
            <a:ext cx="8637483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Quantum (Networking)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4528" y="5047099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Synchronise 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5920" y="4797152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71664" y="418300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configuration files and restart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94528" y="33569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Create and configure </a:t>
            </a:r>
            <a:r>
              <a:rPr lang="en-IN" dirty="0" err="1">
                <a:solidFill>
                  <a:schemeClr val="tx1"/>
                </a:solidFill>
              </a:rPr>
              <a:t>mysql</a:t>
            </a:r>
            <a:r>
              <a:rPr lang="en-IN" dirty="0">
                <a:solidFill>
                  <a:schemeClr val="tx1"/>
                </a:solidFill>
              </a:rPr>
              <a:t> database for </a:t>
            </a:r>
            <a:r>
              <a:rPr lang="en-IN" dirty="0" smtClean="0">
                <a:solidFill>
                  <a:schemeClr val="tx1"/>
                </a:solidFill>
              </a:rPr>
              <a:t>quantum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77181" y="243252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horizon packages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75920" y="3068960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1055440" y="548680"/>
            <a:ext cx="8637483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Horizon (Dashboard)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94528" y="33569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Restart services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2" y="535577"/>
            <a:ext cx="8637483" cy="73152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About Puppet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6147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31966" y="1582783"/>
            <a:ext cx="8634548" cy="4775175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 An open source configuration management tool from Puppet Labs under Apache 2.0 licence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Latest version Puppet 3.4.2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Written in Ruby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Supports almost all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distributions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dirty="0" smtClean="0"/>
              <a:t>Widely used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dirty="0" smtClean="0"/>
              <a:t>Active community</a:t>
            </a:r>
          </a:p>
          <a:p>
            <a:pPr marL="34290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dirty="0"/>
              <a:t>Uses a custom declarative language to describe system resources and their state </a:t>
            </a:r>
            <a:endParaRPr lang="en-IN" sz="2400" dirty="0"/>
          </a:p>
          <a:p>
            <a:pPr lvl="0" defTabSz="457200">
              <a:spcBef>
                <a:spcPts val="1000"/>
              </a:spcBef>
              <a:buClr>
                <a:schemeClr val="tx1"/>
              </a:buClr>
              <a:buSzPct val="80000"/>
              <a:defRPr/>
            </a:pPr>
            <a:endParaRPr lang="en-US" sz="2400" dirty="0" smtClean="0"/>
          </a:p>
          <a:p>
            <a:pPr lvl="0" defTabSz="457200">
              <a:spcBef>
                <a:spcPts val="1000"/>
              </a:spcBef>
              <a:buClr>
                <a:schemeClr val="tx1"/>
              </a:buClr>
              <a:buSzPct val="80000"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0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99422" y="482289"/>
            <a:ext cx="7766936" cy="946688"/>
          </a:xfrm>
        </p:spPr>
        <p:txBody>
          <a:bodyPr>
            <a:noAutofit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Agenda</a:t>
            </a:r>
            <a:b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440" y="1196752"/>
            <a:ext cx="85976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Introduction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Literature Survey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System Overview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Modular Flow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Installation Procedures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About Puppet (CM tool)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System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Future Scope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981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0592" y="422320"/>
            <a:ext cx="8637483" cy="73152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System Requirements 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6147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6147" y="1268760"/>
            <a:ext cx="9505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u="sng" dirty="0" smtClean="0"/>
              <a:t>For </a:t>
            </a:r>
            <a:r>
              <a:rPr lang="en-US" sz="2000" u="sng" dirty="0" err="1" smtClean="0"/>
              <a:t>OpenStack</a:t>
            </a:r>
            <a:r>
              <a:rPr lang="en-US" sz="2000" u="sng" dirty="0" smtClean="0"/>
              <a:t> Services</a:t>
            </a:r>
            <a:r>
              <a:rPr lang="en-US" sz="2000" dirty="0" smtClean="0"/>
              <a:t> :</a:t>
            </a:r>
          </a:p>
          <a:p>
            <a:endParaRPr lang="en-I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Minimum 8GB RAM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5</a:t>
            </a:r>
            <a:r>
              <a:rPr lang="en-IN" sz="2000" dirty="0" smtClean="0"/>
              <a:t>00+ GB Hard Disk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cs typeface="Segoe UI" panose="020B0502040204020203" pitchFamily="34" charset="0"/>
              </a:rPr>
              <a:t>Support to the </a:t>
            </a:r>
            <a:r>
              <a:rPr lang="en-IN" sz="2000" dirty="0">
                <a:cs typeface="Segoe UI" panose="020B0502040204020203" pitchFamily="34" charset="0"/>
              </a:rPr>
              <a:t>Intel® 64 or AMD64 CPU extensions, and the AMD-V™ or Intel VT® hardware </a:t>
            </a:r>
            <a:r>
              <a:rPr lang="en-IN" sz="2000" dirty="0" smtClean="0">
                <a:cs typeface="Segoe UI" panose="020B0502040204020203" pitchFamily="34" charset="0"/>
              </a:rPr>
              <a:t>virtualization extensions.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u="sng" dirty="0" smtClean="0"/>
              <a:t>For </a:t>
            </a:r>
            <a:r>
              <a:rPr lang="en-US" sz="2000" u="sng" dirty="0" err="1" smtClean="0"/>
              <a:t>OpenStack</a:t>
            </a:r>
            <a:r>
              <a:rPr lang="en-US" sz="2000" u="sng" dirty="0" smtClean="0"/>
              <a:t> Installation</a:t>
            </a:r>
            <a:r>
              <a:rPr lang="en-US" sz="2000" dirty="0" smtClean="0"/>
              <a:t>:</a:t>
            </a:r>
          </a:p>
          <a:p>
            <a:endParaRPr lang="en-I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Linux </a:t>
            </a:r>
            <a:r>
              <a:rPr lang="en-IN" sz="2000" dirty="0"/>
              <a:t>OS Ubuntu </a:t>
            </a:r>
            <a:r>
              <a:rPr lang="en-IN" sz="2000" dirty="0" smtClean="0"/>
              <a:t>12.04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Puppet(Automation tool</a:t>
            </a:r>
            <a:r>
              <a:rPr lang="en-IN" sz="2000" dirty="0" smtClean="0"/>
              <a:t>)</a:t>
            </a:r>
            <a:endParaRPr lang="en-IN" sz="2000" dirty="0"/>
          </a:p>
          <a:p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20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3" y="535577"/>
            <a:ext cx="8624420" cy="718457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Future Scope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55440" y="1268760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Installer for other </a:t>
            </a:r>
            <a:r>
              <a:rPr lang="en-US" sz="2400" dirty="0" err="1" smtClean="0"/>
              <a:t>linux</a:t>
            </a:r>
            <a:r>
              <a:rPr lang="en-US" sz="2400" dirty="0" smtClean="0"/>
              <a:t> platforms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Installer for further releases of </a:t>
            </a:r>
            <a:r>
              <a:rPr lang="en-US" sz="2400" dirty="0" err="1"/>
              <a:t>O</a:t>
            </a:r>
            <a:r>
              <a:rPr lang="en-US" sz="2400" dirty="0" err="1" smtClean="0"/>
              <a:t>penStack</a:t>
            </a:r>
            <a:endParaRPr lang="en-IN" sz="24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	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51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32174" y="551912"/>
            <a:ext cx="8715436" cy="715185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Conclusion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2174" y="1556792"/>
            <a:ext cx="8715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dirty="0" smtClean="0"/>
              <a:t>		We could successfully develop an installer which automates the installation of </a:t>
            </a:r>
            <a:r>
              <a:rPr lang="en-US" sz="2400" dirty="0" err="1" smtClean="0"/>
              <a:t>openstack</a:t>
            </a:r>
            <a:r>
              <a:rPr lang="en-US" sz="2400" dirty="0" smtClean="0"/>
              <a:t> (Grizzly release) services and allows the user to easily configure them on Ubuntu 12.04 (LTS) .</a:t>
            </a:r>
            <a:endParaRPr lang="en-IN" sz="2400" dirty="0" smtClean="0"/>
          </a:p>
          <a:p>
            <a:pPr marL="342900" indent="-342900"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93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87400" y="533400"/>
            <a:ext cx="8661399" cy="736600"/>
          </a:xfrm>
        </p:spPr>
        <p:txBody>
          <a:bodyPr>
            <a:noAutofit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References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35100" y="1498600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2580" y="1498600"/>
            <a:ext cx="1150942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tabLst>
                <a:tab pos="355600" algn="l"/>
              </a:tabLst>
            </a:pPr>
            <a:r>
              <a:rPr lang="en-US" dirty="0" smtClean="0"/>
              <a:t>[1] </a:t>
            </a:r>
            <a:r>
              <a:rPr lang="en-US" dirty="0" err="1" smtClean="0"/>
              <a:t>Wuhib</a:t>
            </a:r>
            <a:r>
              <a:rPr lang="en-US" dirty="0"/>
              <a:t>, </a:t>
            </a:r>
            <a:r>
              <a:rPr lang="en-US" dirty="0" err="1"/>
              <a:t>Stadler</a:t>
            </a:r>
            <a:r>
              <a:rPr lang="en-US" dirty="0"/>
              <a:t>, </a:t>
            </a:r>
            <a:r>
              <a:rPr lang="en-US" dirty="0" err="1"/>
              <a:t>Lindgren,“</a:t>
            </a:r>
            <a:r>
              <a:rPr lang="en-US" b="1" dirty="0" err="1"/>
              <a:t>Dynamic</a:t>
            </a:r>
            <a:r>
              <a:rPr lang="en-US" b="1" dirty="0"/>
              <a:t> resource allocation </a:t>
            </a:r>
            <a:r>
              <a:rPr lang="en-US" b="1" dirty="0" smtClean="0"/>
              <a:t>with </a:t>
            </a:r>
            <a:r>
              <a:rPr lang="en-US" b="1" dirty="0"/>
              <a:t>management objectives—Implementation </a:t>
            </a:r>
            <a:r>
              <a:rPr lang="en-US" b="1" dirty="0" smtClean="0"/>
              <a:t>	for an</a:t>
            </a:r>
            <a:r>
              <a:rPr lang="en-US" b="1" dirty="0"/>
              <a:t> </a:t>
            </a:r>
            <a:r>
              <a:rPr lang="en-US" b="1" dirty="0" err="1"/>
              <a:t>OpenStack</a:t>
            </a:r>
            <a:r>
              <a:rPr lang="en-US" b="1" dirty="0"/>
              <a:t> </a:t>
            </a:r>
            <a:r>
              <a:rPr lang="en-US" b="1" dirty="0" err="1"/>
              <a:t>cloud</a:t>
            </a:r>
            <a:r>
              <a:rPr lang="en-US" dirty="0" err="1"/>
              <a:t>”,Network</a:t>
            </a:r>
            <a:r>
              <a:rPr lang="en-US" dirty="0"/>
              <a:t> and service management </a:t>
            </a:r>
            <a:r>
              <a:rPr lang="en-US" dirty="0" smtClean="0"/>
              <a:t>(</a:t>
            </a:r>
            <a:r>
              <a:rPr lang="en-US" dirty="0" err="1"/>
              <a:t>cnsm</a:t>
            </a:r>
            <a:r>
              <a:rPr lang="en-US" dirty="0"/>
              <a:t>), 2012 8th international conference </a:t>
            </a:r>
            <a:r>
              <a:rPr lang="en-US" dirty="0" smtClean="0"/>
              <a:t>	and </a:t>
            </a:r>
            <a:r>
              <a:rPr lang="en-US" dirty="0"/>
              <a:t>2012 </a:t>
            </a:r>
            <a:r>
              <a:rPr lang="en-US" dirty="0" smtClean="0"/>
              <a:t>workshop </a:t>
            </a:r>
            <a:r>
              <a:rPr lang="en-US" dirty="0"/>
              <a:t>on systems </a:t>
            </a:r>
            <a:r>
              <a:rPr lang="en-US" dirty="0" err="1"/>
              <a:t>virtualiztion</a:t>
            </a:r>
            <a:r>
              <a:rPr lang="en-US" dirty="0"/>
              <a:t> management (</a:t>
            </a:r>
            <a:r>
              <a:rPr lang="en-US" dirty="0" err="1"/>
              <a:t>svm</a:t>
            </a:r>
            <a:r>
              <a:rPr lang="en-US" dirty="0" smtClean="0"/>
              <a:t>).</a:t>
            </a:r>
            <a:endParaRPr lang="en-US" dirty="0"/>
          </a:p>
          <a:p>
            <a:pPr algn="just">
              <a:lnSpc>
                <a:spcPct val="150000"/>
              </a:lnSpc>
              <a:tabLst>
                <a:tab pos="355600" algn="l"/>
              </a:tabLst>
            </a:pPr>
            <a:r>
              <a:rPr lang="en-US" dirty="0" smtClean="0"/>
              <a:t>[2] </a:t>
            </a:r>
            <a:r>
              <a:rPr lang="en-US" dirty="0"/>
              <a:t>Sharma, P. ; Chatterjee, S. ; Sharma D,  “</a:t>
            </a:r>
            <a:r>
              <a:rPr lang="en-US" b="1" dirty="0" err="1"/>
              <a:t>CloudView</a:t>
            </a:r>
            <a:r>
              <a:rPr lang="en-US" b="1" dirty="0"/>
              <a:t>: </a:t>
            </a:r>
            <a:r>
              <a:rPr lang="en-US" b="1" dirty="0" smtClean="0"/>
              <a:t>Enabling </a:t>
            </a:r>
            <a:r>
              <a:rPr lang="en-US" b="1" dirty="0"/>
              <a:t>tenants to monitor and control their </a:t>
            </a:r>
            <a:r>
              <a:rPr lang="en-US" b="1" dirty="0" smtClean="0"/>
              <a:t>	cloud instantiations</a:t>
            </a:r>
            <a:r>
              <a:rPr lang="en-US" dirty="0"/>
              <a:t>”, </a:t>
            </a:r>
            <a:r>
              <a:rPr lang="en-US" dirty="0" smtClean="0"/>
              <a:t>Integrated </a:t>
            </a:r>
            <a:r>
              <a:rPr lang="en-US" dirty="0"/>
              <a:t>Network Management (IM </a:t>
            </a:r>
            <a:r>
              <a:rPr lang="en-US" dirty="0" smtClean="0"/>
              <a:t>2013</a:t>
            </a:r>
            <a:r>
              <a:rPr lang="en-US" dirty="0"/>
              <a:t>), 2013 IFIP/IEEE International </a:t>
            </a:r>
            <a:r>
              <a:rPr lang="en-US" dirty="0" smtClean="0"/>
              <a:t>	Symposium.</a:t>
            </a:r>
            <a:endParaRPr lang="en-IN" dirty="0" smtClean="0"/>
          </a:p>
          <a:p>
            <a:pPr lvl="0" algn="just" defTabSz="355600">
              <a:lnSpc>
                <a:spcPct val="150000"/>
              </a:lnSpc>
            </a:pPr>
            <a:r>
              <a:rPr lang="en-IN" dirty="0" smtClean="0"/>
              <a:t>[</a:t>
            </a:r>
            <a:r>
              <a:rPr lang="en-IN" dirty="0"/>
              <a:t>3] </a:t>
            </a:r>
            <a:r>
              <a:rPr lang="en-US" dirty="0" err="1"/>
              <a:t>Khan,Ylitalo</a:t>
            </a:r>
            <a:r>
              <a:rPr lang="en-US" dirty="0"/>
              <a:t>, AhmedA.S.,“</a:t>
            </a:r>
            <a:r>
              <a:rPr lang="en-US" b="1" dirty="0" err="1"/>
              <a:t>OpenID</a:t>
            </a:r>
            <a:r>
              <a:rPr lang="en-US" b="1" dirty="0"/>
              <a:t> authentication as a 	service in </a:t>
            </a:r>
            <a:r>
              <a:rPr lang="en-US" b="1" dirty="0" err="1"/>
              <a:t>OpenStack</a:t>
            </a:r>
            <a:r>
              <a:rPr lang="en-US" b="1" dirty="0"/>
              <a:t>”,</a:t>
            </a:r>
            <a:r>
              <a:rPr lang="en-US" dirty="0"/>
              <a:t>Information Assurance and 	Security (IAS), 2011 7th International Conference Digital </a:t>
            </a:r>
            <a:r>
              <a:rPr lang="en-US" dirty="0" smtClean="0"/>
              <a:t>Object.</a:t>
            </a:r>
            <a:endParaRPr lang="en-IN" dirty="0"/>
          </a:p>
          <a:p>
            <a:pPr lvl="0" algn="just" defTabSz="355600">
              <a:lnSpc>
                <a:spcPct val="150000"/>
              </a:lnSpc>
            </a:pPr>
            <a:r>
              <a:rPr lang="en-IN" dirty="0"/>
              <a:t>[4] </a:t>
            </a:r>
            <a:r>
              <a:rPr lang="en-IN" dirty="0" err="1"/>
              <a:t>Tamura,Yoshinobu,Yamada,Shigeru,“</a:t>
            </a:r>
            <a:r>
              <a:rPr lang="en-IN" b="1" dirty="0" err="1"/>
              <a:t>Service</a:t>
            </a:r>
            <a:r>
              <a:rPr lang="en-IN" b="1" dirty="0"/>
              <a:t>-Oriented 	Maintainability </a:t>
            </a:r>
            <a:r>
              <a:rPr lang="en-IN" b="1" dirty="0" err="1"/>
              <a:t>Modeling</a:t>
            </a:r>
            <a:r>
              <a:rPr lang="en-IN" b="1" dirty="0"/>
              <a:t>    and Analysis for a </a:t>
            </a:r>
            <a:r>
              <a:rPr lang="en-IN" b="1" dirty="0" smtClean="0"/>
              <a:t>	Cloud </a:t>
            </a:r>
            <a:r>
              <a:rPr lang="en-IN" b="1" dirty="0"/>
              <a:t>	</a:t>
            </a:r>
            <a:r>
              <a:rPr lang="en-IN" b="1" dirty="0" err="1"/>
              <a:t>Computing”,</a:t>
            </a:r>
            <a:r>
              <a:rPr lang="en-IN" dirty="0" err="1"/>
              <a:t>Computer</a:t>
            </a:r>
            <a:r>
              <a:rPr lang="en-IN" dirty="0"/>
              <a:t> Software and Applications </a:t>
            </a:r>
            <a:r>
              <a:rPr lang="en-IN" dirty="0" smtClean="0"/>
              <a:t>Conference </a:t>
            </a:r>
            <a:r>
              <a:rPr lang="en-IN" dirty="0"/>
              <a:t>Workshops (COMPSACW), 2013 IEEE </a:t>
            </a:r>
            <a:r>
              <a:rPr lang="en-IN" dirty="0" smtClean="0"/>
              <a:t>	37th </a:t>
            </a:r>
            <a:r>
              <a:rPr lang="en-IN" dirty="0"/>
              <a:t>	Annual. </a:t>
            </a:r>
          </a:p>
          <a:p>
            <a:pPr algn="just"/>
            <a:r>
              <a:rPr lang="en-IN" dirty="0"/>
              <a:t>[5</a:t>
            </a:r>
            <a:r>
              <a:rPr lang="en-IN" dirty="0" smtClean="0"/>
              <a:t>] http</a:t>
            </a:r>
            <a:r>
              <a:rPr lang="en-IN" dirty="0"/>
              <a:t>://docs.openstack.org/havana/install-guide/install/apt/content/</a:t>
            </a:r>
          </a:p>
          <a:p>
            <a:pPr algn="just"/>
            <a:r>
              <a:rPr lang="en-IN" dirty="0"/>
              <a:t>[6</a:t>
            </a:r>
            <a:r>
              <a:rPr lang="en-IN" dirty="0" smtClean="0"/>
              <a:t>] http</a:t>
            </a:r>
            <a:r>
              <a:rPr lang="en-IN" dirty="0"/>
              <a:t>://www.openstack.org/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  <a:tabLst>
                <a:tab pos="355600" algn="l"/>
              </a:tabLst>
            </a:pPr>
            <a:endParaRPr lang="en-IN" dirty="0"/>
          </a:p>
          <a:p>
            <a:pPr lvl="0" algn="just">
              <a:lnSpc>
                <a:spcPct val="150000"/>
              </a:lnSpc>
              <a:tabLst>
                <a:tab pos="355600" algn="l"/>
              </a:tabLst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4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1435100" y="2690949"/>
            <a:ext cx="7766936" cy="7445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 smtClean="0">
                <a:solidFill>
                  <a:srgbClr val="C00000"/>
                </a:solidFill>
              </a:rPr>
              <a:t>THANK YOU</a:t>
            </a:r>
            <a:endParaRPr lang="en-IN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6632"/>
            <a:ext cx="8784976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40946" y="548680"/>
            <a:ext cx="8637483" cy="73152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User Interface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6147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55441" y="159685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Web based Graphical User Interface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err="1" smtClean="0"/>
              <a:t>AngularJS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err="1" smtClean="0"/>
              <a:t>Restlet</a:t>
            </a:r>
            <a:r>
              <a:rPr lang="en-IN" sz="2400" dirty="0" smtClean="0"/>
              <a:t>/Jersey framework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Apache Tomcat 7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34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6632"/>
            <a:ext cx="8784976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28" y="548680"/>
            <a:ext cx="6657143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5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3" y="509451"/>
            <a:ext cx="8624420" cy="770709"/>
          </a:xfrm>
        </p:spPr>
        <p:txBody>
          <a:bodyPr>
            <a:normAutofit/>
          </a:bodyPr>
          <a:lstStyle/>
          <a:p>
            <a:pPr algn="ctr" defTabSz="463550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Literature Survey </a:t>
            </a:r>
            <a:endParaRPr lang="en-IN" sz="40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1852" y="1582783"/>
            <a:ext cx="8922580" cy="4775175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2400" dirty="0" err="1" smtClean="0"/>
              <a:t>iSCSI</a:t>
            </a:r>
            <a:endParaRPr lang="en-US" sz="2400" dirty="0" smtClean="0"/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/>
              <a:t>Internet Small Computer System </a:t>
            </a:r>
            <a:r>
              <a:rPr lang="en-IN" sz="2400" dirty="0" smtClean="0"/>
              <a:t>Interface.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IP-based </a:t>
            </a:r>
            <a:r>
              <a:rPr lang="en-IN" sz="2400" dirty="0"/>
              <a:t>storage networking standard for linking data storage facilities</a:t>
            </a:r>
            <a:r>
              <a:rPr lang="en-IN" sz="2400" dirty="0" smtClean="0"/>
              <a:t>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Used </a:t>
            </a:r>
            <a:r>
              <a:rPr lang="en-IN" sz="2400" dirty="0"/>
              <a:t>to transmit data over </a:t>
            </a:r>
            <a:r>
              <a:rPr lang="en-IN" sz="2400" dirty="0" smtClean="0"/>
              <a:t>intranets, LANs,</a:t>
            </a:r>
            <a:r>
              <a:rPr lang="en-IN" sz="2400" dirty="0"/>
              <a:t> </a:t>
            </a:r>
            <a:r>
              <a:rPr lang="en-IN" sz="2400" dirty="0" smtClean="0"/>
              <a:t>WANs, internet.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Ø"/>
              <a:defRPr/>
            </a:pP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libvirt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Tool </a:t>
            </a:r>
            <a:r>
              <a:rPr lang="en-IN" sz="2400" dirty="0"/>
              <a:t>for managing platform </a:t>
            </a:r>
            <a:r>
              <a:rPr lang="en-IN" sz="2400" dirty="0" smtClean="0"/>
              <a:t>virtualization.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It </a:t>
            </a:r>
            <a:r>
              <a:rPr lang="en-IN" sz="2400" dirty="0"/>
              <a:t>can be used to manage Linux KVM, Xen,VMware </a:t>
            </a:r>
            <a:r>
              <a:rPr lang="en-IN" sz="2400" dirty="0" smtClean="0"/>
              <a:t>ESX</a:t>
            </a:r>
            <a:r>
              <a:rPr lang="en-IN" sz="2400" dirty="0"/>
              <a:t>, </a:t>
            </a:r>
            <a:r>
              <a:rPr lang="en-IN" sz="2400" dirty="0" smtClean="0"/>
              <a:t>QEMU.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The </a:t>
            </a:r>
            <a:r>
              <a:rPr lang="en-IN" sz="2400" dirty="0"/>
              <a:t>most popular command line interface is '</a:t>
            </a:r>
            <a:r>
              <a:rPr lang="en-IN" sz="2400" dirty="0" err="1"/>
              <a:t>virsh</a:t>
            </a:r>
            <a:r>
              <a:rPr lang="en-IN" sz="2400" dirty="0" smtClean="0"/>
              <a:t>'.</a:t>
            </a:r>
          </a:p>
          <a:p>
            <a:pPr lvl="0" defTabSz="457200">
              <a:spcBef>
                <a:spcPts val="1000"/>
              </a:spcBef>
              <a:buClr>
                <a:schemeClr val="tx1"/>
              </a:buClr>
              <a:buSzPct val="80000"/>
              <a:defRPr/>
            </a:pPr>
            <a:endParaRPr lang="en-IN" sz="2400" dirty="0" smtClean="0"/>
          </a:p>
          <a:p>
            <a:pPr lvl="0" defTabSz="457200">
              <a:spcBef>
                <a:spcPts val="1000"/>
              </a:spcBef>
              <a:buClr>
                <a:schemeClr val="tx1"/>
              </a:buClr>
              <a:buSzPct val="80000"/>
              <a:defRPr/>
            </a:pPr>
            <a:endParaRPr kumimoji="0" lang="en-US" sz="2400" i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lvl="0" defTabSz="457200">
              <a:spcBef>
                <a:spcPts val="1000"/>
              </a:spcBef>
              <a:buClr>
                <a:schemeClr val="tx1"/>
              </a:buClr>
              <a:buSzPct val="80000"/>
              <a:defRPr/>
            </a:pPr>
            <a:endParaRPr kumimoji="0" lang="en-I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40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4217" y="1303202"/>
            <a:ext cx="8582297" cy="685638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The Current Scenario</a:t>
            </a:r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55440" y="2348880"/>
            <a:ext cx="7992888" cy="25669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Cloud Computing : Increasing popularity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demand.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IN" sz="2400" dirty="0" smtClean="0"/>
              <a:t>Interest of organisations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 setting up their own clouds. (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.: Educational Institutes,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sz="2400" dirty="0" smtClean="0"/>
              <a:t>Banks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5440" y="47667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INTRODUCTION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634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3" y="509451"/>
            <a:ext cx="8624420" cy="770709"/>
          </a:xfrm>
        </p:spPr>
        <p:txBody>
          <a:bodyPr>
            <a:normAutofit/>
          </a:bodyPr>
          <a:lstStyle/>
          <a:p>
            <a:pPr algn="ctr" defTabSz="463550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Literature Survey </a:t>
            </a:r>
            <a:endParaRPr lang="en-IN" sz="40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283" y="1635037"/>
            <a:ext cx="754380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err="1" smtClean="0"/>
              <a:t>Openstack</a:t>
            </a:r>
            <a:r>
              <a:rPr lang="en-IN" sz="2400" b="1" dirty="0"/>
              <a:t> </a:t>
            </a:r>
            <a:r>
              <a:rPr lang="en-IN" sz="2400" b="1" dirty="0" smtClean="0"/>
              <a:t>Releases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83" y="2445347"/>
            <a:ext cx="10154639" cy="33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78689" y="1303202"/>
            <a:ext cx="8582297" cy="757646"/>
          </a:xfrm>
        </p:spPr>
        <p:txBody>
          <a:bodyPr>
            <a:normAutofit/>
          </a:bodyPr>
          <a:lstStyle/>
          <a:p>
            <a:pPr algn="ctr" defTabSz="463550"/>
            <a:r>
              <a:rPr lang="en-US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Major Cloud Service Providers</a:t>
            </a:r>
            <a:endParaRPr lang="en-IN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7" name="Picture 6" descr="best-cloud-technology-companiestop-cloud-computing-companies-2014-top-100-cloud-service-providers-hctzlvod.jpg"/>
          <p:cNvPicPr>
            <a:picLocks noChangeAspect="1"/>
          </p:cNvPicPr>
          <p:nvPr/>
        </p:nvPicPr>
        <p:blipFill>
          <a:blip r:embed="rId2"/>
          <a:srcRect r="3631"/>
          <a:stretch>
            <a:fillRect/>
          </a:stretch>
        </p:blipFill>
        <p:spPr>
          <a:xfrm>
            <a:off x="1078689" y="1772816"/>
            <a:ext cx="8321040" cy="417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8689" y="499319"/>
            <a:ext cx="8617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INTRODUCTION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518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97280" y="548680"/>
            <a:ext cx="8582297" cy="72008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Problem Statement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3902" y="1946364"/>
            <a:ext cx="8715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dirty="0" smtClean="0"/>
              <a:t>	To come </a:t>
            </a:r>
            <a:r>
              <a:rPr lang="en-US" sz="2400" dirty="0"/>
              <a:t>up with an installer </a:t>
            </a:r>
            <a:r>
              <a:rPr lang="en-US" sz="2400" dirty="0" smtClean="0"/>
              <a:t>which automates the installation of </a:t>
            </a:r>
            <a:r>
              <a:rPr lang="en-US" sz="2400" dirty="0" err="1" smtClean="0"/>
              <a:t>openstack</a:t>
            </a:r>
            <a:r>
              <a:rPr lang="en-US" sz="2400" dirty="0"/>
              <a:t> (Grizzly </a:t>
            </a:r>
            <a:r>
              <a:rPr lang="en-US" sz="2400" dirty="0" smtClean="0"/>
              <a:t>release) services and allows </a:t>
            </a:r>
            <a:r>
              <a:rPr lang="en-US" sz="2400" dirty="0"/>
              <a:t>the </a:t>
            </a:r>
            <a:r>
              <a:rPr lang="en-US" sz="2400" dirty="0" smtClean="0"/>
              <a:t>user to easily configure them on Ubuntu 12.04 (LTS) .</a:t>
            </a:r>
            <a:endParaRPr lang="en-IN" sz="2400" dirty="0" smtClean="0"/>
          </a:p>
          <a:p>
            <a:pPr marL="342900" indent="-342900"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86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3" y="535577"/>
            <a:ext cx="8598294" cy="718457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Literature Survey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0972" y="1497683"/>
            <a:ext cx="84345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 Cloud Computing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Infrastructure As a Service (IAAS)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Software As a Service (SAAS)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Platform As a Service (PAAS)</a:t>
            </a:r>
          </a:p>
          <a:p>
            <a:r>
              <a:rPr lang="en-IN" sz="2400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15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97280" y="522514"/>
            <a:ext cx="8582297" cy="757646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What is </a:t>
            </a:r>
            <a:r>
              <a:rPr lang="en-IN" sz="4400" b="1" dirty="0" err="1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OpenStack</a:t>
            </a:r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?</a:t>
            </a:r>
            <a:b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778" y="1484784"/>
            <a:ext cx="87756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err="1" smtClean="0"/>
              <a:t>OpenStack</a:t>
            </a:r>
            <a:r>
              <a:rPr lang="en-IN" sz="2400" dirty="0" smtClean="0"/>
              <a:t> - An Open source Software for building private and public clouds.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Open Source = Free + Flexible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Predominantly acting as an infrastructure as </a:t>
            </a:r>
            <a:r>
              <a:rPr lang="en-IN" sz="2400" dirty="0" smtClean="0"/>
              <a:t>a service</a:t>
            </a:r>
            <a:r>
              <a:rPr lang="en-IN" sz="2400" dirty="0"/>
              <a:t> </a:t>
            </a:r>
            <a:r>
              <a:rPr lang="en-IN" sz="2400" dirty="0" smtClean="0"/>
              <a:t>(</a:t>
            </a:r>
            <a:r>
              <a:rPr lang="en-IN" sz="2400" dirty="0" err="1"/>
              <a:t>IaaS</a:t>
            </a:r>
            <a:r>
              <a:rPr lang="en-IN" sz="2400" dirty="0"/>
              <a:t>) platform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Controls large pools of compute, storage, and networking resources, all managed through a dashboard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Used in about 132 countries and has a global community of technologists, developers, researchers, corporations and cloud computing experts.</a:t>
            </a:r>
          </a:p>
          <a:p>
            <a:pPr marL="342900" indent="-342900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27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2" y="522514"/>
            <a:ext cx="8585231" cy="73152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Literature Survey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079" y="1511515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err="1" smtClean="0"/>
              <a:t>Openstack</a:t>
            </a:r>
            <a:r>
              <a:rPr lang="en-IN" sz="2400" b="1" dirty="0"/>
              <a:t> </a:t>
            </a:r>
            <a:r>
              <a:rPr lang="en-IN" sz="2400" b="1" dirty="0" smtClean="0"/>
              <a:t>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Compute (Nova)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Block Storage (Cinder)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Networking (Quantum)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Dashboard (Horizon)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Identity Service (Keystone)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Image Service (Glance)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err="1" smtClean="0"/>
              <a:t>Openstack</a:t>
            </a:r>
            <a:r>
              <a:rPr lang="en-US" sz="2400" b="1" dirty="0" smtClean="0"/>
              <a:t> Applications </a:t>
            </a:r>
            <a:endParaRPr lang="en-IN" sz="2400" b="1" dirty="0" smtClean="0"/>
          </a:p>
          <a:p>
            <a:pPr>
              <a:lnSpc>
                <a:spcPct val="150000"/>
              </a:lnSpc>
            </a:pPr>
            <a:endParaRPr lang="en-IN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7" y="1511515"/>
            <a:ext cx="8207874" cy="35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3" y="509451"/>
            <a:ext cx="8624420" cy="770709"/>
          </a:xfrm>
        </p:spPr>
        <p:txBody>
          <a:bodyPr>
            <a:normAutofit/>
          </a:bodyPr>
          <a:lstStyle/>
          <a:p>
            <a:pPr algn="ctr" defTabSz="463550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System Overview</a:t>
            </a:r>
            <a:endParaRPr lang="en-IN" sz="40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43472" y="1455294"/>
            <a:ext cx="80648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463211"/>
            <a:ext cx="8306960" cy="50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2265</TotalTime>
  <Words>545</Words>
  <Application>Microsoft Office PowerPoint</Application>
  <PresentationFormat>Custom</PresentationFormat>
  <Paragraphs>186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    OPENSTACK INSTALLER</vt:lpstr>
      <vt:lpstr>Agenda </vt:lpstr>
      <vt:lpstr>The Current Scenario </vt:lpstr>
      <vt:lpstr>Major Cloud Service Providers</vt:lpstr>
      <vt:lpstr>Problem Statement </vt:lpstr>
      <vt:lpstr>Literature Survey </vt:lpstr>
      <vt:lpstr>What is OpenStack ? </vt:lpstr>
      <vt:lpstr>Literature Survey </vt:lpstr>
      <vt:lpstr>System Overview</vt:lpstr>
      <vt:lpstr>Current Installation Procedure</vt:lpstr>
      <vt:lpstr>Modular Flow </vt:lpstr>
      <vt:lpstr>Installation Procedures</vt:lpstr>
      <vt:lpstr>Keystone  (Identity service)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Puppet</vt:lpstr>
      <vt:lpstr>  System Requirements  </vt:lpstr>
      <vt:lpstr> Future Scope</vt:lpstr>
      <vt:lpstr> Conclusion </vt:lpstr>
      <vt:lpstr> References </vt:lpstr>
      <vt:lpstr>THANK YOU</vt:lpstr>
      <vt:lpstr>PowerPoint Presentation</vt:lpstr>
      <vt:lpstr>  User Interface </vt:lpstr>
      <vt:lpstr>PowerPoint Presentation</vt:lpstr>
      <vt:lpstr>PowerPoint Presentation</vt:lpstr>
      <vt:lpstr>Literature Survey </vt:lpstr>
      <vt:lpstr>Literature Survey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 CLOUD INSTALLER</dc:title>
  <dc:creator>Kaustubh</dc:creator>
  <cp:lastModifiedBy>Ketan B</cp:lastModifiedBy>
  <cp:revision>479</cp:revision>
  <dcterms:created xsi:type="dcterms:W3CDTF">2013-11-29T09:15:44Z</dcterms:created>
  <dcterms:modified xsi:type="dcterms:W3CDTF">2014-05-30T17:57:05Z</dcterms:modified>
</cp:coreProperties>
</file>