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0" r:id="rId3"/>
    <p:sldId id="261" r:id="rId4"/>
    <p:sldId id="264" r:id="rId5"/>
    <p:sldId id="262" r:id="rId6"/>
    <p:sldId id="263" r:id="rId7"/>
    <p:sldId id="265" r:id="rId8"/>
    <p:sldId id="266" r:id="rId9"/>
    <p:sldId id="272" r:id="rId10"/>
    <p:sldId id="273" r:id="rId11"/>
    <p:sldId id="274" r:id="rId12"/>
    <p:sldId id="275" r:id="rId13"/>
    <p:sldId id="267" r:id="rId14"/>
    <p:sldId id="277" r:id="rId15"/>
    <p:sldId id="278" r:id="rId16"/>
    <p:sldId id="268" r:id="rId17"/>
    <p:sldId id="269" r:id="rId18"/>
    <p:sldId id="276"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notesViewPr>
    <p:cSldViewPr snapToGrid="0">
      <p:cViewPr varScale="1">
        <p:scale>
          <a:sx n="46" d="100"/>
          <a:sy n="46" d="100"/>
        </p:scale>
        <p:origin x="272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72CD9A-7376-BF0A-CED1-0534FA32B8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F91BAFEA-C4E4-F5E9-3445-B97AC8724B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BF72B6-7719-468D-9816-89CFAAF84A10}" type="datetimeFigureOut">
              <a:rPr lang="en-IN" smtClean="0"/>
              <a:t>20-11-2024</a:t>
            </a:fld>
            <a:endParaRPr lang="en-IN"/>
          </a:p>
        </p:txBody>
      </p:sp>
      <p:sp>
        <p:nvSpPr>
          <p:cNvPr id="4" name="Footer Placeholder 3">
            <a:extLst>
              <a:ext uri="{FF2B5EF4-FFF2-40B4-BE49-F238E27FC236}">
                <a16:creationId xmlns:a16="http://schemas.microsoft.com/office/drawing/2014/main" id="{0A46402C-A130-4778-698B-C539E3EB2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7854A94-598F-17FB-B2E5-893610D8A0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CD824-0C2D-49EE-82F4-D37E2F52EAE1}" type="slidenum">
              <a:rPr lang="en-IN" smtClean="0"/>
              <a:t>‹#›</a:t>
            </a:fld>
            <a:endParaRPr lang="en-IN"/>
          </a:p>
        </p:txBody>
      </p:sp>
    </p:spTree>
    <p:extLst>
      <p:ext uri="{BB962C8B-B14F-4D97-AF65-F5344CB8AC3E}">
        <p14:creationId xmlns:p14="http://schemas.microsoft.com/office/powerpoint/2010/main" val="3590735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C7BE8-A859-44BE-BC52-8DF00A6A9527}"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FBD33-9997-4121-B6D9-42299FBE4713}" type="slidenum">
              <a:rPr lang="en-IN" smtClean="0"/>
              <a:t>‹#›</a:t>
            </a:fld>
            <a:endParaRPr lang="en-IN"/>
          </a:p>
        </p:txBody>
      </p:sp>
    </p:spTree>
    <p:extLst>
      <p:ext uri="{BB962C8B-B14F-4D97-AF65-F5344CB8AC3E}">
        <p14:creationId xmlns:p14="http://schemas.microsoft.com/office/powerpoint/2010/main" val="135897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461F-0E4B-8755-AE64-90C11DA59F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B5754E-9AE5-5212-72B4-5D48C551E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51DBA-F349-8E27-C0F6-BC943D660419}"/>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5" name="Footer Placeholder 4">
            <a:extLst>
              <a:ext uri="{FF2B5EF4-FFF2-40B4-BE49-F238E27FC236}">
                <a16:creationId xmlns:a16="http://schemas.microsoft.com/office/drawing/2014/main" id="{8DAE829A-2FEF-FCFB-E21A-77931E3609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29F13-DEE4-7C8C-F235-1C9B974BA76A}"/>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308257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04EA-B1BE-70CE-30B3-EFFC5D8CBE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21879-6CDB-1AA7-D64B-2084FE196E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02A538-571C-21BA-C1F4-3C13C7F57A42}"/>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5" name="Footer Placeholder 4">
            <a:extLst>
              <a:ext uri="{FF2B5EF4-FFF2-40B4-BE49-F238E27FC236}">
                <a16:creationId xmlns:a16="http://schemas.microsoft.com/office/drawing/2014/main" id="{7503228B-3C06-C11A-CE28-BA1BD59AB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D7EC1C-EE97-8B65-CFA7-3F0AC437DBD8}"/>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274791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7F008-DC5A-3E3F-D816-32B1E4319E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711CA7-C5B2-D5BE-B6D0-C55C544AE4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40B471-BAA4-21EA-6C36-21F693DDD86F}"/>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5" name="Footer Placeholder 4">
            <a:extLst>
              <a:ext uri="{FF2B5EF4-FFF2-40B4-BE49-F238E27FC236}">
                <a16:creationId xmlns:a16="http://schemas.microsoft.com/office/drawing/2014/main" id="{C3FA72E1-85EB-67A7-2FAE-33DAD5DE6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299444-437C-80FF-0B81-657E2728843D}"/>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206736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A2A1-76FF-9197-7DF1-DC0B95D8BC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5102B6-9E59-45A2-E957-E961E96FC8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FDAED-4874-9810-BFE7-76DEE25D5E06}"/>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5" name="Footer Placeholder 4">
            <a:extLst>
              <a:ext uri="{FF2B5EF4-FFF2-40B4-BE49-F238E27FC236}">
                <a16:creationId xmlns:a16="http://schemas.microsoft.com/office/drawing/2014/main" id="{9C5B48CE-B751-69D1-566A-603F3F9A2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86B88-BC3E-B952-1609-C12CE3FDBA78}"/>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94364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AC8A-FCA7-7830-34BD-E5C952F5E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96ACDE-EBFB-AED4-FEB5-000B497A16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0B06A-7AF3-FBE8-E2F1-EE7A8B150DA8}"/>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5" name="Footer Placeholder 4">
            <a:extLst>
              <a:ext uri="{FF2B5EF4-FFF2-40B4-BE49-F238E27FC236}">
                <a16:creationId xmlns:a16="http://schemas.microsoft.com/office/drawing/2014/main" id="{E3327909-C8B2-2F11-178D-95E83937E2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48105-394C-6B48-28E5-A818F2F64536}"/>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250823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9315-77B4-E895-4DAB-57ABD43F59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82C00B-44AF-9D28-D62F-9954436AE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129F3D-A470-953E-955F-AFDAEECD3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DC35E3-5890-934E-C886-E9163CD39CF2}"/>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6" name="Footer Placeholder 5">
            <a:extLst>
              <a:ext uri="{FF2B5EF4-FFF2-40B4-BE49-F238E27FC236}">
                <a16:creationId xmlns:a16="http://schemas.microsoft.com/office/drawing/2014/main" id="{FBF1A15D-3F19-65F4-2788-51B3A71FCC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9FDE6F-3FA2-5FA5-E8F7-C7850B89A37A}"/>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400105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37F8-D49B-8B76-C1FF-6CC9E51476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C34CBF-69A1-3BBC-81C4-A16C670F1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C979A-F9B0-A0CC-E060-DEB76BBF3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02B5BC-ECD6-5762-6048-24C83B893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CA012C-0406-9E9F-E2D4-1455419380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12B6A0-DA61-BE94-A0DF-6DC991069EB2}"/>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8" name="Footer Placeholder 7">
            <a:extLst>
              <a:ext uri="{FF2B5EF4-FFF2-40B4-BE49-F238E27FC236}">
                <a16:creationId xmlns:a16="http://schemas.microsoft.com/office/drawing/2014/main" id="{34D97BD6-98A6-CECD-FD40-7AFFA2E8AC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37B760-30A1-F6A5-B569-3A3CA7E043D7}"/>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273850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5739-13E4-BE78-791A-A6D08984F2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B8ADA8-EF0F-608A-6609-18B58AD83443}"/>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4" name="Footer Placeholder 3">
            <a:extLst>
              <a:ext uri="{FF2B5EF4-FFF2-40B4-BE49-F238E27FC236}">
                <a16:creationId xmlns:a16="http://schemas.microsoft.com/office/drawing/2014/main" id="{57008B4A-5D58-A876-D871-9387253AF9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F6D35B-CB9D-523E-1731-9AF29BE5DCDD}"/>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384625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FB273C-AF1A-FF41-2380-568F5C8186E8}"/>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3" name="Footer Placeholder 2">
            <a:extLst>
              <a:ext uri="{FF2B5EF4-FFF2-40B4-BE49-F238E27FC236}">
                <a16:creationId xmlns:a16="http://schemas.microsoft.com/office/drawing/2014/main" id="{1CC12420-75CE-6BBC-000C-AE3736D53D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BC9391-7EC3-E306-DDFA-85A20DCB42F1}"/>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100445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B30C-FCCF-39C8-DAB6-664AC1C33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F19B72-44B1-D6F3-3729-949FB2D90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90C3D7-723C-79E6-6938-1D57BE156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FE8E8-4D27-BB89-050F-9EE7101F493C}"/>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6" name="Footer Placeholder 5">
            <a:extLst>
              <a:ext uri="{FF2B5EF4-FFF2-40B4-BE49-F238E27FC236}">
                <a16:creationId xmlns:a16="http://schemas.microsoft.com/office/drawing/2014/main" id="{D4380546-6B5E-F5F9-6232-145660B103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1E1369-C03A-8CC8-B9BA-A866C38D0A28}"/>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155690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5B60-4555-640C-62FE-2AF04D0C0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5DD455-B736-5CAD-CFD2-5CC304057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6CD0E3-6619-5137-CB47-A53C5047F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BA153-30C0-3CCF-B11B-F5AE4D6E8BF3}"/>
              </a:ext>
            </a:extLst>
          </p:cNvPr>
          <p:cNvSpPr>
            <a:spLocks noGrp="1"/>
          </p:cNvSpPr>
          <p:nvPr>
            <p:ph type="dt" sz="half" idx="10"/>
          </p:nvPr>
        </p:nvSpPr>
        <p:spPr/>
        <p:txBody>
          <a:bodyPr/>
          <a:lstStyle/>
          <a:p>
            <a:fld id="{F08547AD-0088-4288-B2EF-FA24DB78B48E}" type="datetimeFigureOut">
              <a:rPr lang="en-IN" smtClean="0"/>
              <a:t>20-11-2024</a:t>
            </a:fld>
            <a:endParaRPr lang="en-IN"/>
          </a:p>
        </p:txBody>
      </p:sp>
      <p:sp>
        <p:nvSpPr>
          <p:cNvPr id="6" name="Footer Placeholder 5">
            <a:extLst>
              <a:ext uri="{FF2B5EF4-FFF2-40B4-BE49-F238E27FC236}">
                <a16:creationId xmlns:a16="http://schemas.microsoft.com/office/drawing/2014/main" id="{91F88F81-91F2-ADC8-030C-E38226C316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CE0C88-686E-9A31-9820-911B9D4B50D3}"/>
              </a:ext>
            </a:extLst>
          </p:cNvPr>
          <p:cNvSpPr>
            <a:spLocks noGrp="1"/>
          </p:cNvSpPr>
          <p:nvPr>
            <p:ph type="sldNum" sz="quarter" idx="12"/>
          </p:nvPr>
        </p:nvSpPr>
        <p:spPr/>
        <p:txBody>
          <a:bodyPr/>
          <a:lstStyle/>
          <a:p>
            <a:fld id="{DF645C23-1C62-4957-BDEB-2ED414D68BC1}" type="slidenum">
              <a:rPr lang="en-IN" smtClean="0"/>
              <a:t>‹#›</a:t>
            </a:fld>
            <a:endParaRPr lang="en-IN"/>
          </a:p>
        </p:txBody>
      </p:sp>
    </p:spTree>
    <p:extLst>
      <p:ext uri="{BB962C8B-B14F-4D97-AF65-F5344CB8AC3E}">
        <p14:creationId xmlns:p14="http://schemas.microsoft.com/office/powerpoint/2010/main" val="426482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BB756-E6FB-1F6C-123E-16925AC32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843D37-B7D5-52E0-9114-9A7192213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9CDBF-5ACE-DE63-1A99-23B8BC0030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8547AD-0088-4288-B2EF-FA24DB78B48E}" type="datetimeFigureOut">
              <a:rPr lang="en-IN" smtClean="0"/>
              <a:t>20-11-2024</a:t>
            </a:fld>
            <a:endParaRPr lang="en-IN"/>
          </a:p>
        </p:txBody>
      </p:sp>
      <p:sp>
        <p:nvSpPr>
          <p:cNvPr id="5" name="Footer Placeholder 4">
            <a:extLst>
              <a:ext uri="{FF2B5EF4-FFF2-40B4-BE49-F238E27FC236}">
                <a16:creationId xmlns:a16="http://schemas.microsoft.com/office/drawing/2014/main" id="{CBDBCEE8-959F-C0F0-306D-242FD1FE42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571BE1E-F633-E0EA-22F5-C663DA9B0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645C23-1C62-4957-BDEB-2ED414D68BC1}" type="slidenum">
              <a:rPr lang="en-IN" smtClean="0"/>
              <a:t>‹#›</a:t>
            </a:fld>
            <a:endParaRPr lang="en-IN"/>
          </a:p>
        </p:txBody>
      </p:sp>
    </p:spTree>
    <p:extLst>
      <p:ext uri="{BB962C8B-B14F-4D97-AF65-F5344CB8AC3E}">
        <p14:creationId xmlns:p14="http://schemas.microsoft.com/office/powerpoint/2010/main" val="1502939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eeexplore.ieee.org/" TargetMode="External"/><Relationship Id="rId7" Type="http://schemas.openxmlformats.org/officeDocument/2006/relationships/hyperlink" Target="https://accuweather.com/" TargetMode="External"/><Relationship Id="rId2" Type="http://schemas.openxmlformats.org/officeDocument/2006/relationships/hyperlink" Target="https://www.delhisldc.org/" TargetMode="External"/><Relationship Id="rId1" Type="http://schemas.openxmlformats.org/officeDocument/2006/relationships/slideLayout" Target="../slideLayouts/slideLayout2.xml"/><Relationship Id="rId6" Type="http://schemas.openxmlformats.org/officeDocument/2006/relationships/hyperlink" Target="https://www.sktime.net/en/latest/api_reference/auto_generated/sktime.forecasting.arima.ARIMA.html" TargetMode="External"/><Relationship Id="rId5" Type="http://schemas.openxmlformats.org/officeDocument/2006/relationships/hyperlink" Target="https://keras.io/api/layers/recurrent_layers/lstm/" TargetMode="External"/><Relationship Id="rId4" Type="http://schemas.openxmlformats.org/officeDocument/2006/relationships/hyperlink" Target="https://npp.gov.in/public-report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2F70-0BB2-6433-F353-95B80F3B338D}"/>
              </a:ext>
            </a:extLst>
          </p:cNvPr>
          <p:cNvSpPr>
            <a:spLocks noGrp="1"/>
          </p:cNvSpPr>
          <p:nvPr>
            <p:ph type="ctrTitle"/>
          </p:nvPr>
        </p:nvSpPr>
        <p:spPr>
          <a:xfrm>
            <a:off x="1633728" y="283014"/>
            <a:ext cx="9144000" cy="1655762"/>
          </a:xfrm>
        </p:spPr>
        <p:txBody>
          <a:bodyPr>
            <a:normAutofit/>
          </a:bodyPr>
          <a:lstStyle/>
          <a:p>
            <a:pPr>
              <a:spcBef>
                <a:spcPts val="1200"/>
              </a:spcBef>
              <a:spcAft>
                <a:spcPts val="1200"/>
              </a:spcAft>
            </a:pPr>
            <a:r>
              <a:rPr lang="en-US" sz="2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AI BASED ELECTRICITY DEMAND FORECASTING FOR DELHI</a:t>
            </a:r>
            <a:br>
              <a:rPr lang="en-IN" dirty="0"/>
            </a:br>
            <a:r>
              <a:rPr lang="en-IN" sz="3100" dirty="0"/>
              <a:t>Minor Project I (DS3170)</a:t>
            </a:r>
          </a:p>
        </p:txBody>
      </p:sp>
      <p:sp>
        <p:nvSpPr>
          <p:cNvPr id="3" name="Subtitle 2">
            <a:extLst>
              <a:ext uri="{FF2B5EF4-FFF2-40B4-BE49-F238E27FC236}">
                <a16:creationId xmlns:a16="http://schemas.microsoft.com/office/drawing/2014/main" id="{EBB90086-1EE0-B976-F640-47CDF6F068DC}"/>
              </a:ext>
            </a:extLst>
          </p:cNvPr>
          <p:cNvSpPr>
            <a:spLocks noGrp="1"/>
          </p:cNvSpPr>
          <p:nvPr>
            <p:ph type="subTitle" idx="1"/>
          </p:nvPr>
        </p:nvSpPr>
        <p:spPr>
          <a:xfrm>
            <a:off x="2007517" y="2262161"/>
            <a:ext cx="8043746" cy="1008991"/>
          </a:xfrm>
        </p:spPr>
        <p:txBody>
          <a:bodyPr>
            <a:normAutofit fontScale="85000" lnSpcReduction="20000"/>
          </a:bodyPr>
          <a:lstStyle/>
          <a:p>
            <a:r>
              <a:rPr lang="en-IN" b="1" dirty="0"/>
              <a:t>Presented By</a:t>
            </a:r>
          </a:p>
          <a:p>
            <a:pPr algn="l"/>
            <a:r>
              <a:rPr lang="en-IN" dirty="0">
                <a:solidFill>
                  <a:srgbClr val="FF0000"/>
                </a:solidFill>
              </a:rPr>
              <a:t>          Aashi Sharma</a:t>
            </a:r>
            <a:r>
              <a:rPr lang="en-IN" dirty="0"/>
              <a:t>			    </a:t>
            </a:r>
            <a:r>
              <a:rPr lang="en-IN" dirty="0">
                <a:solidFill>
                  <a:srgbClr val="FF0000"/>
                </a:solidFill>
              </a:rPr>
              <a:t>Kaustubh </a:t>
            </a:r>
            <a:r>
              <a:rPr lang="en-IN" dirty="0" err="1">
                <a:solidFill>
                  <a:srgbClr val="FF0000"/>
                </a:solidFill>
              </a:rPr>
              <a:t>Ghale</a:t>
            </a:r>
            <a:endParaRPr lang="en-IN" dirty="0">
              <a:solidFill>
                <a:srgbClr val="FF0000"/>
              </a:solidFill>
            </a:endParaRPr>
          </a:p>
          <a:p>
            <a:pPr algn="l"/>
            <a:r>
              <a:rPr lang="en-IN" dirty="0"/>
              <a:t>          Reg. No. </a:t>
            </a:r>
            <a:r>
              <a:rPr lang="en-IN" dirty="0">
                <a:solidFill>
                  <a:srgbClr val="FF0000"/>
                </a:solidFill>
              </a:rPr>
              <a:t>229309087 </a:t>
            </a:r>
            <a:r>
              <a:rPr lang="en-IN" dirty="0"/>
              <a:t>                                      Reg. No. </a:t>
            </a:r>
            <a:r>
              <a:rPr lang="en-IN" dirty="0">
                <a:solidFill>
                  <a:srgbClr val="FF0000"/>
                </a:solidFill>
              </a:rPr>
              <a:t>229309086</a:t>
            </a:r>
          </a:p>
          <a:p>
            <a:endParaRPr lang="en-IN" dirty="0"/>
          </a:p>
        </p:txBody>
      </p:sp>
      <p:sp>
        <p:nvSpPr>
          <p:cNvPr id="4" name="Subtitle 2">
            <a:extLst>
              <a:ext uri="{FF2B5EF4-FFF2-40B4-BE49-F238E27FC236}">
                <a16:creationId xmlns:a16="http://schemas.microsoft.com/office/drawing/2014/main" id="{02B18B73-3359-44C0-CE6B-EAB3D4C48EE3}"/>
              </a:ext>
            </a:extLst>
          </p:cNvPr>
          <p:cNvSpPr txBox="1">
            <a:spLocks/>
          </p:cNvSpPr>
          <p:nvPr/>
        </p:nvSpPr>
        <p:spPr>
          <a:xfrm>
            <a:off x="1190244" y="3679966"/>
            <a:ext cx="9811512" cy="13939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b="1" dirty="0"/>
              <a:t>Under the Guidance of</a:t>
            </a:r>
          </a:p>
          <a:p>
            <a:pPr algn="l"/>
            <a:r>
              <a:rPr lang="en-IN" sz="2000" b="1" dirty="0">
                <a:solidFill>
                  <a:srgbClr val="FF0000"/>
                </a:solidFill>
              </a:rPr>
              <a:t>                   </a:t>
            </a:r>
            <a:r>
              <a:rPr lang="en-IN" sz="2000" b="1" dirty="0" err="1">
                <a:solidFill>
                  <a:srgbClr val="FF0000"/>
                </a:solidFill>
              </a:rPr>
              <a:t>Dr.</a:t>
            </a:r>
            <a:r>
              <a:rPr lang="en-IN" sz="2000" b="1" dirty="0">
                <a:solidFill>
                  <a:srgbClr val="FF0000"/>
                </a:solidFill>
              </a:rPr>
              <a:t> Neeraj Kumar Verma</a:t>
            </a:r>
            <a:r>
              <a:rPr lang="en-IN" sz="2000" dirty="0"/>
              <a:t>			 </a:t>
            </a:r>
            <a:r>
              <a:rPr lang="en-IN" sz="2000" b="1" dirty="0" err="1">
                <a:solidFill>
                  <a:srgbClr val="FF0000"/>
                </a:solidFill>
              </a:rPr>
              <a:t>Dr.</a:t>
            </a:r>
            <a:r>
              <a:rPr lang="en-IN" sz="2000" b="1" dirty="0">
                <a:solidFill>
                  <a:srgbClr val="FF0000"/>
                </a:solidFill>
              </a:rPr>
              <a:t> Shweta </a:t>
            </a:r>
            <a:r>
              <a:rPr lang="en-IN" sz="2000" b="1" dirty="0" err="1">
                <a:solidFill>
                  <a:srgbClr val="FF0000"/>
                </a:solidFill>
              </a:rPr>
              <a:t>Redkar</a:t>
            </a:r>
            <a:endParaRPr lang="en-IN" sz="2000" b="1" dirty="0">
              <a:solidFill>
                <a:srgbClr val="FF0000"/>
              </a:solidFill>
            </a:endParaRPr>
          </a:p>
          <a:p>
            <a:pPr algn="l"/>
            <a:r>
              <a:rPr lang="en-IN" sz="2000" dirty="0"/>
              <a:t>                                                                                               </a:t>
            </a:r>
          </a:p>
        </p:txBody>
      </p:sp>
      <p:sp>
        <p:nvSpPr>
          <p:cNvPr id="5" name="Subtitle 2">
            <a:extLst>
              <a:ext uri="{FF2B5EF4-FFF2-40B4-BE49-F238E27FC236}">
                <a16:creationId xmlns:a16="http://schemas.microsoft.com/office/drawing/2014/main" id="{95360299-9619-62B7-A512-7336B8D75E5B}"/>
              </a:ext>
            </a:extLst>
          </p:cNvPr>
          <p:cNvSpPr txBox="1">
            <a:spLocks/>
          </p:cNvSpPr>
          <p:nvPr/>
        </p:nvSpPr>
        <p:spPr>
          <a:xfrm>
            <a:off x="1524000" y="506100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t>Department of Data Science &amp; Engineering</a:t>
            </a:r>
          </a:p>
          <a:p>
            <a:r>
              <a:rPr lang="en-IN" dirty="0"/>
              <a:t>School of Information, Security and Data Science</a:t>
            </a:r>
          </a:p>
          <a:p>
            <a:r>
              <a:rPr lang="en-IN" dirty="0"/>
              <a:t>Manipal University Jaipur, Jaipur</a:t>
            </a:r>
          </a:p>
        </p:txBody>
      </p:sp>
      <p:pic>
        <p:nvPicPr>
          <p:cNvPr id="11" name="Picture 10" descr="A close-up of a sign&#10;&#10;Description automatically generated">
            <a:extLst>
              <a:ext uri="{FF2B5EF4-FFF2-40B4-BE49-F238E27FC236}">
                <a16:creationId xmlns:a16="http://schemas.microsoft.com/office/drawing/2014/main" id="{1F023B0F-64F2-C7D0-EA81-B5AB301F5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13458"/>
            <a:ext cx="2360007" cy="627932"/>
          </a:xfrm>
          <a:prstGeom prst="rect">
            <a:avLst/>
          </a:prstGeom>
        </p:spPr>
      </p:pic>
    </p:spTree>
    <p:extLst>
      <p:ext uri="{BB962C8B-B14F-4D97-AF65-F5344CB8AC3E}">
        <p14:creationId xmlns:p14="http://schemas.microsoft.com/office/powerpoint/2010/main" val="316338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DC86-244B-D4E0-F737-4D146BCC350C}"/>
              </a:ext>
            </a:extLst>
          </p:cNvPr>
          <p:cNvSpPr>
            <a:spLocks noGrp="1"/>
          </p:cNvSpPr>
          <p:nvPr>
            <p:ph type="title"/>
          </p:nvPr>
        </p:nvSpPr>
        <p:spPr>
          <a:xfrm flipV="1">
            <a:off x="679580" y="-709127"/>
            <a:ext cx="10515600" cy="52374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F0851F00-6AAB-35A6-7D3B-2F411EAA05BB}"/>
              </a:ext>
            </a:extLst>
          </p:cNvPr>
          <p:cNvSpPr>
            <a:spLocks noGrp="1"/>
          </p:cNvSpPr>
          <p:nvPr>
            <p:ph idx="1"/>
          </p:nvPr>
        </p:nvSpPr>
        <p:spPr>
          <a:xfrm>
            <a:off x="950495" y="7935745"/>
            <a:ext cx="10515600" cy="4351338"/>
          </a:xfrm>
        </p:spPr>
        <p:txBody>
          <a:bodyPr/>
          <a:lstStyle/>
          <a:p>
            <a:endParaRPr lang="en-US" dirty="0"/>
          </a:p>
        </p:txBody>
      </p:sp>
      <p:sp>
        <p:nvSpPr>
          <p:cNvPr id="4" name="Rectangle 2">
            <a:extLst>
              <a:ext uri="{FF2B5EF4-FFF2-40B4-BE49-F238E27FC236}">
                <a16:creationId xmlns:a16="http://schemas.microsoft.com/office/drawing/2014/main" id="{DDEA9726-1D78-DDF7-759F-C3A2B63B9CB0}"/>
              </a:ext>
            </a:extLst>
          </p:cNvPr>
          <p:cNvSpPr>
            <a:spLocks noChangeArrowheads="1"/>
          </p:cNvSpPr>
          <p:nvPr/>
        </p:nvSpPr>
        <p:spPr bwMode="auto">
          <a:xfrm>
            <a:off x="368109" y="1411233"/>
            <a:ext cx="428786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Data Preprocessing:</a:t>
            </a:r>
            <a:endParaRPr kumimoji="0" lang="en-US" altLang="en-US" b="1"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Objective: Data preprocessing before analysis.</a:t>
            </a:r>
            <a:b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Steps:</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Impute missing values by mean/median for numeric, mode for categorical variables.</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 Normalize numeric variables to scale features appropriately.</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 Outliers use interquartile range (IQR), or z-score method to remove</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 Engineer features based on seasonality, temporal trends, and special events.</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1">
            <a:extLst>
              <a:ext uri="{FF2B5EF4-FFF2-40B4-BE49-F238E27FC236}">
                <a16:creationId xmlns:a16="http://schemas.microsoft.com/office/drawing/2014/main" id="{216C2DE9-DC11-5058-1657-B324CB332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396" y="1068969"/>
            <a:ext cx="7064115" cy="458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8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4AB1-900E-C248-8D87-CE157B030A9E}"/>
              </a:ext>
            </a:extLst>
          </p:cNvPr>
          <p:cNvSpPr>
            <a:spLocks noGrp="1"/>
          </p:cNvSpPr>
          <p:nvPr>
            <p:ph type="title"/>
          </p:nvPr>
        </p:nvSpPr>
        <p:spPr>
          <a:xfrm>
            <a:off x="838200" y="-1684421"/>
            <a:ext cx="10515600" cy="22458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71DC587-CD61-AEC2-C2A3-F2D3922F1085}"/>
              </a:ext>
            </a:extLst>
          </p:cNvPr>
          <p:cNvSpPr>
            <a:spLocks noGrp="1"/>
          </p:cNvSpPr>
          <p:nvPr>
            <p:ph idx="1"/>
          </p:nvPr>
        </p:nvSpPr>
        <p:spPr>
          <a:xfrm>
            <a:off x="164592" y="0"/>
            <a:ext cx="11060872" cy="4351338"/>
          </a:xfrm>
        </p:spPr>
        <p:txBody>
          <a:bodyPr>
            <a:noAutofit/>
          </a:bodyPr>
          <a:lstStyle/>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effectLst/>
                <a:latin typeface="Times New Roman" panose="02020603050405020304" pitchFamily="18" charset="0"/>
                <a:ea typeface="Calibri" panose="020F0502020204030204" pitchFamily="34" charset="0"/>
                <a:cs typeface="Arial" panose="020B0604020202020204" pitchFamily="34" charset="0"/>
              </a:rPr>
              <a:t>3. Exploratory Data Analysis:</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Goal: Understand the patterns and correlations of the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Steps: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1. Chart demand over time in line charts.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2. Determine if there is any correlation between demand and the weather variables in a heatmap.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3. Analyze variations of demand due to holidays and events.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4. Model Building: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Goal: Train electricity demand models.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Steps: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1. Use ARIMA: Determine parameters (p, d, q) through autocorrelation plots.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Fit the model to historical data for linear forecasting.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2. Implement Random Forest: Use tree-based regression to handle non-linear relationships.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Perform hyperparameter tuning for optimal performance.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3. Apply LSTM:  Design sequential layers to extract the temporal dependencies. Train on  normalized batches of data for performance.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pPr>
            <a:endParaRPr lang="en-US" sz="800" dirty="0"/>
          </a:p>
        </p:txBody>
      </p:sp>
    </p:spTree>
    <p:extLst>
      <p:ext uri="{BB962C8B-B14F-4D97-AF65-F5344CB8AC3E}">
        <p14:creationId xmlns:p14="http://schemas.microsoft.com/office/powerpoint/2010/main" val="61937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337-1980-A017-85D5-BA348E724DC2}"/>
              </a:ext>
            </a:extLst>
          </p:cNvPr>
          <p:cNvSpPr>
            <a:spLocks noGrp="1"/>
          </p:cNvSpPr>
          <p:nvPr>
            <p:ph type="title"/>
          </p:nvPr>
        </p:nvSpPr>
        <p:spPr>
          <a:xfrm flipV="1">
            <a:off x="838200" y="-1668378"/>
            <a:ext cx="10515600" cy="946483"/>
          </a:xfrm>
        </p:spPr>
        <p:txBody>
          <a:bodyPr/>
          <a:lstStyle/>
          <a:p>
            <a:endParaRPr lang="en-US" dirty="0"/>
          </a:p>
        </p:txBody>
      </p:sp>
      <p:sp>
        <p:nvSpPr>
          <p:cNvPr id="3" name="Content Placeholder 2">
            <a:extLst>
              <a:ext uri="{FF2B5EF4-FFF2-40B4-BE49-F238E27FC236}">
                <a16:creationId xmlns:a16="http://schemas.microsoft.com/office/drawing/2014/main" id="{E0B48DE1-93C7-230E-D4FD-21A3D2FF82DD}"/>
              </a:ext>
            </a:extLst>
          </p:cNvPr>
          <p:cNvSpPr>
            <a:spLocks noGrp="1"/>
          </p:cNvSpPr>
          <p:nvPr>
            <p:ph idx="1"/>
          </p:nvPr>
        </p:nvSpPr>
        <p:spPr>
          <a:xfrm>
            <a:off x="499872" y="76681"/>
            <a:ext cx="7629144" cy="5679658"/>
          </a:xfrm>
        </p:spPr>
        <p:txBody>
          <a:bodyPr>
            <a:noAutofit/>
          </a:bodyPr>
          <a:lstStyle/>
          <a:p>
            <a:pPr marL="0" marR="0" indent="0">
              <a:lnSpc>
                <a:spcPct val="115000"/>
              </a:lnSpc>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5. Model Comparison: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Objective: Compare the accuracy of models.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Metrics Used: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Mean Absolute Error (MAE): It measures average error in magnitude.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Root Mean Square Error (RMSE): Penalizes larger errors more heavily.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Steps: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1. Split the dataset into training and test sets (80%-20%).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2. Evaluate models on test data using MAE and RMSE.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3. Perform cross-validation for robustness.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6. Deployment: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Objective: Enable real-time demand forecasting.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Steps: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1. It will pick the best performing model for that; in this case, LSTM. </a:t>
            </a: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2. The model will be deployed on cloud or edge systems to ensure scalability. </a:t>
            </a: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3. APIs will be created for real-time integration with utility dashboards.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dirty="0"/>
          </a:p>
        </p:txBody>
      </p:sp>
      <p:sp>
        <p:nvSpPr>
          <p:cNvPr id="4" name="TextBox 3">
            <a:extLst>
              <a:ext uri="{FF2B5EF4-FFF2-40B4-BE49-F238E27FC236}">
                <a16:creationId xmlns:a16="http://schemas.microsoft.com/office/drawing/2014/main" id="{EE39151C-0FDE-ADF8-FAFD-23F74A512EB8}"/>
              </a:ext>
            </a:extLst>
          </p:cNvPr>
          <p:cNvSpPr txBox="1"/>
          <p:nvPr/>
        </p:nvSpPr>
        <p:spPr>
          <a:xfrm>
            <a:off x="8796528" y="2039112"/>
            <a:ext cx="1956816" cy="2560320"/>
          </a:xfrm>
          <a:prstGeom prst="rect">
            <a:avLst/>
          </a:prstGeom>
          <a:noFill/>
        </p:spPr>
        <p:txBody>
          <a:bodyPr wrap="square" rtlCol="0">
            <a:spAutoFit/>
          </a:bodyPr>
          <a:lstStyle/>
          <a:p>
            <a:endParaRPr lang="en-US" dirty="0"/>
          </a:p>
        </p:txBody>
      </p:sp>
      <p:graphicFrame>
        <p:nvGraphicFramePr>
          <p:cNvPr id="5" name="Table 4">
            <a:extLst>
              <a:ext uri="{FF2B5EF4-FFF2-40B4-BE49-F238E27FC236}">
                <a16:creationId xmlns:a16="http://schemas.microsoft.com/office/drawing/2014/main" id="{C5837523-8664-C1E9-11EF-99C533556420}"/>
              </a:ext>
            </a:extLst>
          </p:cNvPr>
          <p:cNvGraphicFramePr>
            <a:graphicFrameLocks noGrp="1"/>
          </p:cNvGraphicFramePr>
          <p:nvPr>
            <p:extLst>
              <p:ext uri="{D42A27DB-BD31-4B8C-83A1-F6EECF244321}">
                <p14:modId xmlns:p14="http://schemas.microsoft.com/office/powerpoint/2010/main" val="195460849"/>
              </p:ext>
            </p:extLst>
          </p:nvPr>
        </p:nvGraphicFramePr>
        <p:xfrm>
          <a:off x="7339393" y="1739598"/>
          <a:ext cx="4489704" cy="3378804"/>
        </p:xfrm>
        <a:graphic>
          <a:graphicData uri="http://schemas.openxmlformats.org/drawingml/2006/table">
            <a:tbl>
              <a:tblPr firstRow="1" firstCol="1" bandRow="1">
                <a:tableStyleId>{5C22544A-7EE6-4342-B048-85BDC9FD1C3A}</a:tableStyleId>
              </a:tblPr>
              <a:tblGrid>
                <a:gridCol w="1435628">
                  <a:extLst>
                    <a:ext uri="{9D8B030D-6E8A-4147-A177-3AD203B41FA5}">
                      <a16:colId xmlns:a16="http://schemas.microsoft.com/office/drawing/2014/main" val="2447927062"/>
                    </a:ext>
                  </a:extLst>
                </a:gridCol>
                <a:gridCol w="1527297">
                  <a:extLst>
                    <a:ext uri="{9D8B030D-6E8A-4147-A177-3AD203B41FA5}">
                      <a16:colId xmlns:a16="http://schemas.microsoft.com/office/drawing/2014/main" val="1021420981"/>
                    </a:ext>
                  </a:extLst>
                </a:gridCol>
                <a:gridCol w="1526779">
                  <a:extLst>
                    <a:ext uri="{9D8B030D-6E8A-4147-A177-3AD203B41FA5}">
                      <a16:colId xmlns:a16="http://schemas.microsoft.com/office/drawing/2014/main" val="4214359307"/>
                    </a:ext>
                  </a:extLst>
                </a:gridCol>
              </a:tblGrid>
              <a:tr h="471681">
                <a:tc>
                  <a:txBody>
                    <a:bodyPr/>
                    <a:lstStyle/>
                    <a:p>
                      <a:pPr marL="0" marR="0">
                        <a:lnSpc>
                          <a:spcPct val="115000"/>
                        </a:lnSpc>
                      </a:pPr>
                      <a:r>
                        <a:rPr lang="en-IN" sz="1200" cap="all">
                          <a:effectLst/>
                        </a:rPr>
                        <a:t>Model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pPr>
                      <a:r>
                        <a:rPr lang="en-IN" sz="1200" cap="all">
                          <a:effectLst/>
                        </a:rPr>
                        <a:t>MAE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pPr>
                      <a:r>
                        <a:rPr lang="en-IN" sz="1200" cap="all">
                          <a:effectLst/>
                        </a:rPr>
                        <a:t>RMSE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2162267"/>
                  </a:ext>
                </a:extLst>
              </a:tr>
              <a:tr h="969041">
                <a:tc>
                  <a:txBody>
                    <a:bodyPr/>
                    <a:lstStyle/>
                    <a:p>
                      <a:pPr marL="0" marR="0">
                        <a:lnSpc>
                          <a:spcPct val="115000"/>
                        </a:lnSpc>
                      </a:pPr>
                      <a:r>
                        <a:rPr lang="en-IN" sz="1200" cap="all">
                          <a:effectLst/>
                        </a:rPr>
                        <a:t>Random Forest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pPr>
                      <a:r>
                        <a:rPr lang="en-IN" sz="1200">
                          <a:effectLst/>
                        </a:rPr>
                        <a:t>262.67187716931124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pPr>
                      <a:r>
                        <a:rPr lang="en-IN" sz="1200" dirty="0">
                          <a:effectLst/>
                        </a:rPr>
                        <a:t>327.92816095200567</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92037382"/>
                  </a:ext>
                </a:extLst>
              </a:tr>
              <a:tr h="969041">
                <a:tc>
                  <a:txBody>
                    <a:bodyPr/>
                    <a:lstStyle/>
                    <a:p>
                      <a:pPr marL="0" marR="0">
                        <a:lnSpc>
                          <a:spcPct val="115000"/>
                        </a:lnSpc>
                      </a:pPr>
                      <a:r>
                        <a:rPr lang="en-IN" sz="1200" cap="all">
                          <a:effectLst/>
                        </a:rPr>
                        <a:t>LSTM</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pPr>
                      <a:r>
                        <a:rPr lang="en-IN" sz="1200">
                          <a:effectLst/>
                        </a:rPr>
                        <a:t>3555.6621787165345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pPr>
                      <a:r>
                        <a:rPr lang="en-IN" sz="1200">
                          <a:effectLst/>
                        </a:rPr>
                        <a:t>3640.2605378015123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9370387"/>
                  </a:ext>
                </a:extLst>
              </a:tr>
              <a:tr h="969041">
                <a:tc>
                  <a:txBody>
                    <a:bodyPr/>
                    <a:lstStyle/>
                    <a:p>
                      <a:pPr marL="0" marR="0">
                        <a:lnSpc>
                          <a:spcPct val="115000"/>
                        </a:lnSpc>
                      </a:pPr>
                      <a:r>
                        <a:rPr lang="en-IN" sz="1200" cap="all">
                          <a:effectLst/>
                        </a:rPr>
                        <a:t>ARIMA</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pPr>
                      <a:r>
                        <a:rPr lang="en-IN" sz="1200">
                          <a:effectLst/>
                        </a:rPr>
                        <a:t>789.3525708223117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pPr>
                      <a:r>
                        <a:rPr lang="en-IN" sz="1200" dirty="0">
                          <a:effectLst/>
                        </a:rPr>
                        <a:t>988.3574450994522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76714242"/>
                  </a:ext>
                </a:extLst>
              </a:tr>
            </a:tbl>
          </a:graphicData>
        </a:graphic>
      </p:graphicFrame>
    </p:spTree>
    <p:extLst>
      <p:ext uri="{BB962C8B-B14F-4D97-AF65-F5344CB8AC3E}">
        <p14:creationId xmlns:p14="http://schemas.microsoft.com/office/powerpoint/2010/main" val="641421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32E5-8DC7-C803-8A15-C0E5C034E6EC}"/>
              </a:ext>
            </a:extLst>
          </p:cNvPr>
          <p:cNvSpPr>
            <a:spLocks noGrp="1"/>
          </p:cNvSpPr>
          <p:nvPr>
            <p:ph type="title"/>
          </p:nvPr>
        </p:nvSpPr>
        <p:spPr>
          <a:xfrm>
            <a:off x="441925" y="457200"/>
            <a:ext cx="1948492" cy="1060449"/>
          </a:xfrm>
        </p:spPr>
        <p:txBody>
          <a:bodyPr>
            <a:normAutofit/>
          </a:bodyPr>
          <a:lstStyle/>
          <a:p>
            <a:r>
              <a:rPr lang="en-IN" dirty="0"/>
              <a:t>Results </a:t>
            </a:r>
            <a:endParaRPr lang="en-IN" dirty="0">
              <a:solidFill>
                <a:srgbClr val="FF0000"/>
              </a:solidFill>
            </a:endParaRPr>
          </a:p>
        </p:txBody>
      </p:sp>
      <p:pic>
        <p:nvPicPr>
          <p:cNvPr id="4" name="Picture 3" descr="A close-up of a sign&#10;&#10;Description automatically generated">
            <a:extLst>
              <a:ext uri="{FF2B5EF4-FFF2-40B4-BE49-F238E27FC236}">
                <a16:creationId xmlns:a16="http://schemas.microsoft.com/office/drawing/2014/main" id="{331C1CB7-8590-A4C0-3038-53C46478B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sp>
        <p:nvSpPr>
          <p:cNvPr id="8" name="Content Placeholder 7">
            <a:extLst>
              <a:ext uri="{FF2B5EF4-FFF2-40B4-BE49-F238E27FC236}">
                <a16:creationId xmlns:a16="http://schemas.microsoft.com/office/drawing/2014/main" id="{A8C1C283-618C-EA0E-E219-E24BAA197F98}"/>
              </a:ext>
            </a:extLst>
          </p:cNvPr>
          <p:cNvSpPr>
            <a:spLocks noGrp="1"/>
          </p:cNvSpPr>
          <p:nvPr>
            <p:ph idx="1"/>
          </p:nvPr>
        </p:nvSpPr>
        <p:spPr>
          <a:xfrm flipH="1">
            <a:off x="12737592" y="1825625"/>
            <a:ext cx="54864" cy="4351338"/>
          </a:xfrm>
        </p:spPr>
        <p:txBody>
          <a:bodyPr/>
          <a:lstStyle/>
          <a:p>
            <a:endParaRPr lang="en-US" dirty="0"/>
          </a:p>
        </p:txBody>
      </p:sp>
      <p:pic>
        <p:nvPicPr>
          <p:cNvPr id="4100" name="Picture 1">
            <a:extLst>
              <a:ext uri="{FF2B5EF4-FFF2-40B4-BE49-F238E27FC236}">
                <a16:creationId xmlns:a16="http://schemas.microsoft.com/office/drawing/2014/main" id="{A99F8235-BC2D-639C-895F-79F0EB42B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25" y="1517649"/>
            <a:ext cx="10938260" cy="361963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a:extLst>
              <a:ext uri="{FF2B5EF4-FFF2-40B4-BE49-F238E27FC236}">
                <a16:creationId xmlns:a16="http://schemas.microsoft.com/office/drawing/2014/main" id="{E24FF11B-908E-14E2-3D5C-E3F12A541A9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a:extLst>
              <a:ext uri="{FF2B5EF4-FFF2-40B4-BE49-F238E27FC236}">
                <a16:creationId xmlns:a16="http://schemas.microsoft.com/office/drawing/2014/main" id="{D60742B7-DF3F-0347-42DC-7E483E786DE2}"/>
              </a:ext>
            </a:extLst>
          </p:cNvPr>
          <p:cNvSpPr>
            <a:spLocks noChangeArrowheads="1"/>
          </p:cNvSpPr>
          <p:nvPr/>
        </p:nvSpPr>
        <p:spPr bwMode="auto">
          <a:xfrm>
            <a:off x="4578096" y="5340351"/>
            <a:ext cx="34320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Fig.7: Training dataset Output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802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71D9-13A0-E306-69C2-63FB904FBAF3}"/>
              </a:ext>
            </a:extLst>
          </p:cNvPr>
          <p:cNvSpPr>
            <a:spLocks noGrp="1"/>
          </p:cNvSpPr>
          <p:nvPr>
            <p:ph type="title"/>
          </p:nvPr>
        </p:nvSpPr>
        <p:spPr>
          <a:xfrm flipV="1">
            <a:off x="838200" y="-237743"/>
            <a:ext cx="10515600" cy="8473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C83D683-6419-3BE4-1329-7E6856B04E71}"/>
              </a:ext>
            </a:extLst>
          </p:cNvPr>
          <p:cNvSpPr>
            <a:spLocks noGrp="1"/>
          </p:cNvSpPr>
          <p:nvPr>
            <p:ph idx="1"/>
          </p:nvPr>
        </p:nvSpPr>
        <p:spPr>
          <a:xfrm flipH="1">
            <a:off x="12609576" y="1825625"/>
            <a:ext cx="822960" cy="4351338"/>
          </a:xfrm>
        </p:spPr>
        <p:txBody>
          <a:bodyPr/>
          <a:lstStyle/>
          <a:p>
            <a:endParaRPr lang="en-US" dirty="0"/>
          </a:p>
        </p:txBody>
      </p:sp>
      <p:pic>
        <p:nvPicPr>
          <p:cNvPr id="6146" name="Picture 2">
            <a:extLst>
              <a:ext uri="{FF2B5EF4-FFF2-40B4-BE49-F238E27FC236}">
                <a16:creationId xmlns:a16="http://schemas.microsoft.com/office/drawing/2014/main" id="{859DC6DA-799F-5480-09A4-C9BC20ED4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06" y="365918"/>
            <a:ext cx="10689747" cy="45626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84546B6-EE3A-0EE0-40E6-3A3237B5D55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a:extLst>
              <a:ext uri="{FF2B5EF4-FFF2-40B4-BE49-F238E27FC236}">
                <a16:creationId xmlns:a16="http://schemas.microsoft.com/office/drawing/2014/main" id="{01A1D588-EBD6-20F1-C70A-B8DC68608D84}"/>
              </a:ext>
            </a:extLst>
          </p:cNvPr>
          <p:cNvSpPr>
            <a:spLocks noChangeArrowheads="1"/>
          </p:cNvSpPr>
          <p:nvPr/>
        </p:nvSpPr>
        <p:spPr bwMode="auto">
          <a:xfrm>
            <a:off x="4736592" y="5090770"/>
            <a:ext cx="37398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Fig.8: Testing dataset Output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89C8EEDB-E63E-1CC9-F594-B2570989837F}"/>
              </a:ext>
            </a:extLst>
          </p:cNvPr>
          <p:cNvSpPr>
            <a:spLocks noChangeArrowheads="1"/>
          </p:cNvSpPr>
          <p:nvPr/>
        </p:nvSpPr>
        <p:spPr bwMode="auto">
          <a:xfrm>
            <a:off x="0" y="6919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Table.4: New predictions dataset (gani_predictions.csv)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22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2F3F-3688-72A1-2170-D319E78610D2}"/>
              </a:ext>
            </a:extLst>
          </p:cNvPr>
          <p:cNvSpPr>
            <a:spLocks noGrp="1"/>
          </p:cNvSpPr>
          <p:nvPr>
            <p:ph type="title"/>
          </p:nvPr>
        </p:nvSpPr>
        <p:spPr>
          <a:xfrm flipV="1">
            <a:off x="838200" y="-173734"/>
            <a:ext cx="10515600"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85CFCE6-794B-A3A1-839A-237CF73FC2F5}"/>
              </a:ext>
            </a:extLst>
          </p:cNvPr>
          <p:cNvSpPr>
            <a:spLocks noGrp="1"/>
          </p:cNvSpPr>
          <p:nvPr>
            <p:ph idx="1"/>
          </p:nvPr>
        </p:nvSpPr>
        <p:spPr>
          <a:xfrm>
            <a:off x="12600432" y="393191"/>
            <a:ext cx="146304" cy="5783772"/>
          </a:xfrm>
        </p:spPr>
        <p:txBody>
          <a:bodyPr/>
          <a:lstStyle/>
          <a:p>
            <a:pPr marL="0" indent="0">
              <a:buNone/>
            </a:pPr>
            <a:endParaRPr lang="en-US" dirty="0"/>
          </a:p>
        </p:txBody>
      </p:sp>
      <p:pic>
        <p:nvPicPr>
          <p:cNvPr id="7169" name="Picture 1">
            <a:extLst>
              <a:ext uri="{FF2B5EF4-FFF2-40B4-BE49-F238E27FC236}">
                <a16:creationId xmlns:a16="http://schemas.microsoft.com/office/drawing/2014/main" id="{62828B92-4ABC-68B5-292E-A457DDD62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33270"/>
            <a:ext cx="10677684" cy="14813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81E1CF3C-FC17-76BE-5986-D670ACCC20D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848117F5-0E68-FB14-5DE6-F5AA990E3809}"/>
              </a:ext>
            </a:extLst>
          </p:cNvPr>
          <p:cNvSpPr>
            <a:spLocks noChangeArrowheads="1"/>
          </p:cNvSpPr>
          <p:nvPr/>
        </p:nvSpPr>
        <p:spPr bwMode="auto">
          <a:xfrm>
            <a:off x="3333828" y="2721337"/>
            <a:ext cx="62020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Table.4: New predictions dataset (gani_predictions.csv)</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8035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B45C7-CE81-0CE4-105E-149CF0AE8E83}"/>
              </a:ext>
            </a:extLst>
          </p:cNvPr>
          <p:cNvSpPr>
            <a:spLocks noGrp="1"/>
          </p:cNvSpPr>
          <p:nvPr>
            <p:ph idx="1"/>
          </p:nvPr>
        </p:nvSpPr>
        <p:spPr>
          <a:xfrm>
            <a:off x="211836" y="1331849"/>
            <a:ext cx="11622024" cy="4351338"/>
          </a:xfrm>
        </p:spPr>
        <p:txBody>
          <a:bodyPr>
            <a:noAutofit/>
          </a:bodyPr>
          <a:lstStyle/>
          <a:p>
            <a:pPr marL="0" indent="0">
              <a:buNone/>
            </a:pPr>
            <a:r>
              <a:rPr lang="en-US" sz="1800" b="1" dirty="0"/>
              <a:t>Conclusion: </a:t>
            </a:r>
            <a:r>
              <a:rPr lang="en-US" sz="1800" dirty="0"/>
              <a:t>This project demonstrates the effectiveness of AI in predicting Delhi's electricity demand and peak usage times by integrating weather, holidays, and real estate data. The LSTM model outperformed ARIMA and Random Forest due to its ability to capture long-term patterns, ensuring higher accuracy.</a:t>
            </a:r>
          </a:p>
          <a:p>
            <a:pPr marL="0" indent="0">
              <a:buNone/>
            </a:pPr>
            <a:r>
              <a:rPr lang="en-US" sz="1800" dirty="0"/>
              <a:t>Advantages:  </a:t>
            </a:r>
          </a:p>
          <a:p>
            <a:pPr marL="0" indent="0">
              <a:buNone/>
            </a:pPr>
            <a:r>
              <a:rPr lang="en-US" sz="1800" dirty="0"/>
              <a:t>1. Improved grid reliability and reduced load shedding.  </a:t>
            </a:r>
          </a:p>
          <a:p>
            <a:pPr marL="0" indent="0">
              <a:buNone/>
            </a:pPr>
            <a:r>
              <a:rPr lang="en-US" sz="1800" dirty="0"/>
              <a:t>2. Cost optimization via efficient power scheduling.  </a:t>
            </a:r>
          </a:p>
          <a:p>
            <a:pPr marL="0" indent="0">
              <a:buNone/>
            </a:pPr>
            <a:r>
              <a:rPr lang="en-US" sz="1800" dirty="0"/>
              <a:t>3. Enhanced integration of renewable energy, supporting sustainability.</a:t>
            </a:r>
          </a:p>
          <a:p>
            <a:pPr marL="0" indent="0">
              <a:buNone/>
            </a:pPr>
            <a:r>
              <a:rPr lang="en-US" sz="1800" b="1" dirty="0"/>
              <a:t>Future Plan:  </a:t>
            </a:r>
          </a:p>
          <a:p>
            <a:pPr marL="0" indent="0">
              <a:buNone/>
            </a:pPr>
            <a:r>
              <a:rPr lang="en-US" sz="1800" dirty="0"/>
              <a:t>1. Real-time deployment with cloud scalability.  </a:t>
            </a:r>
          </a:p>
          <a:p>
            <a:pPr marL="0" indent="0">
              <a:buNone/>
            </a:pPr>
            <a:r>
              <a:rPr lang="en-US" sz="1800" dirty="0"/>
              <a:t>2. Integration of solar and wind energy forecasting.  </a:t>
            </a:r>
          </a:p>
          <a:p>
            <a:pPr marL="0" indent="0">
              <a:buNone/>
            </a:pPr>
            <a:r>
              <a:rPr lang="en-US" sz="1800" dirty="0"/>
              <a:t>3. Inclusion of socioeconomic factors for precision.  </a:t>
            </a:r>
          </a:p>
          <a:p>
            <a:pPr marL="0" indent="0">
              <a:buNone/>
            </a:pPr>
            <a:r>
              <a:rPr lang="en-US" sz="1800" dirty="0"/>
              <a:t>4. Scalability to other regions and sectors.  </a:t>
            </a:r>
          </a:p>
          <a:p>
            <a:pPr marL="0" indent="0">
              <a:buNone/>
            </a:pPr>
            <a:r>
              <a:rPr lang="en-US" sz="1800" dirty="0"/>
              <a:t>5. Collaboration with stakeholders for infrastructure and market optimization.  </a:t>
            </a:r>
          </a:p>
          <a:p>
            <a:pPr marL="0" indent="0">
              <a:buNone/>
            </a:pPr>
            <a:r>
              <a:rPr lang="en-US" sz="1800" dirty="0"/>
              <a:t>6. Integration with IoT for smart grid operations.  </a:t>
            </a:r>
          </a:p>
        </p:txBody>
      </p:sp>
      <p:pic>
        <p:nvPicPr>
          <p:cNvPr id="4" name="Picture 3" descr="A close-up of a sign&#10;&#10;Description automatically generated">
            <a:extLst>
              <a:ext uri="{FF2B5EF4-FFF2-40B4-BE49-F238E27FC236}">
                <a16:creationId xmlns:a16="http://schemas.microsoft.com/office/drawing/2014/main" id="{331C1CB7-8590-A4C0-3038-53C46478B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sp>
        <p:nvSpPr>
          <p:cNvPr id="2" name="Title 1">
            <a:extLst>
              <a:ext uri="{FF2B5EF4-FFF2-40B4-BE49-F238E27FC236}">
                <a16:creationId xmlns:a16="http://schemas.microsoft.com/office/drawing/2014/main" id="{50E332E5-8DC7-C803-8A15-C0E5C034E6EC}"/>
              </a:ext>
            </a:extLst>
          </p:cNvPr>
          <p:cNvSpPr>
            <a:spLocks noGrp="1"/>
          </p:cNvSpPr>
          <p:nvPr>
            <p:ph type="title"/>
          </p:nvPr>
        </p:nvSpPr>
        <p:spPr>
          <a:xfrm>
            <a:off x="435864" y="434276"/>
            <a:ext cx="10515600" cy="1060449"/>
          </a:xfrm>
        </p:spPr>
        <p:txBody>
          <a:bodyPr>
            <a:normAutofit/>
          </a:bodyPr>
          <a:lstStyle/>
          <a:p>
            <a:r>
              <a:rPr lang="en-IN" dirty="0"/>
              <a:t>Conclusions and Future Work</a:t>
            </a:r>
            <a:endParaRPr lang="en-IN" dirty="0">
              <a:solidFill>
                <a:srgbClr val="FF0000"/>
              </a:solidFill>
            </a:endParaRPr>
          </a:p>
        </p:txBody>
      </p:sp>
    </p:spTree>
    <p:extLst>
      <p:ext uri="{BB962C8B-B14F-4D97-AF65-F5344CB8AC3E}">
        <p14:creationId xmlns:p14="http://schemas.microsoft.com/office/powerpoint/2010/main" val="552441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F766C-76F2-DB4E-3278-D0A1091372A3}"/>
              </a:ext>
            </a:extLst>
          </p:cNvPr>
          <p:cNvSpPr>
            <a:spLocks noGrp="1"/>
          </p:cNvSpPr>
          <p:nvPr>
            <p:ph idx="1"/>
          </p:nvPr>
        </p:nvSpPr>
        <p:spPr>
          <a:xfrm>
            <a:off x="701040" y="1359281"/>
            <a:ext cx="10515600" cy="4351338"/>
          </a:xfrm>
        </p:spPr>
        <p:txBody>
          <a:bodyPr>
            <a:noAutofit/>
          </a:bodyPr>
          <a:lstStyle/>
          <a:p>
            <a:pPr marL="0" marR="0" indent="0">
              <a:lnSpc>
                <a:spcPct val="115000"/>
              </a:lnSpc>
              <a:buNone/>
            </a:pPr>
            <a:r>
              <a:rPr lang="en-US" sz="1800" b="1" i="1" dirty="0">
                <a:effectLst/>
                <a:latin typeface="Times New Roman" panose="02020603050405020304" pitchFamily="18" charset="0"/>
                <a:ea typeface="Calibri" panose="020F0502020204030204" pitchFamily="34" charset="0"/>
                <a:cs typeface="Arial" panose="020B0604020202020204" pitchFamily="34" charset="0"/>
              </a:rPr>
              <a:t>Journal / Conference Papers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[1] J. W. Taylor and P. J. 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McSharry</a:t>
            </a:r>
            <a:r>
              <a:rPr lang="en-US" sz="1800" dirty="0">
                <a:effectLst/>
                <a:latin typeface="Times New Roman" panose="02020603050405020304" pitchFamily="18" charset="0"/>
                <a:ea typeface="Calibri" panose="020F0502020204030204" pitchFamily="34" charset="0"/>
                <a:cs typeface="Arial" panose="020B0604020202020204" pitchFamily="34" charset="0"/>
              </a:rPr>
              <a:t>, “Short-term electricity demand forecasting with recurrent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Transactions on Power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vol. 22, no. 1, pp. 363–371, 2007.</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[2] H. Chen, Y. Wang, and Z. Wang, “Day-ahead electricity price forecasting using LSTM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Energy</a:t>
            </a:r>
            <a:r>
              <a:rPr lang="en-US" sz="1800" dirty="0">
                <a:effectLst/>
                <a:latin typeface="Times New Roman" panose="02020603050405020304" pitchFamily="18" charset="0"/>
                <a:ea typeface="Calibri" panose="020F0502020204030204" pitchFamily="34" charset="0"/>
                <a:cs typeface="Arial" panose="020B0604020202020204" pitchFamily="34" charset="0"/>
              </a:rPr>
              <a:t>, vol. 236, pp. 356–368, 2019.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[3]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Weron</a:t>
            </a:r>
            <a:r>
              <a:rPr lang="en-US" sz="1800" dirty="0">
                <a:effectLst/>
                <a:latin typeface="Times New Roman" panose="02020603050405020304" pitchFamily="18" charset="0"/>
                <a:ea typeface="Calibri" panose="020F0502020204030204" pitchFamily="34" charset="0"/>
                <a:cs typeface="Arial" panose="020B0604020202020204" pitchFamily="34" charset="0"/>
              </a:rPr>
              <a:t>, “Electricity price forecasting: A review of the state-of-the-art with a look into the future,”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Forecasting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vol. 30, no. 4, pp. 1030–1081, 2014.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[4] K. Hong and S. Fan, “Probabilistic electric load forecasting: A tutorial review,”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Forecasting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vol. 32, no. 3, pp. 914–938, 2016.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[5] A. Azadeh, S. Moghaddam, and Z.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Mehrani</a:t>
            </a:r>
            <a:r>
              <a:rPr lang="en-US" sz="1800" dirty="0">
                <a:effectLst/>
                <a:latin typeface="Times New Roman" panose="02020603050405020304" pitchFamily="18" charset="0"/>
                <a:ea typeface="Calibri" panose="020F0502020204030204" pitchFamily="34" charset="0"/>
                <a:cs typeface="Arial" panose="020B0604020202020204" pitchFamily="34" charset="0"/>
              </a:rPr>
              <a:t>, “An integrated artificial intelligence model for long-term load demand forecasting,”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Energy</a:t>
            </a:r>
            <a:r>
              <a:rPr lang="en-US" sz="1800" dirty="0">
                <a:effectLst/>
                <a:latin typeface="Times New Roman" panose="02020603050405020304" pitchFamily="18" charset="0"/>
                <a:ea typeface="Calibri" panose="020F0502020204030204" pitchFamily="34" charset="0"/>
                <a:cs typeface="Arial" panose="020B0604020202020204" pitchFamily="34" charset="0"/>
              </a:rPr>
              <a:t>, vol. 35, no. 5, pp. 2113–2121, 2010.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[6] C. Zhang, J. Wang, C. Wang, and J. Zheng, “Short-term electricity load forecasting using time series analysis: A case study,” </a:t>
            </a:r>
            <a:r>
              <a:rPr lang="en-US" sz="1800" i="1" dirty="0">
                <a:effectLst/>
                <a:latin typeface="Times New Roman" panose="02020603050405020304" pitchFamily="18" charset="0"/>
                <a:ea typeface="Calibri" panose="020F0502020204030204" pitchFamily="34" charset="0"/>
                <a:cs typeface="Arial" panose="020B0604020202020204" pitchFamily="34" charset="0"/>
              </a:rPr>
              <a:t>Energy Reports</a:t>
            </a:r>
            <a:r>
              <a:rPr lang="en-US" sz="1800" dirty="0">
                <a:effectLst/>
                <a:latin typeface="Times New Roman" panose="02020603050405020304" pitchFamily="18" charset="0"/>
                <a:ea typeface="Calibri" panose="020F0502020204030204" pitchFamily="34" charset="0"/>
                <a:cs typeface="Arial" panose="020B0604020202020204" pitchFamily="34" charset="0"/>
              </a:rPr>
              <a:t>, vol. 4, pp. 167–173, 2018.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1800" dirty="0"/>
          </a:p>
        </p:txBody>
      </p:sp>
      <p:pic>
        <p:nvPicPr>
          <p:cNvPr id="4" name="Picture 3" descr="A close-up of a sign&#10;&#10;Description automatically generated">
            <a:extLst>
              <a:ext uri="{FF2B5EF4-FFF2-40B4-BE49-F238E27FC236}">
                <a16:creationId xmlns:a16="http://schemas.microsoft.com/office/drawing/2014/main" id="{43196DD6-A66F-D37C-C2A2-4A3F9E891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sp>
        <p:nvSpPr>
          <p:cNvPr id="2" name="Title 1">
            <a:extLst>
              <a:ext uri="{FF2B5EF4-FFF2-40B4-BE49-F238E27FC236}">
                <a16:creationId xmlns:a16="http://schemas.microsoft.com/office/drawing/2014/main" id="{87CF628A-7C7E-6417-FEDA-BB11B5A47F12}"/>
              </a:ext>
            </a:extLst>
          </p:cNvPr>
          <p:cNvSpPr>
            <a:spLocks noGrp="1"/>
          </p:cNvSpPr>
          <p:nvPr>
            <p:ph type="title"/>
          </p:nvPr>
        </p:nvSpPr>
        <p:spPr/>
        <p:txBody>
          <a:bodyPr>
            <a:normAutofit/>
          </a:bodyPr>
          <a:lstStyle/>
          <a:p>
            <a:r>
              <a:rPr lang="en-IN" dirty="0"/>
              <a:t>References</a:t>
            </a:r>
            <a:endParaRPr lang="en-IN" dirty="0">
              <a:solidFill>
                <a:srgbClr val="FF0000"/>
              </a:solidFill>
            </a:endParaRPr>
          </a:p>
        </p:txBody>
      </p:sp>
    </p:spTree>
    <p:extLst>
      <p:ext uri="{BB962C8B-B14F-4D97-AF65-F5344CB8AC3E}">
        <p14:creationId xmlns:p14="http://schemas.microsoft.com/office/powerpoint/2010/main" val="148701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6F0-DC15-FEF9-E6F5-B8F3953C792C}"/>
              </a:ext>
            </a:extLst>
          </p:cNvPr>
          <p:cNvSpPr>
            <a:spLocks noGrp="1"/>
          </p:cNvSpPr>
          <p:nvPr>
            <p:ph type="title"/>
          </p:nvPr>
        </p:nvSpPr>
        <p:spPr>
          <a:xfrm>
            <a:off x="838200" y="-402336"/>
            <a:ext cx="10515600"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D5EB3E0-8A75-7E2D-FC2C-3089C51F9C54}"/>
              </a:ext>
            </a:extLst>
          </p:cNvPr>
          <p:cNvSpPr>
            <a:spLocks noGrp="1"/>
          </p:cNvSpPr>
          <p:nvPr>
            <p:ph idx="1"/>
          </p:nvPr>
        </p:nvSpPr>
        <p:spPr>
          <a:xfrm>
            <a:off x="728472" y="582041"/>
            <a:ext cx="10515600" cy="4351338"/>
          </a:xfrm>
        </p:spPr>
        <p:txBody>
          <a:bodyPr>
            <a:normAutofit fontScale="70000" lnSpcReduction="20000"/>
          </a:bodyPr>
          <a:lstStyle/>
          <a:p>
            <a:pPr marL="0" marR="0" indent="0">
              <a:lnSpc>
                <a:spcPct val="115000"/>
              </a:lnSpc>
              <a:buNone/>
            </a:pPr>
            <a:r>
              <a:rPr lang="en-US" sz="2800" b="1" i="1" dirty="0">
                <a:effectLst/>
                <a:latin typeface="Times New Roman" panose="02020603050405020304" pitchFamily="18" charset="0"/>
                <a:ea typeface="Calibri" panose="020F0502020204030204" pitchFamily="34" charset="0"/>
                <a:cs typeface="Arial" panose="020B0604020202020204" pitchFamily="34" charset="0"/>
              </a:rPr>
              <a:t>Web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[10] "Electricity Load Forecasting Techniques,” </a:t>
            </a:r>
            <a:r>
              <a:rPr lang="en-US" sz="2800"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2"/>
              </a:rPr>
              <a:t>https://www.delhisldc.org/</a:t>
            </a:r>
            <a:r>
              <a:rPr lang="en-US" sz="2800" dirty="0">
                <a:effectLst/>
                <a:latin typeface="Times New Roman" panose="02020603050405020304" pitchFamily="18" charset="0"/>
                <a:ea typeface="Calibri" panose="020F0502020204030204" pitchFamily="34" charset="0"/>
                <a:cs typeface="Arial" panose="020B0604020202020204" pitchFamily="34" charset="0"/>
              </a:rPr>
              <a:t>, Accessed on [17-Sept-2024].</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[11] "Integrating AI in Power Management Systems," </a:t>
            </a:r>
            <a:r>
              <a:rPr lang="en-US" sz="2800"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3"/>
              </a:rPr>
              <a:t>https://www.ieeexplore.ieee.org</a:t>
            </a:r>
            <a:r>
              <a:rPr lang="en-US" sz="2800" dirty="0">
                <a:effectLst/>
                <a:latin typeface="Times New Roman" panose="02020603050405020304" pitchFamily="18" charset="0"/>
                <a:ea typeface="Calibri" panose="020F0502020204030204" pitchFamily="34" charset="0"/>
                <a:cs typeface="Arial" panose="020B0604020202020204" pitchFamily="34" charset="0"/>
              </a:rPr>
              <a:t>, Accessed on [27-Sept-2024].</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[12] "Electricity Demand in Delhi,” </a:t>
            </a:r>
            <a:r>
              <a:rPr lang="en-US" sz="2800"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https://npp.gov.in/public-reports</a:t>
            </a:r>
            <a:r>
              <a:rPr lang="en-US" sz="2800" dirty="0">
                <a:effectLst/>
                <a:latin typeface="Times New Roman" panose="02020603050405020304" pitchFamily="18" charset="0"/>
                <a:ea typeface="Calibri" panose="020F0502020204030204" pitchFamily="34" charset="0"/>
                <a:cs typeface="Arial" panose="020B0604020202020204" pitchFamily="34" charset="0"/>
              </a:rPr>
              <a:t> , Accessed on [2-Oct-2024].</a:t>
            </a:r>
            <a:br>
              <a:rPr lang="en-US" sz="2800" dirty="0">
                <a:effectLst/>
                <a:latin typeface="Times New Roman" panose="02020603050405020304" pitchFamily="18" charset="0"/>
                <a:ea typeface="Calibri" panose="020F0502020204030204" pitchFamily="34" charset="0"/>
                <a:cs typeface="Arial" panose="020B0604020202020204" pitchFamily="34" charset="0"/>
              </a:rPr>
            </a:br>
            <a:r>
              <a:rPr lang="en-US" sz="2800" dirty="0">
                <a:effectLst/>
                <a:latin typeface="Times New Roman" panose="02020603050405020304" pitchFamily="18" charset="0"/>
                <a:ea typeface="Calibri" panose="020F0502020204030204" pitchFamily="34" charset="0"/>
                <a:cs typeface="Arial" panose="020B0604020202020204" pitchFamily="34" charset="0"/>
              </a:rPr>
              <a:t>[13]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Keras</a:t>
            </a:r>
            <a:r>
              <a:rPr lang="en-US" sz="2800" dirty="0">
                <a:effectLst/>
                <a:latin typeface="Times New Roman" panose="02020603050405020304" pitchFamily="18" charset="0"/>
                <a:ea typeface="Calibri" panose="020F0502020204030204" pitchFamily="34" charset="0"/>
                <a:cs typeface="Arial" panose="020B0604020202020204" pitchFamily="34" charset="0"/>
              </a:rPr>
              <a:t> Documentation – LSTM Layer,” </a:t>
            </a:r>
            <a:r>
              <a:rPr lang="en-US" sz="2800"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https://keras.io/api/layers/recurrent_layers/lstm/</a:t>
            </a:r>
            <a:r>
              <a:rPr lang="en-US" sz="2800" dirty="0">
                <a:effectLst/>
                <a:latin typeface="Times New Roman" panose="02020603050405020304" pitchFamily="18" charset="0"/>
                <a:ea typeface="Calibri" panose="020F0502020204030204" pitchFamily="34" charset="0"/>
                <a:cs typeface="Arial" panose="020B0604020202020204" pitchFamily="34" charset="0"/>
              </a:rPr>
              <a:t>, Accessed on [</a:t>
            </a:r>
            <a:r>
              <a:rPr lang="en-US" sz="2800" dirty="0">
                <a:effectLst/>
                <a:latin typeface="Times New Roman" panose="02020603050405020304" pitchFamily="18" charset="0"/>
                <a:ea typeface="Times New Roman" panose="02020603050405020304" pitchFamily="18" charset="0"/>
                <a:cs typeface="Arial" panose="020B0604020202020204" pitchFamily="34" charset="0"/>
              </a:rPr>
              <a:t> 28-Oct-2024].</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2800" dirty="0">
                <a:effectLst/>
                <a:latin typeface="Times New Roman" panose="02020603050405020304" pitchFamily="18" charset="0"/>
                <a:ea typeface="Times New Roman" panose="02020603050405020304" pitchFamily="18" charset="0"/>
                <a:cs typeface="Arial" panose="020B0604020202020204" pitchFamily="34" charset="0"/>
              </a:rPr>
              <a:t>[14] “ARIMA Documentation,” </a:t>
            </a:r>
            <a:r>
              <a:rPr lang="en-US" sz="2800" u="sng"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6"/>
              </a:rPr>
              <a:t>https://www.sktime.net/en/latest/api_reference/auto_generated/sktime.forecasting.arima.ARIMA.html</a:t>
            </a:r>
            <a:r>
              <a:rPr lang="en-US" sz="2800" dirty="0">
                <a:effectLst/>
                <a:latin typeface="Times New Roman" panose="02020603050405020304" pitchFamily="18" charset="0"/>
                <a:ea typeface="Times New Roman" panose="02020603050405020304" pitchFamily="18" charset="0"/>
                <a:cs typeface="Arial" panose="020B0604020202020204" pitchFamily="34" charset="0"/>
              </a:rPr>
              <a:t> , Accessed on [30-Oct-2024].</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2800" dirty="0">
                <a:effectLst/>
                <a:latin typeface="Times New Roman" panose="02020603050405020304" pitchFamily="18" charset="0"/>
                <a:ea typeface="Times New Roman" panose="02020603050405020304" pitchFamily="18" charset="0"/>
                <a:cs typeface="Arial" panose="020B0604020202020204" pitchFamily="34" charset="0"/>
              </a:rPr>
              <a:t>[15] “Weather Data,” </a:t>
            </a:r>
            <a:r>
              <a:rPr lang="en-US" sz="2800" u="sng"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7"/>
              </a:rPr>
              <a:t>https://accuweather.com</a:t>
            </a:r>
            <a:r>
              <a:rPr lang="en-US" sz="2800" dirty="0">
                <a:effectLst/>
                <a:latin typeface="Times New Roman" panose="02020603050405020304" pitchFamily="18" charset="0"/>
                <a:ea typeface="Times New Roman" panose="02020603050405020304" pitchFamily="18" charset="0"/>
                <a:cs typeface="Arial" panose="020B0604020202020204" pitchFamily="34" charset="0"/>
              </a:rPr>
              <a:t> , Accessed on [1-Nov-2024].</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6570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1E1B-F76E-CFFF-8709-21F4E3E24575}"/>
              </a:ext>
            </a:extLst>
          </p:cNvPr>
          <p:cNvSpPr>
            <a:spLocks noGrp="1"/>
          </p:cNvSpPr>
          <p:nvPr>
            <p:ph type="title"/>
          </p:nvPr>
        </p:nvSpPr>
        <p:spPr>
          <a:xfrm>
            <a:off x="952500" y="458787"/>
            <a:ext cx="10629900" cy="6073775"/>
          </a:xfr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ormAutofit/>
            <a:scene3d>
              <a:camera prst="orthographicFront"/>
              <a:lightRig rig="soft" dir="t">
                <a:rot lat="0" lon="0" rev="15600000"/>
              </a:lightRig>
            </a:scene3d>
            <a:sp3d extrusionH="57150" prstMaterial="softEdge">
              <a:bevelT w="25400" h="38100"/>
            </a:sp3d>
          </a:bodyPr>
          <a:lstStyle/>
          <a:p>
            <a:pPr algn="ctr"/>
            <a:r>
              <a:rPr lang="en-IN" sz="7200" b="1" dirty="0">
                <a:ln/>
                <a:solidFill>
                  <a:schemeClr val="accent4"/>
                </a:solidFill>
              </a:rPr>
              <a:t>Thank You!</a:t>
            </a:r>
          </a:p>
        </p:txBody>
      </p:sp>
      <p:sp>
        <p:nvSpPr>
          <p:cNvPr id="3" name="Content Placeholder 2">
            <a:extLst>
              <a:ext uri="{FF2B5EF4-FFF2-40B4-BE49-F238E27FC236}">
                <a16:creationId xmlns:a16="http://schemas.microsoft.com/office/drawing/2014/main" id="{279AE7B1-280A-DAEF-1752-CAE80AF0AF32}"/>
              </a:ext>
            </a:extLst>
          </p:cNvPr>
          <p:cNvSpPr>
            <a:spLocks noGrp="1"/>
          </p:cNvSpPr>
          <p:nvPr>
            <p:ph idx="1"/>
          </p:nvPr>
        </p:nvSpPr>
        <p:spPr>
          <a:xfrm flipH="1">
            <a:off x="12696824" y="1825625"/>
            <a:ext cx="819149" cy="4351338"/>
          </a:xfrm>
        </p:spPr>
        <p:txBody>
          <a:bodyPr/>
          <a:lstStyle/>
          <a:p>
            <a:endParaRPr lang="en-IN" dirty="0"/>
          </a:p>
        </p:txBody>
      </p:sp>
      <p:pic>
        <p:nvPicPr>
          <p:cNvPr id="4" name="Picture 3" descr="A close-up of a sign&#10;&#10;Description automatically generated">
            <a:extLst>
              <a:ext uri="{FF2B5EF4-FFF2-40B4-BE49-F238E27FC236}">
                <a16:creationId xmlns:a16="http://schemas.microsoft.com/office/drawing/2014/main" id="{C5A6E037-E12F-2F49-79B4-3B387BE5C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spTree>
    <p:extLst>
      <p:ext uri="{BB962C8B-B14F-4D97-AF65-F5344CB8AC3E}">
        <p14:creationId xmlns:p14="http://schemas.microsoft.com/office/powerpoint/2010/main" val="321766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32E5-8DC7-C803-8A15-C0E5C034E6EC}"/>
              </a:ext>
            </a:extLst>
          </p:cNvPr>
          <p:cNvSpPr>
            <a:spLocks noGrp="1"/>
          </p:cNvSpPr>
          <p:nvPr>
            <p:ph type="title"/>
          </p:nvPr>
        </p:nvSpPr>
        <p:spPr>
          <a:xfrm>
            <a:off x="838200" y="630239"/>
            <a:ext cx="10515600" cy="1060449"/>
          </a:xfrm>
        </p:spPr>
        <p:txBody>
          <a:bodyPr>
            <a:normAutofit/>
          </a:bodyPr>
          <a:lstStyle/>
          <a:p>
            <a:r>
              <a:rPr lang="en-IN" dirty="0"/>
              <a:t>Introduction to Project </a:t>
            </a:r>
            <a:endParaRPr lang="en-IN" dirty="0">
              <a:solidFill>
                <a:srgbClr val="FF0000"/>
              </a:solidFill>
            </a:endParaRPr>
          </a:p>
        </p:txBody>
      </p:sp>
      <p:sp>
        <p:nvSpPr>
          <p:cNvPr id="3" name="Content Placeholder 2">
            <a:extLst>
              <a:ext uri="{FF2B5EF4-FFF2-40B4-BE49-F238E27FC236}">
                <a16:creationId xmlns:a16="http://schemas.microsoft.com/office/drawing/2014/main" id="{42AB45C7-CE81-0CE4-105E-149CF0AE8E83}"/>
              </a:ext>
            </a:extLst>
          </p:cNvPr>
          <p:cNvSpPr>
            <a:spLocks noGrp="1"/>
          </p:cNvSpPr>
          <p:nvPr>
            <p:ph idx="1"/>
          </p:nvPr>
        </p:nvSpPr>
        <p:spPr>
          <a:xfrm>
            <a:off x="838200" y="2090801"/>
            <a:ext cx="4584192" cy="4351338"/>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Electricity forms the mainstay of modern urban living and the operation of industries, businesses, and houses. For metropolitans like Delhi, population growth, extreme climatic conditions, and changes in consumer behavior continue to influence electricity demand fluctuations. Demand balancing at each point and assuring it is efficient is a critical role for maintaining the stability of the grid, reducing energy wastage, and integrating renewable sources of energy.</a:t>
            </a:r>
            <a:br>
              <a:rPr lang="en-US" sz="1800" dirty="0">
                <a:effectLst/>
                <a:latin typeface="Times New Roman" panose="02020603050405020304" pitchFamily="18" charset="0"/>
                <a:ea typeface="Calibri" panose="020F0502020204030204" pitchFamily="34" charset="0"/>
                <a:cs typeface="Arial" panose="020B0604020202020204" pitchFamily="34" charset="0"/>
              </a:rPr>
            </a:br>
            <a:br>
              <a:rPr lang="en-US" sz="1800" dirty="0">
                <a:effectLst/>
                <a:latin typeface="Times New Roman" panose="02020603050405020304" pitchFamily="18" charset="0"/>
                <a:ea typeface="Calibri" panose="020F0502020204030204" pitchFamily="34" charset="0"/>
                <a:cs typeface="Arial" panose="020B0604020202020204" pitchFamily="34" charset="0"/>
              </a:rPr>
            </a:br>
            <a:endParaRPr lang="en-IN" dirty="0"/>
          </a:p>
        </p:txBody>
      </p:sp>
      <p:pic>
        <p:nvPicPr>
          <p:cNvPr id="4" name="Picture 3" descr="A close-up of a sign&#10;&#10;Description automatically generated">
            <a:extLst>
              <a:ext uri="{FF2B5EF4-FFF2-40B4-BE49-F238E27FC236}">
                <a16:creationId xmlns:a16="http://schemas.microsoft.com/office/drawing/2014/main" id="{331C1CB7-8590-A4C0-3038-53C46478B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pic>
        <p:nvPicPr>
          <p:cNvPr id="6" name="Picture 5">
            <a:extLst>
              <a:ext uri="{FF2B5EF4-FFF2-40B4-BE49-F238E27FC236}">
                <a16:creationId xmlns:a16="http://schemas.microsoft.com/office/drawing/2014/main" id="{93A349C0-6263-9E0F-6FEC-4DDE88399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2391" y="1590674"/>
            <a:ext cx="6620315" cy="4637087"/>
          </a:xfrm>
          <a:prstGeom prst="rect">
            <a:avLst/>
          </a:prstGeom>
        </p:spPr>
      </p:pic>
    </p:spTree>
    <p:extLst>
      <p:ext uri="{BB962C8B-B14F-4D97-AF65-F5344CB8AC3E}">
        <p14:creationId xmlns:p14="http://schemas.microsoft.com/office/powerpoint/2010/main" val="10501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32E5-8DC7-C803-8A15-C0E5C034E6EC}"/>
              </a:ext>
            </a:extLst>
          </p:cNvPr>
          <p:cNvSpPr>
            <a:spLocks noGrp="1"/>
          </p:cNvSpPr>
          <p:nvPr>
            <p:ph type="title"/>
          </p:nvPr>
        </p:nvSpPr>
        <p:spPr>
          <a:xfrm>
            <a:off x="838200" y="630239"/>
            <a:ext cx="10515600" cy="1060449"/>
          </a:xfrm>
        </p:spPr>
        <p:txBody>
          <a:bodyPr>
            <a:normAutofit/>
          </a:bodyPr>
          <a:lstStyle/>
          <a:p>
            <a:r>
              <a:rPr lang="en-IN" dirty="0"/>
              <a:t>Problem Identification</a:t>
            </a:r>
            <a:endParaRPr lang="en-IN" dirty="0">
              <a:solidFill>
                <a:srgbClr val="FF0000"/>
              </a:solidFill>
            </a:endParaRPr>
          </a:p>
        </p:txBody>
      </p:sp>
      <p:sp>
        <p:nvSpPr>
          <p:cNvPr id="3" name="Content Placeholder 2">
            <a:extLst>
              <a:ext uri="{FF2B5EF4-FFF2-40B4-BE49-F238E27FC236}">
                <a16:creationId xmlns:a16="http://schemas.microsoft.com/office/drawing/2014/main" id="{42AB45C7-CE81-0CE4-105E-149CF0AE8E83}"/>
              </a:ext>
            </a:extLst>
          </p:cNvPr>
          <p:cNvSpPr>
            <a:spLocks noGrp="1"/>
          </p:cNvSpPr>
          <p:nvPr>
            <p:ph idx="1"/>
          </p:nvPr>
        </p:nvSpPr>
        <p:spPr>
          <a:xfrm>
            <a:off x="838200" y="1876423"/>
            <a:ext cx="10515600" cy="4351338"/>
          </a:xfrm>
        </p:spPr>
        <p:txBody>
          <a:bodyPr/>
          <a:lstStyle/>
          <a:p>
            <a:pPr marL="0" marR="0">
              <a:lnSpc>
                <a:spcPct val="115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India's capital city, Delhi, experiences extreme weather conditions, high growth rates of urbanization, and a considerable base of household and commercial customers. Traditional forecasting tools fail to capture intricate connections among numerous factors influencing electricity demand. Therefore, such forecasting tools make energy consumption inefficient and costly, along with an increased risk of blackout. Thus, AI-based predictive models can help overcome these issues by presenting accurate data-driven insights into electricity consumption patterns.</a:t>
            </a:r>
            <a:br>
              <a:rPr lang="en-US" sz="1800" dirty="0">
                <a:effectLst/>
                <a:latin typeface="Times New Roman" panose="02020603050405020304" pitchFamily="18" charset="0"/>
                <a:ea typeface="Calibri" panose="020F0502020204030204" pitchFamily="34" charset="0"/>
                <a:cs typeface="Arial" panose="020B0604020202020204" pitchFamily="34" charset="0"/>
              </a:rPr>
            </a:br>
            <a:endParaRPr lang="en-IN" dirty="0"/>
          </a:p>
        </p:txBody>
      </p:sp>
      <p:pic>
        <p:nvPicPr>
          <p:cNvPr id="4" name="Picture 3" descr="A close-up of a sign&#10;&#10;Description automatically generated">
            <a:extLst>
              <a:ext uri="{FF2B5EF4-FFF2-40B4-BE49-F238E27FC236}">
                <a16:creationId xmlns:a16="http://schemas.microsoft.com/office/drawing/2014/main" id="{331C1CB7-8590-A4C0-3038-53C46478B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pic>
        <p:nvPicPr>
          <p:cNvPr id="6" name="Picture 5">
            <a:extLst>
              <a:ext uri="{FF2B5EF4-FFF2-40B4-BE49-F238E27FC236}">
                <a16:creationId xmlns:a16="http://schemas.microsoft.com/office/drawing/2014/main" id="{A982C36F-2BC7-F06A-4A5A-C52B4D1DF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821" y="3612409"/>
            <a:ext cx="5724715" cy="3245591"/>
          </a:xfrm>
          <a:prstGeom prst="rect">
            <a:avLst/>
          </a:prstGeom>
        </p:spPr>
      </p:pic>
    </p:spTree>
    <p:extLst>
      <p:ext uri="{BB962C8B-B14F-4D97-AF65-F5344CB8AC3E}">
        <p14:creationId xmlns:p14="http://schemas.microsoft.com/office/powerpoint/2010/main" val="349496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B45C7-CE81-0CE4-105E-149CF0AE8E83}"/>
              </a:ext>
            </a:extLst>
          </p:cNvPr>
          <p:cNvSpPr>
            <a:spLocks noGrp="1"/>
          </p:cNvSpPr>
          <p:nvPr>
            <p:ph idx="1"/>
          </p:nvPr>
        </p:nvSpPr>
        <p:spPr/>
        <p:txBody>
          <a:bodyPr>
            <a:normAutofit fontScale="92500" lnSpcReduction="10000"/>
          </a:bodyPr>
          <a:lstStyle/>
          <a:p>
            <a:r>
              <a:rPr lang="en-US" sz="2100" dirty="0"/>
              <a:t>"Electricity demand forecasting: A review of models and </a:t>
            </a:r>
            <a:r>
              <a:rPr lang="en-US" sz="2100" dirty="0" err="1"/>
              <a:t>methods"Authors</a:t>
            </a:r>
            <a:r>
              <a:rPr lang="en-US" sz="2100" dirty="0"/>
              <a:t>: H. Zhang, X. Li, and M. </a:t>
            </a:r>
            <a:r>
              <a:rPr lang="en-US" sz="2100" dirty="0" err="1"/>
              <a:t>WuThis</a:t>
            </a:r>
            <a:r>
              <a:rPr lang="en-US" sz="2100" dirty="0"/>
              <a:t> paper reviews various forecasting models and methods used in electricity demand prediction.</a:t>
            </a:r>
          </a:p>
          <a:p>
            <a:r>
              <a:rPr lang="en-US" sz="2100" dirty="0"/>
              <a:t>"Short-term electricity demand forecasting with recurrent neural </a:t>
            </a:r>
            <a:r>
              <a:rPr lang="en-US" sz="2100" dirty="0" err="1"/>
              <a:t>networks"Authors</a:t>
            </a:r>
            <a:r>
              <a:rPr lang="en-US" sz="2100" dirty="0"/>
              <a:t>: J. W. Taylor and P. J. L. </a:t>
            </a:r>
            <a:r>
              <a:rPr lang="en-US" sz="2100" dirty="0" err="1"/>
              <a:t>McSharryThis</a:t>
            </a:r>
            <a:r>
              <a:rPr lang="en-US" sz="2100" dirty="0"/>
              <a:t> paper explores the use of recurrent neural networks (RNNs) for short-term electricity demand forecasting.</a:t>
            </a:r>
          </a:p>
          <a:p>
            <a:r>
              <a:rPr lang="en-US" sz="2100" dirty="0"/>
              <a:t>"A hybrid model for short-term electricity load forecasting using ensemble </a:t>
            </a:r>
            <a:r>
              <a:rPr lang="en-US" sz="2100" dirty="0" err="1"/>
              <a:t>learning"Authors</a:t>
            </a:r>
            <a:r>
              <a:rPr lang="en-US" sz="2100" dirty="0"/>
              <a:t>: A. Chien, M. K. Wang, and P. C. </a:t>
            </a:r>
            <a:r>
              <a:rPr lang="en-US" sz="2100" dirty="0" err="1"/>
              <a:t>ChangThis</a:t>
            </a:r>
            <a:r>
              <a:rPr lang="en-US" sz="2100" dirty="0"/>
              <a:t> paper presents a hybrid approach combining various ensemble learning techniques for load forecasting.</a:t>
            </a:r>
          </a:p>
          <a:p>
            <a:r>
              <a:rPr lang="en-US" sz="2100" dirty="0"/>
              <a:t>"Integrating weather data with machine learning for improved electricity demand </a:t>
            </a:r>
            <a:r>
              <a:rPr lang="en-US" sz="2100" dirty="0" err="1"/>
              <a:t>forecasting"Authors</a:t>
            </a:r>
            <a:r>
              <a:rPr lang="en-US" sz="2100" dirty="0"/>
              <a:t>: J. Liu, X. Zhou, and Y. </a:t>
            </a:r>
            <a:r>
              <a:rPr lang="en-US" sz="2100" dirty="0" err="1"/>
              <a:t>ZhangThis</a:t>
            </a:r>
            <a:r>
              <a:rPr lang="en-US" sz="2100" dirty="0"/>
              <a:t> research focuses on enhancing demand forecasting by integrating weather data into machine learning models.</a:t>
            </a:r>
          </a:p>
          <a:p>
            <a:r>
              <a:rPr lang="en-US" sz="2100" dirty="0"/>
              <a:t>"Demand forecasting for smart grids: A deep learning </a:t>
            </a:r>
            <a:r>
              <a:rPr lang="en-US" sz="2100" dirty="0" err="1"/>
              <a:t>approach"Authors</a:t>
            </a:r>
            <a:r>
              <a:rPr lang="en-US" sz="2100" dirty="0"/>
              <a:t>: K. Zhao, X. Li, and Q. </a:t>
            </a:r>
            <a:r>
              <a:rPr lang="en-US" sz="2100" dirty="0" err="1"/>
              <a:t>WuThe</a:t>
            </a:r>
            <a:r>
              <a:rPr lang="en-US" sz="2100" dirty="0"/>
              <a:t> paper explores deep learning methods for forecasting demand in smart grids, including techniques that could be useful for your project.</a:t>
            </a:r>
            <a:endParaRPr lang="en-IN" sz="2100" dirty="0"/>
          </a:p>
        </p:txBody>
      </p:sp>
      <p:pic>
        <p:nvPicPr>
          <p:cNvPr id="4" name="Picture 3" descr="A close-up of a sign&#10;&#10;Description automatically generated">
            <a:extLst>
              <a:ext uri="{FF2B5EF4-FFF2-40B4-BE49-F238E27FC236}">
                <a16:creationId xmlns:a16="http://schemas.microsoft.com/office/drawing/2014/main" id="{331C1CB7-8590-A4C0-3038-53C46478B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sp>
        <p:nvSpPr>
          <p:cNvPr id="2" name="Title 1">
            <a:extLst>
              <a:ext uri="{FF2B5EF4-FFF2-40B4-BE49-F238E27FC236}">
                <a16:creationId xmlns:a16="http://schemas.microsoft.com/office/drawing/2014/main" id="{50E332E5-8DC7-C803-8A15-C0E5C034E6EC}"/>
              </a:ext>
            </a:extLst>
          </p:cNvPr>
          <p:cNvSpPr>
            <a:spLocks noGrp="1"/>
          </p:cNvSpPr>
          <p:nvPr>
            <p:ph type="title"/>
          </p:nvPr>
        </p:nvSpPr>
        <p:spPr>
          <a:xfrm>
            <a:off x="838200" y="630239"/>
            <a:ext cx="10515600" cy="1060449"/>
          </a:xfrm>
        </p:spPr>
        <p:txBody>
          <a:bodyPr>
            <a:normAutofit/>
          </a:bodyPr>
          <a:lstStyle/>
          <a:p>
            <a:r>
              <a:rPr lang="en-IN" dirty="0"/>
              <a:t>Literature Review</a:t>
            </a:r>
            <a:endParaRPr lang="en-IN" dirty="0">
              <a:solidFill>
                <a:srgbClr val="FF0000"/>
              </a:solidFill>
            </a:endParaRPr>
          </a:p>
        </p:txBody>
      </p:sp>
    </p:spTree>
    <p:extLst>
      <p:ext uri="{BB962C8B-B14F-4D97-AF65-F5344CB8AC3E}">
        <p14:creationId xmlns:p14="http://schemas.microsoft.com/office/powerpoint/2010/main" val="12477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32E5-8DC7-C803-8A15-C0E5C034E6EC}"/>
              </a:ext>
            </a:extLst>
          </p:cNvPr>
          <p:cNvSpPr>
            <a:spLocks noGrp="1"/>
          </p:cNvSpPr>
          <p:nvPr>
            <p:ph type="title"/>
          </p:nvPr>
        </p:nvSpPr>
        <p:spPr>
          <a:xfrm>
            <a:off x="838200" y="630239"/>
            <a:ext cx="10515600" cy="1060449"/>
          </a:xfrm>
        </p:spPr>
        <p:txBody>
          <a:bodyPr>
            <a:normAutofit/>
          </a:bodyPr>
          <a:lstStyle/>
          <a:p>
            <a:r>
              <a:rPr lang="en-IN" dirty="0"/>
              <a:t>Gap Analysis</a:t>
            </a:r>
            <a:endParaRPr lang="en-IN" dirty="0">
              <a:solidFill>
                <a:srgbClr val="FF0000"/>
              </a:solidFill>
            </a:endParaRPr>
          </a:p>
        </p:txBody>
      </p:sp>
      <p:sp>
        <p:nvSpPr>
          <p:cNvPr id="3" name="Content Placeholder 2">
            <a:extLst>
              <a:ext uri="{FF2B5EF4-FFF2-40B4-BE49-F238E27FC236}">
                <a16:creationId xmlns:a16="http://schemas.microsoft.com/office/drawing/2014/main" id="{42AB45C7-CE81-0CE4-105E-149CF0AE8E83}"/>
              </a:ext>
            </a:extLst>
          </p:cNvPr>
          <p:cNvSpPr>
            <a:spLocks noGrp="1"/>
          </p:cNvSpPr>
          <p:nvPr>
            <p:ph idx="1"/>
          </p:nvPr>
        </p:nvSpPr>
        <p:spPr>
          <a:xfrm>
            <a:off x="838200" y="1615313"/>
            <a:ext cx="10515600" cy="4351338"/>
          </a:xfrm>
        </p:spPr>
        <p:txBody>
          <a:bodyPr>
            <a:normAutofit/>
          </a:bodyPr>
          <a:lstStyle/>
          <a:p>
            <a:r>
              <a:rPr lang="en-US" sz="1800" dirty="0"/>
              <a:t>Data Gaps: </a:t>
            </a:r>
          </a:p>
          <a:p>
            <a:pPr lvl="1"/>
            <a:r>
              <a:rPr lang="en-US" sz="1800" dirty="0"/>
              <a:t>Issue: Incomplete weather data (e.g., missing temperature or humidity values).</a:t>
            </a:r>
          </a:p>
          <a:p>
            <a:pPr lvl="1"/>
            <a:r>
              <a:rPr lang="en-US" sz="1800" dirty="0"/>
              <a:t>Impact: Missing weather data can reduce the accuracy of forecasting models. </a:t>
            </a:r>
          </a:p>
          <a:p>
            <a:pPr lvl="1"/>
            <a:r>
              <a:rPr lang="en-US" sz="1800" dirty="0"/>
              <a:t>Opportunity: Improve data collection by integrating more weather stations and enhancing data accuracy.</a:t>
            </a:r>
          </a:p>
          <a:p>
            <a:r>
              <a:rPr lang="en-US" sz="1800" dirty="0"/>
              <a:t>Model Gaps: </a:t>
            </a:r>
          </a:p>
          <a:p>
            <a:pPr lvl="1"/>
            <a:r>
              <a:rPr lang="en-US" sz="1800" dirty="0"/>
              <a:t>Issue: Limited models tested (RF, LSTM, ARIMA).</a:t>
            </a:r>
          </a:p>
          <a:p>
            <a:pPr lvl="1"/>
            <a:r>
              <a:rPr lang="en-US" sz="1800" dirty="0"/>
              <a:t>Impact: Models may not fully capture all aspects of complex power demand patterns. </a:t>
            </a:r>
          </a:p>
          <a:p>
            <a:pPr lvl="1"/>
            <a:r>
              <a:rPr lang="en-US" sz="1800" dirty="0"/>
              <a:t>Opportunity: Explore additional models like </a:t>
            </a:r>
            <a:r>
              <a:rPr lang="en-US" sz="1800" dirty="0" err="1"/>
              <a:t>XGBoost</a:t>
            </a:r>
            <a:r>
              <a:rPr lang="en-US" sz="1800" dirty="0"/>
              <a:t>, Prophet, or hybrid approaches.</a:t>
            </a:r>
            <a:endParaRPr lang="en-IN" sz="1800" dirty="0"/>
          </a:p>
        </p:txBody>
      </p:sp>
      <p:pic>
        <p:nvPicPr>
          <p:cNvPr id="4" name="Picture 3" descr="A close-up of a sign&#10;&#10;Description automatically generated">
            <a:extLst>
              <a:ext uri="{FF2B5EF4-FFF2-40B4-BE49-F238E27FC236}">
                <a16:creationId xmlns:a16="http://schemas.microsoft.com/office/drawing/2014/main" id="{331C1CB7-8590-A4C0-3038-53C46478B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pic>
        <p:nvPicPr>
          <p:cNvPr id="6" name="Picture 5">
            <a:extLst>
              <a:ext uri="{FF2B5EF4-FFF2-40B4-BE49-F238E27FC236}">
                <a16:creationId xmlns:a16="http://schemas.microsoft.com/office/drawing/2014/main" id="{8F30F728-0593-A203-7913-577855A6F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960" y="4534295"/>
            <a:ext cx="5472493" cy="2323705"/>
          </a:xfrm>
          <a:prstGeom prst="rect">
            <a:avLst/>
          </a:prstGeom>
        </p:spPr>
      </p:pic>
    </p:spTree>
    <p:extLst>
      <p:ext uri="{BB962C8B-B14F-4D97-AF65-F5344CB8AC3E}">
        <p14:creationId xmlns:p14="http://schemas.microsoft.com/office/powerpoint/2010/main" val="359118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32E5-8DC7-C803-8A15-C0E5C034E6EC}"/>
              </a:ext>
            </a:extLst>
          </p:cNvPr>
          <p:cNvSpPr>
            <a:spLocks noGrp="1"/>
          </p:cNvSpPr>
          <p:nvPr>
            <p:ph type="title"/>
          </p:nvPr>
        </p:nvSpPr>
        <p:spPr>
          <a:xfrm>
            <a:off x="838200" y="630239"/>
            <a:ext cx="10515600" cy="1060449"/>
          </a:xfrm>
        </p:spPr>
        <p:txBody>
          <a:bodyPr>
            <a:normAutofit/>
          </a:bodyPr>
          <a:lstStyle/>
          <a:p>
            <a:r>
              <a:rPr lang="en-IN" dirty="0"/>
              <a:t>Objectives</a:t>
            </a:r>
            <a:endParaRPr lang="en-IN" dirty="0">
              <a:solidFill>
                <a:srgbClr val="FF0000"/>
              </a:solidFill>
            </a:endParaRPr>
          </a:p>
        </p:txBody>
      </p:sp>
      <p:sp>
        <p:nvSpPr>
          <p:cNvPr id="3" name="Content Placeholder 2">
            <a:extLst>
              <a:ext uri="{FF2B5EF4-FFF2-40B4-BE49-F238E27FC236}">
                <a16:creationId xmlns:a16="http://schemas.microsoft.com/office/drawing/2014/main" id="{42AB45C7-CE81-0CE4-105E-149CF0AE8E83}"/>
              </a:ext>
            </a:extLst>
          </p:cNvPr>
          <p:cNvSpPr>
            <a:spLocks noGrp="1"/>
          </p:cNvSpPr>
          <p:nvPr>
            <p:ph idx="1"/>
          </p:nvPr>
        </p:nvSpPr>
        <p:spPr>
          <a:xfrm>
            <a:off x="774192" y="1569592"/>
            <a:ext cx="5242560" cy="4584319"/>
          </a:xfrm>
        </p:spPr>
        <p:txBody>
          <a:bodyPr>
            <a:normAutofit lnSpcReduction="10000"/>
          </a:bodyPr>
          <a:lstStyle/>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To the following will be achieved with this project: </a:t>
            </a:r>
          </a:p>
          <a:p>
            <a:pPr marL="0" marR="0" indent="0">
              <a:lnSpc>
                <a:spcPct val="115000"/>
              </a:lnSpc>
              <a:buNone/>
            </a:pP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1. Predict the amount of electricity required in Delhi and, at what time of the day it will be consumed with maximum usage.</a:t>
            </a: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2. Take into consideration weather conditions, holidays, etc. to enhance precision of the model.</a:t>
            </a: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3. Compare statistical models, for instance ARIMA against the AI model, in this case LSTM.</a:t>
            </a:r>
            <a:br>
              <a:rPr lang="en-US" sz="1800" dirty="0">
                <a:latin typeface="Calibri" panose="020F0502020204030204" pitchFamily="34"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4. Performance of the model should be evaluated in terms of Mean Absolute Error (MAE) and Root Mean Square Error (RMSE). </a:t>
            </a:r>
            <a:br>
              <a:rPr lang="en-US" sz="1800" dirty="0">
                <a:latin typeface="Calibri" panose="020F0502020204030204" pitchFamily="34"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5. Solutions suggested can be scaled to every other metropolitan area to effectively manage energy resource.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4" name="Picture 3" descr="A close-up of a sign&#10;&#10;Description automatically generated">
            <a:extLst>
              <a:ext uri="{FF2B5EF4-FFF2-40B4-BE49-F238E27FC236}">
                <a16:creationId xmlns:a16="http://schemas.microsoft.com/office/drawing/2014/main" id="{331C1CB7-8590-A4C0-3038-53C46478B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pic>
        <p:nvPicPr>
          <p:cNvPr id="6" name="Picture 5">
            <a:extLst>
              <a:ext uri="{FF2B5EF4-FFF2-40B4-BE49-F238E27FC236}">
                <a16:creationId xmlns:a16="http://schemas.microsoft.com/office/drawing/2014/main" id="{FF56D51A-789E-F471-C7AD-454CA9D51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294" y="2045936"/>
            <a:ext cx="6308274" cy="3631629"/>
          </a:xfrm>
          <a:prstGeom prst="rect">
            <a:avLst/>
          </a:prstGeom>
        </p:spPr>
      </p:pic>
    </p:spTree>
    <p:extLst>
      <p:ext uri="{BB962C8B-B14F-4D97-AF65-F5344CB8AC3E}">
        <p14:creationId xmlns:p14="http://schemas.microsoft.com/office/powerpoint/2010/main" val="221247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32E5-8DC7-C803-8A15-C0E5C034E6EC}"/>
              </a:ext>
            </a:extLst>
          </p:cNvPr>
          <p:cNvSpPr>
            <a:spLocks noGrp="1"/>
          </p:cNvSpPr>
          <p:nvPr>
            <p:ph type="title"/>
          </p:nvPr>
        </p:nvSpPr>
        <p:spPr>
          <a:xfrm>
            <a:off x="838200" y="630239"/>
            <a:ext cx="10515600" cy="1060449"/>
          </a:xfrm>
        </p:spPr>
        <p:txBody>
          <a:bodyPr>
            <a:normAutofit/>
          </a:bodyPr>
          <a:lstStyle/>
          <a:p>
            <a:r>
              <a:rPr lang="en-IN" dirty="0"/>
              <a:t>Tools/Technologies Used</a:t>
            </a:r>
            <a:endParaRPr lang="en-IN" dirty="0">
              <a:solidFill>
                <a:srgbClr val="FF0000"/>
              </a:solidFill>
            </a:endParaRPr>
          </a:p>
        </p:txBody>
      </p:sp>
      <p:sp>
        <p:nvSpPr>
          <p:cNvPr id="3" name="Content Placeholder 2">
            <a:extLst>
              <a:ext uri="{FF2B5EF4-FFF2-40B4-BE49-F238E27FC236}">
                <a16:creationId xmlns:a16="http://schemas.microsoft.com/office/drawing/2014/main" id="{42AB45C7-CE81-0CE4-105E-149CF0AE8E83}"/>
              </a:ext>
            </a:extLst>
          </p:cNvPr>
          <p:cNvSpPr>
            <a:spLocks noGrp="1"/>
          </p:cNvSpPr>
          <p:nvPr>
            <p:ph idx="1"/>
          </p:nvPr>
        </p:nvSpPr>
        <p:spPr>
          <a:xfrm>
            <a:off x="838200" y="2002536"/>
            <a:ext cx="3587496" cy="4351338"/>
          </a:xfrm>
        </p:spPr>
        <p:txBody>
          <a:bodyPr>
            <a:noAutofit/>
          </a:bodyPr>
          <a:lstStyle/>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Hardware Requirements: </a:t>
            </a:r>
            <a:endParaRPr lang="en-US" sz="1800" dirty="0">
              <a:latin typeface="Times New Roman" panose="02020603050405020304" pitchFamily="18" charset="0"/>
              <a:ea typeface="Calibri" panose="020F0502020204030204" pitchFamily="34" charset="0"/>
              <a:cs typeface="Arial" panose="020B0604020202020204" pitchFamily="34" charset="0"/>
            </a:endParaRPr>
          </a:p>
          <a:p>
            <a:pPr>
              <a:lnSpc>
                <a:spcPct val="115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The Processor should ideally be the Intel Xeon or equivalent.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Graphics Card: NVIDIA Tesla T4 GPU (for training LSTM).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RAM: 32 GB minimum.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Storage: 512 GB SSD for quick data access.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IN" sz="1800" dirty="0"/>
          </a:p>
        </p:txBody>
      </p:sp>
      <p:pic>
        <p:nvPicPr>
          <p:cNvPr id="4" name="Picture 3" descr="A close-up of a sign&#10;&#10;Description automatically generated">
            <a:extLst>
              <a:ext uri="{FF2B5EF4-FFF2-40B4-BE49-F238E27FC236}">
                <a16:creationId xmlns:a16="http://schemas.microsoft.com/office/drawing/2014/main" id="{331C1CB7-8590-A4C0-3038-53C46478B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sp>
        <p:nvSpPr>
          <p:cNvPr id="5" name="TextBox 4">
            <a:extLst>
              <a:ext uri="{FF2B5EF4-FFF2-40B4-BE49-F238E27FC236}">
                <a16:creationId xmlns:a16="http://schemas.microsoft.com/office/drawing/2014/main" id="{4D6C6D88-7F73-779A-6E0B-EC50B21D010C}"/>
              </a:ext>
            </a:extLst>
          </p:cNvPr>
          <p:cNvSpPr txBox="1"/>
          <p:nvPr/>
        </p:nvSpPr>
        <p:spPr>
          <a:xfrm>
            <a:off x="5550408" y="2002536"/>
            <a:ext cx="5431536" cy="3554819"/>
          </a:xfrm>
          <a:prstGeom prst="rect">
            <a:avLst/>
          </a:prstGeom>
          <a:noFill/>
        </p:spPr>
        <p:txBody>
          <a:bodyPr wrap="square" rtlCol="0">
            <a:spAutoFit/>
          </a:bodyPr>
          <a:lstStyle/>
          <a:p>
            <a:pPr marL="0" marR="0">
              <a:lnSpc>
                <a:spcPct val="115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Software Requirements: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Programming Language: Python 3.x.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Libraries and Frameworks: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TensorFlow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Keras</a:t>
            </a:r>
            <a:r>
              <a:rPr lang="en-US" sz="1800" dirty="0">
                <a:effectLst/>
                <a:latin typeface="Times New Roman" panose="02020603050405020304" pitchFamily="18" charset="0"/>
                <a:ea typeface="Calibri" panose="020F0502020204030204" pitchFamily="34" charset="0"/>
                <a:cs typeface="Arial" panose="020B0604020202020204" pitchFamily="34" charset="0"/>
              </a:rPr>
              <a:t> for deep learning models.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Scikit-learn for Random Forest implementation.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Statsmodels</a:t>
            </a:r>
            <a:r>
              <a:rPr lang="en-US" sz="1800" dirty="0">
                <a:effectLst/>
                <a:latin typeface="Times New Roman" panose="02020603050405020304" pitchFamily="18" charset="0"/>
                <a:ea typeface="Calibri" panose="020F0502020204030204" pitchFamily="34" charset="0"/>
                <a:cs typeface="Arial" panose="020B0604020202020204" pitchFamily="34" charset="0"/>
              </a:rPr>
              <a:t> for ARIMA model.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NumPy, Pandas for data manipulation.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Matplotlib, Seaborn for visualization.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IDE/Notebook: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Jupyter</a:t>
            </a:r>
            <a:r>
              <a:rPr lang="en-US" sz="1800" dirty="0">
                <a:effectLst/>
                <a:latin typeface="Times New Roman" panose="02020603050405020304" pitchFamily="18" charset="0"/>
                <a:ea typeface="Calibri" panose="020F0502020204030204" pitchFamily="34" charset="0"/>
                <a:cs typeface="Arial" panose="020B0604020202020204" pitchFamily="34" charset="0"/>
              </a:rPr>
              <a:t> Notebook.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Version Control: Git/GitHub for code collaboration.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5710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32E5-8DC7-C803-8A15-C0E5C034E6EC}"/>
              </a:ext>
            </a:extLst>
          </p:cNvPr>
          <p:cNvSpPr>
            <a:spLocks noGrp="1"/>
          </p:cNvSpPr>
          <p:nvPr>
            <p:ph type="title"/>
          </p:nvPr>
        </p:nvSpPr>
        <p:spPr>
          <a:xfrm>
            <a:off x="838200" y="630239"/>
            <a:ext cx="10515600" cy="1060449"/>
          </a:xfrm>
        </p:spPr>
        <p:txBody>
          <a:bodyPr>
            <a:normAutofit/>
          </a:bodyPr>
          <a:lstStyle/>
          <a:p>
            <a:r>
              <a:rPr lang="en-IN" dirty="0"/>
              <a:t>Methodology</a:t>
            </a:r>
            <a:endParaRPr lang="en-IN" dirty="0">
              <a:solidFill>
                <a:srgbClr val="FF0000"/>
              </a:solidFill>
            </a:endParaRPr>
          </a:p>
        </p:txBody>
      </p:sp>
      <p:sp>
        <p:nvSpPr>
          <p:cNvPr id="3" name="Content Placeholder 2">
            <a:extLst>
              <a:ext uri="{FF2B5EF4-FFF2-40B4-BE49-F238E27FC236}">
                <a16:creationId xmlns:a16="http://schemas.microsoft.com/office/drawing/2014/main" id="{42AB45C7-CE81-0CE4-105E-149CF0AE8E83}"/>
              </a:ext>
            </a:extLst>
          </p:cNvPr>
          <p:cNvSpPr>
            <a:spLocks noGrp="1"/>
          </p:cNvSpPr>
          <p:nvPr>
            <p:ph idx="1"/>
          </p:nvPr>
        </p:nvSpPr>
        <p:spPr>
          <a:xfrm>
            <a:off x="536448" y="1690688"/>
            <a:ext cx="4319397" cy="4351338"/>
          </a:xfrm>
        </p:spPr>
        <p:txBody>
          <a:bodyPr>
            <a:normAutofit fontScale="92500" lnSpcReduction="20000"/>
          </a:bodyPr>
          <a:lstStyle/>
          <a:p>
            <a:pPr marL="0" marR="0" indent="0">
              <a:lnSpc>
                <a:spcPct val="115000"/>
              </a:lnSpc>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1. Data Collection: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Objective: Collect historical demand, weather, and holiday/event data.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Steps: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1. Obtain electricity usage records from utility providers.</a:t>
            </a:r>
            <a:br>
              <a:rPr lang="en-US" sz="1800" dirty="0">
                <a:latin typeface="Calibri" panose="020F0502020204030204" pitchFamily="34"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2. Download weather data (temperature, humidity, precipitation) from meteorological databases.  </a:t>
            </a: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3. Collect holiday calendars and event schedules influencing energy use.  </a:t>
            </a:r>
            <a:br>
              <a:rPr lang="en-US"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Calibri" panose="020F0502020204030204" pitchFamily="34" charset="0"/>
                <a:cs typeface="Arial" panose="020B0604020202020204" pitchFamily="34" charset="0"/>
              </a:rPr>
              <a:t>4. Integrate real estate development information with the load growth to be recovered.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15000"/>
              </a:lnSpc>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4" name="Picture 3" descr="A close-up of a sign&#10;&#10;Description automatically generated">
            <a:extLst>
              <a:ext uri="{FF2B5EF4-FFF2-40B4-BE49-F238E27FC236}">
                <a16:creationId xmlns:a16="http://schemas.microsoft.com/office/drawing/2014/main" id="{331C1CB7-8590-A4C0-3038-53C46478B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2307"/>
            <a:ext cx="2360007" cy="627932"/>
          </a:xfrm>
          <a:prstGeom prst="rect">
            <a:avLst/>
          </a:prstGeom>
        </p:spPr>
      </p:pic>
      <p:pic>
        <p:nvPicPr>
          <p:cNvPr id="10" name="Picture 9">
            <a:extLst>
              <a:ext uri="{FF2B5EF4-FFF2-40B4-BE49-F238E27FC236}">
                <a16:creationId xmlns:a16="http://schemas.microsoft.com/office/drawing/2014/main" id="{1A373195-2B0B-9E37-9244-C1FC11050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597" y="1288923"/>
            <a:ext cx="7143750" cy="5048250"/>
          </a:xfrm>
          <a:prstGeom prst="rect">
            <a:avLst/>
          </a:prstGeom>
        </p:spPr>
      </p:pic>
    </p:spTree>
    <p:extLst>
      <p:ext uri="{BB962C8B-B14F-4D97-AF65-F5344CB8AC3E}">
        <p14:creationId xmlns:p14="http://schemas.microsoft.com/office/powerpoint/2010/main" val="67680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0A90-B7C8-57BB-B22A-4327FC8D4237}"/>
              </a:ext>
            </a:extLst>
          </p:cNvPr>
          <p:cNvSpPr>
            <a:spLocks noGrp="1"/>
          </p:cNvSpPr>
          <p:nvPr>
            <p:ph type="title"/>
          </p:nvPr>
        </p:nvSpPr>
        <p:spPr>
          <a:xfrm>
            <a:off x="838200" y="-429768"/>
            <a:ext cx="10515600" cy="82296"/>
          </a:xfrm>
        </p:spPr>
        <p:txBody>
          <a:bodyPr>
            <a:normAutofit fontScale="90000"/>
          </a:bodyPr>
          <a:lstStyle/>
          <a:p>
            <a:endParaRPr lang="en-US" dirty="0"/>
          </a:p>
        </p:txBody>
      </p:sp>
      <p:graphicFrame>
        <p:nvGraphicFramePr>
          <p:cNvPr id="4" name="Content Placeholder 3">
            <a:extLst>
              <a:ext uri="{FF2B5EF4-FFF2-40B4-BE49-F238E27FC236}">
                <a16:creationId xmlns:a16="http://schemas.microsoft.com/office/drawing/2014/main" id="{04622221-3B8B-6663-198D-1FCE69BA2B3E}"/>
              </a:ext>
            </a:extLst>
          </p:cNvPr>
          <p:cNvGraphicFramePr>
            <a:graphicFrameLocks noGrp="1"/>
          </p:cNvGraphicFramePr>
          <p:nvPr>
            <p:ph idx="1"/>
            <p:extLst>
              <p:ext uri="{D42A27DB-BD31-4B8C-83A1-F6EECF244321}">
                <p14:modId xmlns:p14="http://schemas.microsoft.com/office/powerpoint/2010/main" val="2979392977"/>
              </p:ext>
            </p:extLst>
          </p:nvPr>
        </p:nvGraphicFramePr>
        <p:xfrm>
          <a:off x="2182020" y="293822"/>
          <a:ext cx="7827960" cy="2715954"/>
        </p:xfrm>
        <a:graphic>
          <a:graphicData uri="http://schemas.openxmlformats.org/drawingml/2006/table">
            <a:tbl>
              <a:tblPr firstRow="1" firstCol="1" bandRow="1">
                <a:tableStyleId>{5C22544A-7EE6-4342-B048-85BDC9FD1C3A}</a:tableStyleId>
              </a:tblPr>
              <a:tblGrid>
                <a:gridCol w="1058442">
                  <a:extLst>
                    <a:ext uri="{9D8B030D-6E8A-4147-A177-3AD203B41FA5}">
                      <a16:colId xmlns:a16="http://schemas.microsoft.com/office/drawing/2014/main" val="3101325800"/>
                    </a:ext>
                  </a:extLst>
                </a:gridCol>
                <a:gridCol w="809762">
                  <a:extLst>
                    <a:ext uri="{9D8B030D-6E8A-4147-A177-3AD203B41FA5}">
                      <a16:colId xmlns:a16="http://schemas.microsoft.com/office/drawing/2014/main" val="697048314"/>
                    </a:ext>
                  </a:extLst>
                </a:gridCol>
                <a:gridCol w="809762">
                  <a:extLst>
                    <a:ext uri="{9D8B030D-6E8A-4147-A177-3AD203B41FA5}">
                      <a16:colId xmlns:a16="http://schemas.microsoft.com/office/drawing/2014/main" val="2913375622"/>
                    </a:ext>
                  </a:extLst>
                </a:gridCol>
                <a:gridCol w="1101184">
                  <a:extLst>
                    <a:ext uri="{9D8B030D-6E8A-4147-A177-3AD203B41FA5}">
                      <a16:colId xmlns:a16="http://schemas.microsoft.com/office/drawing/2014/main" val="2000866111"/>
                    </a:ext>
                  </a:extLst>
                </a:gridCol>
                <a:gridCol w="809762">
                  <a:extLst>
                    <a:ext uri="{9D8B030D-6E8A-4147-A177-3AD203B41FA5}">
                      <a16:colId xmlns:a16="http://schemas.microsoft.com/office/drawing/2014/main" val="3229619678"/>
                    </a:ext>
                  </a:extLst>
                </a:gridCol>
                <a:gridCol w="809762">
                  <a:extLst>
                    <a:ext uri="{9D8B030D-6E8A-4147-A177-3AD203B41FA5}">
                      <a16:colId xmlns:a16="http://schemas.microsoft.com/office/drawing/2014/main" val="446433761"/>
                    </a:ext>
                  </a:extLst>
                </a:gridCol>
                <a:gridCol w="809762">
                  <a:extLst>
                    <a:ext uri="{9D8B030D-6E8A-4147-A177-3AD203B41FA5}">
                      <a16:colId xmlns:a16="http://schemas.microsoft.com/office/drawing/2014/main" val="266011987"/>
                    </a:ext>
                  </a:extLst>
                </a:gridCol>
                <a:gridCol w="809762">
                  <a:extLst>
                    <a:ext uri="{9D8B030D-6E8A-4147-A177-3AD203B41FA5}">
                      <a16:colId xmlns:a16="http://schemas.microsoft.com/office/drawing/2014/main" val="3389814720"/>
                    </a:ext>
                  </a:extLst>
                </a:gridCol>
                <a:gridCol w="809762">
                  <a:extLst>
                    <a:ext uri="{9D8B030D-6E8A-4147-A177-3AD203B41FA5}">
                      <a16:colId xmlns:a16="http://schemas.microsoft.com/office/drawing/2014/main" val="2036870132"/>
                    </a:ext>
                  </a:extLst>
                </a:gridCol>
              </a:tblGrid>
              <a:tr h="452659">
                <a:tc>
                  <a:txBody>
                    <a:bodyPr/>
                    <a:lstStyle/>
                    <a:p>
                      <a:pPr marL="0" marR="0"/>
                      <a:r>
                        <a:rPr lang="en-IN" sz="1100">
                          <a:effectLst/>
                        </a:rPr>
                        <a:t>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time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season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temperature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humidity</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solar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wind speed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delhi</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holiday</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3570294"/>
                  </a:ext>
                </a:extLst>
              </a:tr>
              <a:tr h="452659">
                <a:tc>
                  <a:txBody>
                    <a:bodyPr/>
                    <a:lstStyle/>
                    <a:p>
                      <a:pPr marL="0" marR="0" algn="r"/>
                      <a:r>
                        <a:rPr lang="en-IN" sz="1100">
                          <a:effectLst/>
                        </a:rPr>
                        <a:t>01-01-2023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00:00:00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13.90173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65.5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7.553054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5980.068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dirty="0">
                          <a:effectLst/>
                        </a:rPr>
                        <a:t>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16459910"/>
                  </a:ext>
                </a:extLst>
              </a:tr>
              <a:tr h="452659">
                <a:tc>
                  <a:txBody>
                    <a:bodyPr/>
                    <a:lstStyle/>
                    <a:p>
                      <a:pPr marL="0" marR="0" algn="r"/>
                      <a:r>
                        <a:rPr lang="en-IN" sz="1100">
                          <a:effectLst/>
                        </a:rPr>
                        <a:t>01-01-2023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01:00:00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11.34082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dirty="0">
                          <a:effectLst/>
                        </a:rPr>
                        <a:t>47.4381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2.177358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5076.498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0718484"/>
                  </a:ext>
                </a:extLst>
              </a:tr>
              <a:tr h="452659">
                <a:tc>
                  <a:txBody>
                    <a:bodyPr/>
                    <a:lstStyle/>
                    <a:p>
                      <a:pPr marL="0" marR="0" algn="r"/>
                      <a:r>
                        <a:rPr lang="en-IN" sz="1100">
                          <a:effectLst/>
                        </a:rPr>
                        <a:t>01-01-2023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02:00:00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13.37137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64.06894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9.131008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6267.645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0497112"/>
                  </a:ext>
                </a:extLst>
              </a:tr>
              <a:tr h="452659">
                <a:tc>
                  <a:txBody>
                    <a:bodyPr/>
                    <a:lstStyle/>
                    <a:p>
                      <a:pPr marL="0" marR="0" algn="r"/>
                      <a:r>
                        <a:rPr lang="en-IN" sz="1100">
                          <a:effectLst/>
                        </a:rPr>
                        <a:t>01-01-2023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03:00:00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14.26009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54.95618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2.41533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6525.088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58331415"/>
                  </a:ext>
                </a:extLst>
              </a:tr>
              <a:tr h="452659">
                <a:tc>
                  <a:txBody>
                    <a:bodyPr/>
                    <a:lstStyle/>
                    <a:p>
                      <a:pPr marL="0" marR="0" algn="r"/>
                      <a:r>
                        <a:rPr lang="en-IN" sz="1100">
                          <a:effectLst/>
                        </a:rPr>
                        <a:t>01-01-2023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04:00:00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10.15637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59.4839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6.779265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5910.683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dirty="0">
                          <a:effectLst/>
                        </a:rPr>
                        <a:t>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80524161"/>
                  </a:ext>
                </a:extLst>
              </a:tr>
            </a:tbl>
          </a:graphicData>
        </a:graphic>
      </p:graphicFrame>
      <p:graphicFrame>
        <p:nvGraphicFramePr>
          <p:cNvPr id="5" name="Table 4">
            <a:extLst>
              <a:ext uri="{FF2B5EF4-FFF2-40B4-BE49-F238E27FC236}">
                <a16:creationId xmlns:a16="http://schemas.microsoft.com/office/drawing/2014/main" id="{E3D3D6EB-A8B6-0864-B9DC-487AE2591E9A}"/>
              </a:ext>
            </a:extLst>
          </p:cNvPr>
          <p:cNvGraphicFramePr>
            <a:graphicFrameLocks noGrp="1"/>
          </p:cNvGraphicFramePr>
          <p:nvPr>
            <p:extLst>
              <p:ext uri="{D42A27DB-BD31-4B8C-83A1-F6EECF244321}">
                <p14:modId xmlns:p14="http://schemas.microsoft.com/office/powerpoint/2010/main" val="1806292056"/>
              </p:ext>
            </p:extLst>
          </p:nvPr>
        </p:nvGraphicFramePr>
        <p:xfrm>
          <a:off x="2363248" y="3817034"/>
          <a:ext cx="7465503" cy="2783532"/>
        </p:xfrm>
        <a:graphic>
          <a:graphicData uri="http://schemas.openxmlformats.org/drawingml/2006/table">
            <a:tbl>
              <a:tblPr firstRow="1" firstCol="1" bandRow="1">
                <a:tableStyleId>{5C22544A-7EE6-4342-B048-85BDC9FD1C3A}</a:tableStyleId>
              </a:tblPr>
              <a:tblGrid>
                <a:gridCol w="1242643">
                  <a:extLst>
                    <a:ext uri="{9D8B030D-6E8A-4147-A177-3AD203B41FA5}">
                      <a16:colId xmlns:a16="http://schemas.microsoft.com/office/drawing/2014/main" val="1951027669"/>
                    </a:ext>
                  </a:extLst>
                </a:gridCol>
                <a:gridCol w="864286">
                  <a:extLst>
                    <a:ext uri="{9D8B030D-6E8A-4147-A177-3AD203B41FA5}">
                      <a16:colId xmlns:a16="http://schemas.microsoft.com/office/drawing/2014/main" val="1487890884"/>
                    </a:ext>
                  </a:extLst>
                </a:gridCol>
                <a:gridCol w="864286">
                  <a:extLst>
                    <a:ext uri="{9D8B030D-6E8A-4147-A177-3AD203B41FA5}">
                      <a16:colId xmlns:a16="http://schemas.microsoft.com/office/drawing/2014/main" val="2757314913"/>
                    </a:ext>
                  </a:extLst>
                </a:gridCol>
                <a:gridCol w="1037144">
                  <a:extLst>
                    <a:ext uri="{9D8B030D-6E8A-4147-A177-3AD203B41FA5}">
                      <a16:colId xmlns:a16="http://schemas.microsoft.com/office/drawing/2014/main" val="247048839"/>
                    </a:ext>
                  </a:extLst>
                </a:gridCol>
                <a:gridCol w="864286">
                  <a:extLst>
                    <a:ext uri="{9D8B030D-6E8A-4147-A177-3AD203B41FA5}">
                      <a16:colId xmlns:a16="http://schemas.microsoft.com/office/drawing/2014/main" val="3143771945"/>
                    </a:ext>
                  </a:extLst>
                </a:gridCol>
                <a:gridCol w="864286">
                  <a:extLst>
                    <a:ext uri="{9D8B030D-6E8A-4147-A177-3AD203B41FA5}">
                      <a16:colId xmlns:a16="http://schemas.microsoft.com/office/drawing/2014/main" val="626792730"/>
                    </a:ext>
                  </a:extLst>
                </a:gridCol>
                <a:gridCol w="864286">
                  <a:extLst>
                    <a:ext uri="{9D8B030D-6E8A-4147-A177-3AD203B41FA5}">
                      <a16:colId xmlns:a16="http://schemas.microsoft.com/office/drawing/2014/main" val="1307392121"/>
                    </a:ext>
                  </a:extLst>
                </a:gridCol>
                <a:gridCol w="864286">
                  <a:extLst>
                    <a:ext uri="{9D8B030D-6E8A-4147-A177-3AD203B41FA5}">
                      <a16:colId xmlns:a16="http://schemas.microsoft.com/office/drawing/2014/main" val="2140695530"/>
                    </a:ext>
                  </a:extLst>
                </a:gridCol>
              </a:tblGrid>
              <a:tr h="693912">
                <a:tc>
                  <a:txBody>
                    <a:bodyPr/>
                    <a:lstStyle/>
                    <a:p>
                      <a:pPr marL="0" marR="0"/>
                      <a:r>
                        <a:rPr lang="en-IN" sz="1100">
                          <a:effectLst/>
                        </a:rPr>
                        <a:t>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time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season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temperature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humidity</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solar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wind speed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holiday</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0384326"/>
                  </a:ext>
                </a:extLst>
              </a:tr>
              <a:tr h="417924">
                <a:tc>
                  <a:txBody>
                    <a:bodyPr/>
                    <a:lstStyle/>
                    <a:p>
                      <a:pPr marL="0" marR="0" algn="r"/>
                      <a:r>
                        <a:rPr lang="en-IN" sz="1100">
                          <a:effectLst/>
                        </a:rPr>
                        <a:t>02-01-2024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00:00:00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15.38767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51.28926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4.029929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5689952"/>
                  </a:ext>
                </a:extLst>
              </a:tr>
              <a:tr h="417924">
                <a:tc>
                  <a:txBody>
                    <a:bodyPr/>
                    <a:lstStyle/>
                    <a:p>
                      <a:pPr marL="0" marR="0" algn="r"/>
                      <a:r>
                        <a:rPr lang="en-IN" sz="1100">
                          <a:effectLst/>
                        </a:rPr>
                        <a:t>02-01-2024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01:00:00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19.67812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64.79843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2.557387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3871148"/>
                  </a:ext>
                </a:extLst>
              </a:tr>
              <a:tr h="417924">
                <a:tc>
                  <a:txBody>
                    <a:bodyPr/>
                    <a:lstStyle/>
                    <a:p>
                      <a:pPr marL="0" marR="0" algn="r"/>
                      <a:r>
                        <a:rPr lang="en-IN" sz="1100">
                          <a:effectLst/>
                        </a:rPr>
                        <a:t>02-01-2024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02:00:00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15.50505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49.51597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5.094352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9338149"/>
                  </a:ext>
                </a:extLst>
              </a:tr>
              <a:tr h="417924">
                <a:tc>
                  <a:txBody>
                    <a:bodyPr/>
                    <a:lstStyle/>
                    <a:p>
                      <a:pPr marL="0" marR="0" algn="r"/>
                      <a:r>
                        <a:rPr lang="en-IN" sz="1100">
                          <a:effectLst/>
                        </a:rPr>
                        <a:t>02-01-2024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03:00:00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19.60526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66.42909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7.777601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2245736"/>
                  </a:ext>
                </a:extLst>
              </a:tr>
              <a:tr h="417924">
                <a:tc>
                  <a:txBody>
                    <a:bodyPr/>
                    <a:lstStyle/>
                    <a:p>
                      <a:pPr marL="0" marR="0" algn="r"/>
                      <a:r>
                        <a:rPr lang="en-IN" sz="1100">
                          <a:effectLst/>
                        </a:rPr>
                        <a:t>02-01-2024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04:00:00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r>
                        <a:rPr lang="en-IN" sz="1100">
                          <a:effectLst/>
                        </a:rPr>
                        <a:t>winter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5.973293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55.1778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a:effectLst/>
                        </a:rPr>
                        <a:t>3.772509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r>
                        <a:rPr lang="en-IN" sz="1100" dirty="0">
                          <a:effectLst/>
                        </a:rPr>
                        <a:t>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59848"/>
                  </a:ext>
                </a:extLst>
              </a:tr>
            </a:tbl>
          </a:graphicData>
        </a:graphic>
      </p:graphicFrame>
      <p:sp>
        <p:nvSpPr>
          <p:cNvPr id="6" name="Rectangle 1">
            <a:extLst>
              <a:ext uri="{FF2B5EF4-FFF2-40B4-BE49-F238E27FC236}">
                <a16:creationId xmlns:a16="http://schemas.microsoft.com/office/drawing/2014/main" id="{09717CFD-EAA9-0DDE-4155-F73B4C402793}"/>
              </a:ext>
            </a:extLst>
          </p:cNvPr>
          <p:cNvSpPr>
            <a:spLocks noChangeArrowheads="1"/>
          </p:cNvSpPr>
          <p:nvPr/>
        </p:nvSpPr>
        <p:spPr bwMode="auto">
          <a:xfrm>
            <a:off x="4818888" y="3182713"/>
            <a:ext cx="372160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Table.1: Training dataset(final.csv)</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Table.2: Prediction dataset(gani.csv)</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103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TotalTime>
  <Words>2011</Words>
  <Application>Microsoft Office PowerPoint</Application>
  <PresentationFormat>Widescreen</PresentationFormat>
  <Paragraphs>236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Calibri</vt:lpstr>
      <vt:lpstr>Symbol</vt:lpstr>
      <vt:lpstr>Times New Roman</vt:lpstr>
      <vt:lpstr>Office Theme</vt:lpstr>
      <vt:lpstr>AI BASED ELECTRICITY DEMAND FORECASTING FOR DELHI Minor Project I (DS3170)</vt:lpstr>
      <vt:lpstr>Introduction to Project </vt:lpstr>
      <vt:lpstr>Problem Identification</vt:lpstr>
      <vt:lpstr>Literature Review</vt:lpstr>
      <vt:lpstr>Gap Analysis</vt:lpstr>
      <vt:lpstr>Objectives</vt:lpstr>
      <vt:lpstr>Tools/Technologies Used</vt:lpstr>
      <vt:lpstr>Methodology</vt:lpstr>
      <vt:lpstr>PowerPoint Presentation</vt:lpstr>
      <vt:lpstr>PowerPoint Presentation</vt:lpstr>
      <vt:lpstr>PowerPoint Presentation</vt:lpstr>
      <vt:lpstr>PowerPoint Presentation</vt:lpstr>
      <vt:lpstr>Results </vt:lpstr>
      <vt:lpstr>PowerPoint Presentation</vt:lpstr>
      <vt:lpstr>PowerPoint Presentation</vt:lpstr>
      <vt:lpstr>Conclusions and Future Work</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Sukhwinder Sharma [MU - Jaipur]</dc:creator>
  <cp:lastModifiedBy>Aashi Sharma</cp:lastModifiedBy>
  <cp:revision>5</cp:revision>
  <dcterms:created xsi:type="dcterms:W3CDTF">2024-11-18T10:46:36Z</dcterms:created>
  <dcterms:modified xsi:type="dcterms:W3CDTF">2024-11-20T09:46:39Z</dcterms:modified>
</cp:coreProperties>
</file>