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784AD-A2F8-48CE-B7E1-F80794BF056D}"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52A75-C2CC-4FE8-8AB7-DDFED6BF81AB}" type="slidenum">
              <a:rPr lang="en-IN" smtClean="0"/>
              <a:t>‹#›</a:t>
            </a:fld>
            <a:endParaRPr lang="en-IN"/>
          </a:p>
        </p:txBody>
      </p:sp>
    </p:spTree>
    <p:extLst>
      <p:ext uri="{BB962C8B-B14F-4D97-AF65-F5344CB8AC3E}">
        <p14:creationId xmlns:p14="http://schemas.microsoft.com/office/powerpoint/2010/main" val="349720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FCE4A8-B4B8-4866-B723-31B620049327}"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660A2-F34B-43FB-89B7-5321F26C78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63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CE4A8-B4B8-4866-B723-31B620049327}"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282566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CE4A8-B4B8-4866-B723-31B620049327}"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352270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FCE4A8-B4B8-4866-B723-31B620049327}"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25037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FCE4A8-B4B8-4866-B723-31B620049327}" type="datetimeFigureOut">
              <a:rPr lang="en-IN" smtClean="0"/>
              <a:t>11-07-2024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660A2-F34B-43FB-89B7-5321F26C789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24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FCE4A8-B4B8-4866-B723-31B620049327}"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195963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FCE4A8-B4B8-4866-B723-31B620049327}" type="datetimeFigureOut">
              <a:rPr lang="en-IN" smtClean="0"/>
              <a:t>11-07-2024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42444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FCE4A8-B4B8-4866-B723-31B620049327}" type="datetimeFigureOut">
              <a:rPr lang="en-IN" smtClean="0"/>
              <a:t>11-07-2024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6257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FCE4A8-B4B8-4866-B723-31B620049327}" type="datetimeFigureOut">
              <a:rPr lang="en-IN" smtClean="0"/>
              <a:t>11-07-2024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93330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FCE4A8-B4B8-4866-B723-31B620049327}" type="datetimeFigureOut">
              <a:rPr lang="en-IN" smtClean="0"/>
              <a:t>11-07-2024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5660A2-F34B-43FB-89B7-5321F26C789C}" type="slidenum">
              <a:rPr lang="en-IN" smtClean="0"/>
              <a:t>‹#›</a:t>
            </a:fld>
            <a:endParaRPr lang="en-IN"/>
          </a:p>
        </p:txBody>
      </p:sp>
    </p:spTree>
    <p:extLst>
      <p:ext uri="{BB962C8B-B14F-4D97-AF65-F5344CB8AC3E}">
        <p14:creationId xmlns:p14="http://schemas.microsoft.com/office/powerpoint/2010/main" val="177007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FCE4A8-B4B8-4866-B723-31B620049327}" type="datetimeFigureOut">
              <a:rPr lang="en-IN" smtClean="0"/>
              <a:t>11-07-2024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660A2-F34B-43FB-89B7-5321F26C789C}" type="slidenum">
              <a:rPr lang="en-IN" smtClean="0"/>
              <a:t>‹#›</a:t>
            </a:fld>
            <a:endParaRPr lang="en-IN"/>
          </a:p>
        </p:txBody>
      </p:sp>
    </p:spTree>
    <p:extLst>
      <p:ext uri="{BB962C8B-B14F-4D97-AF65-F5344CB8AC3E}">
        <p14:creationId xmlns:p14="http://schemas.microsoft.com/office/powerpoint/2010/main" val="50435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FCE4A8-B4B8-4866-B723-31B620049327}" type="datetimeFigureOut">
              <a:rPr lang="en-IN" smtClean="0"/>
              <a:t>11-07-2024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5660A2-F34B-43FB-89B7-5321F26C789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4548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233859" y="917158"/>
            <a:ext cx="9843810" cy="4103320"/>
            <a:chOff x="250275" y="311370"/>
            <a:chExt cx="9843811" cy="4103320"/>
          </a:xfrm>
        </p:grpSpPr>
        <p:sp>
          <p:nvSpPr>
            <p:cNvPr id="2" name="Rectangle 1"/>
            <p:cNvSpPr/>
            <p:nvPr/>
          </p:nvSpPr>
          <p:spPr>
            <a:xfrm>
              <a:off x="250275" y="548863"/>
              <a:ext cx="6456484" cy="2862322"/>
            </a:xfrm>
            <a:prstGeom prst="rect">
              <a:avLst/>
            </a:prstGeom>
            <a:solidFill>
              <a:schemeClr val="bg1"/>
            </a:solidFill>
          </p:spPr>
          <p:txBody>
            <a:bodyPr wrap="square">
              <a:spAutoFit/>
            </a:bodyPr>
            <a:lstStyle/>
            <a:p>
              <a:r>
                <a:rPr lang="en-US" sz="6000" b="1" dirty="0">
                  <a:latin typeface="Times New Roman" panose="02020603050405020304" pitchFamily="18" charset="0"/>
                  <a:cs typeface="Times New Roman" panose="02020603050405020304" pitchFamily="18" charset="0"/>
                </a:rPr>
                <a:t>MAXIMIZING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REVENUE FOR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DRIVERS </a:t>
              </a:r>
              <a:endParaRPr lang="en-IN" sz="6000" dirty="0">
                <a:latin typeface="Times New Roman" panose="02020603050405020304" pitchFamily="18" charset="0"/>
                <a:cs typeface="Times New Roman" panose="02020603050405020304" pitchFamily="18" charset="0"/>
              </a:endParaRPr>
            </a:p>
          </p:txBody>
        </p:sp>
        <p:pic>
          <p:nvPicPr>
            <p:cNvPr id="1030" name="Picture 6" descr="Taxi PNG Transparent Images - PNG A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7552" y="311370"/>
              <a:ext cx="4166534" cy="309981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822843" y="3748908"/>
              <a:ext cx="3907419" cy="665782"/>
              <a:chOff x="734920" y="3784077"/>
              <a:chExt cx="3907419" cy="665782"/>
            </a:xfrm>
          </p:grpSpPr>
          <p:sp>
            <p:nvSpPr>
              <p:cNvPr id="7" name="Rounded Rectangle 6"/>
              <p:cNvSpPr/>
              <p:nvPr/>
            </p:nvSpPr>
            <p:spPr>
              <a:xfrm>
                <a:off x="734920" y="3784077"/>
                <a:ext cx="3907419" cy="66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5" name="TextBox 4"/>
              <p:cNvSpPr txBox="1"/>
              <p:nvPr/>
            </p:nvSpPr>
            <p:spPr>
              <a:xfrm>
                <a:off x="734920" y="3886136"/>
                <a:ext cx="3749158" cy="461665"/>
              </a:xfrm>
              <a:prstGeom prst="rect">
                <a:avLst/>
              </a:prstGeom>
              <a:noFill/>
            </p:spPr>
            <p:txBody>
              <a:bodyPr wrap="square" rtlCol="0">
                <a:spAutoFit/>
              </a:bodyPr>
              <a:lstStyle/>
              <a:p>
                <a:pPr algn="ctr"/>
                <a:r>
                  <a:rPr lang="en-US" sz="2400" dirty="0">
                    <a:latin typeface="+mj-lt"/>
                    <a:cs typeface="Times New Roman" panose="02020603050405020304" pitchFamily="18" charset="0"/>
                  </a:rPr>
                  <a:t>Through Payment Type</a:t>
                </a:r>
                <a:endParaRPr lang="en-IN" sz="2400" dirty="0">
                  <a:latin typeface="+mj-lt"/>
                  <a:cs typeface="Times New Roman" panose="02020603050405020304" pitchFamily="18" charset="0"/>
                </a:endParaRPr>
              </a:p>
            </p:txBody>
          </p:sp>
        </p:grpSp>
      </p:grpSp>
    </p:spTree>
    <p:extLst>
      <p:ext uri="{BB962C8B-B14F-4D97-AF65-F5344CB8AC3E}">
        <p14:creationId xmlns:p14="http://schemas.microsoft.com/office/powerpoint/2010/main" val="210501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45609"/>
            <a:ext cx="11342256" cy="7078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Hypothesis Testing </a:t>
            </a:r>
            <a:endParaRPr lang="en-IN" sz="4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04800" y="1979365"/>
            <a:ext cx="11342256" cy="2554545"/>
          </a:xfrm>
          <a:prstGeom prst="rect">
            <a:avLst/>
          </a:prstGeom>
        </p:spPr>
        <p:txBody>
          <a:bodyPr wrap="square">
            <a:spAutoFit/>
          </a:bodyPr>
          <a:lstStyle/>
          <a:p>
            <a:pPr algn="just"/>
            <a:r>
              <a:rPr lang="en-IN" sz="2000" b="1" dirty="0"/>
              <a:t>Null hypothesis: </a:t>
            </a:r>
            <a:r>
              <a:rPr lang="en-IN" sz="2000" dirty="0"/>
              <a:t>There is no difference in average fare between customers who use credit </a:t>
            </a:r>
            <a:r>
              <a:rPr lang="en-IN" sz="2000" dirty="0" smtClean="0"/>
              <a:t>cards and customers who use cash.</a:t>
            </a:r>
          </a:p>
          <a:p>
            <a:pPr algn="just"/>
            <a:endParaRPr lang="en-IN" sz="2000" dirty="0"/>
          </a:p>
          <a:p>
            <a:pPr algn="just"/>
            <a:r>
              <a:rPr lang="en-IN" sz="2000" b="1" dirty="0"/>
              <a:t>Alternative hypothesis: </a:t>
            </a:r>
            <a:r>
              <a:rPr lang="en-IN" sz="2000" dirty="0"/>
              <a:t>There is a difference in average fare between customers who use </a:t>
            </a:r>
            <a:r>
              <a:rPr lang="en-IN" sz="2000" dirty="0" smtClean="0"/>
              <a:t>credit cards </a:t>
            </a:r>
            <a:r>
              <a:rPr lang="en-IN" sz="2000" dirty="0"/>
              <a:t>and customers who use </a:t>
            </a:r>
            <a:r>
              <a:rPr lang="en-IN" sz="2000" dirty="0" smtClean="0"/>
              <a:t>cash</a:t>
            </a:r>
          </a:p>
          <a:p>
            <a:pPr algn="just"/>
            <a:endParaRPr lang="en-IN" sz="2000" dirty="0"/>
          </a:p>
          <a:p>
            <a:pPr algn="just"/>
            <a:r>
              <a:rPr lang="en-IN" sz="2000" dirty="0"/>
              <a:t>With a T-statistic of 165.éand a P-value of less than 0.05, we reject the null hypothesis, </a:t>
            </a:r>
            <a:r>
              <a:rPr lang="en-IN" sz="2000" dirty="0" smtClean="0"/>
              <a:t>suggesting that </a:t>
            </a:r>
            <a:r>
              <a:rPr lang="en-IN" sz="2000" dirty="0"/>
              <a:t>there is indeed a significant difference in average fare between the two payment methods.</a:t>
            </a:r>
          </a:p>
        </p:txBody>
      </p:sp>
      <p:cxnSp>
        <p:nvCxnSpPr>
          <p:cNvPr id="5" name="Straight Connector 4"/>
          <p:cNvCxnSpPr/>
          <p:nvPr/>
        </p:nvCxnSpPr>
        <p:spPr>
          <a:xfrm>
            <a:off x="304800" y="1435510"/>
            <a:ext cx="42966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64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201" y="424872"/>
            <a:ext cx="4233851" cy="707886"/>
          </a:xfrm>
          <a:prstGeom prst="rect">
            <a:avLst/>
          </a:prstGeom>
          <a:noFill/>
        </p:spPr>
        <p:txBody>
          <a:bodyPr wrap="none" rtlCol="0">
            <a:spAutoFit/>
          </a:bodyPr>
          <a:lstStyle/>
          <a:p>
            <a:pPr algn="ctr"/>
            <a:r>
              <a:rPr lang="en-US" sz="4000" b="1" dirty="0" smtClean="0">
                <a:latin typeface="Times New Roman" panose="02020603050405020304" pitchFamily="18" charset="0"/>
                <a:cs typeface="Times New Roman" panose="02020603050405020304" pitchFamily="18" charset="0"/>
              </a:rPr>
              <a:t>Recommendations</a:t>
            </a:r>
            <a:endParaRPr lang="en-IN" sz="4000" b="1"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300471" y="1784562"/>
            <a:ext cx="11055786" cy="3071946"/>
            <a:chOff x="300472" y="1460097"/>
            <a:chExt cx="11055786" cy="3071946"/>
          </a:xfrm>
        </p:grpSpPr>
        <p:sp>
          <p:nvSpPr>
            <p:cNvPr id="4" name="Rectangle 3"/>
            <p:cNvSpPr/>
            <p:nvPr/>
          </p:nvSpPr>
          <p:spPr>
            <a:xfrm>
              <a:off x="1228175" y="1519090"/>
              <a:ext cx="9980598" cy="707886"/>
            </a:xfrm>
            <a:prstGeom prst="rect">
              <a:avLst/>
            </a:prstGeom>
          </p:spPr>
          <p:txBody>
            <a:bodyPr wrap="square">
              <a:spAutoFit/>
            </a:bodyPr>
            <a:lstStyle/>
            <a:p>
              <a:pPr algn="just"/>
              <a:r>
                <a:rPr lang="en-IN" sz="2000" dirty="0"/>
                <a:t>Encourage customers to pay with credit cards to capitalize on the potential for generating more revenue for taxi cab drivers.</a:t>
              </a:r>
              <a:endParaRPr lang="en-IN" sz="2000" dirty="0"/>
            </a:p>
          </p:txBody>
        </p:sp>
        <p:pic>
          <p:nvPicPr>
            <p:cNvPr id="1026" name="Picture 2" descr="Premium Vector | Light bulb logo template vector icon illust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472" y="1460097"/>
              <a:ext cx="764318" cy="764318"/>
            </a:xfrm>
            <a:prstGeom prst="ellipse">
              <a:avLst/>
            </a:prstGeom>
            <a:solidFill>
              <a:schemeClr val="bg1">
                <a:lumMod val="85000"/>
                <a:alpha val="81000"/>
              </a:schemeClr>
            </a:solidFill>
            <a:ln>
              <a:noFill/>
            </a:ln>
            <a:effectLst>
              <a:softEdge rad="112500"/>
            </a:effectLst>
          </p:spPr>
        </p:pic>
        <p:pic>
          <p:nvPicPr>
            <p:cNvPr id="1028" name="Picture 4" descr="Percentage Icon. Linear Percentage Icon. Sale Percentage Symbol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6729"/>
            <a:stretch/>
          </p:blipFill>
          <p:spPr bwMode="auto">
            <a:xfrm>
              <a:off x="312487" y="2551754"/>
              <a:ext cx="763200" cy="751885"/>
            </a:xfrm>
            <a:prstGeom prst="rect">
              <a:avLst/>
            </a:prstGeom>
            <a:solidFill>
              <a:schemeClr val="bg1">
                <a:lumMod val="75000"/>
                <a:alpha val="83000"/>
              </a:schemeClr>
            </a:solidFill>
          </p:spPr>
        </p:pic>
        <p:sp>
          <p:nvSpPr>
            <p:cNvPr id="5" name="Rectangle 4"/>
            <p:cNvSpPr/>
            <p:nvPr/>
          </p:nvSpPr>
          <p:spPr>
            <a:xfrm>
              <a:off x="1228175" y="2551754"/>
              <a:ext cx="10128083" cy="707886"/>
            </a:xfrm>
            <a:prstGeom prst="rect">
              <a:avLst/>
            </a:prstGeom>
          </p:spPr>
          <p:txBody>
            <a:bodyPr wrap="square">
              <a:spAutoFit/>
            </a:bodyPr>
            <a:lstStyle/>
            <a:p>
              <a:pPr algn="just"/>
              <a:r>
                <a:rPr lang="en-IN" sz="2000" dirty="0"/>
                <a:t>Implement strategies such as offering incentives or discounts for credit </a:t>
              </a:r>
              <a:r>
                <a:rPr lang="en-IN" sz="2000" dirty="0" smtClean="0"/>
                <a:t>card transactions </a:t>
              </a:r>
              <a:r>
                <a:rPr lang="en-IN" sz="2000" dirty="0"/>
                <a:t>to incentivize customers to choose this payment </a:t>
              </a:r>
              <a:r>
                <a:rPr lang="en-IN" sz="2000" dirty="0" smtClean="0"/>
                <a:t>method.</a:t>
              </a:r>
              <a:endParaRPr lang="en-IN" sz="2000" dirty="0"/>
            </a:p>
          </p:txBody>
        </p:sp>
        <p:sp>
          <p:nvSpPr>
            <p:cNvPr id="6" name="Rectangle 5"/>
            <p:cNvSpPr/>
            <p:nvPr/>
          </p:nvSpPr>
          <p:spPr>
            <a:xfrm>
              <a:off x="1228174" y="3755645"/>
              <a:ext cx="9980599" cy="707886"/>
            </a:xfrm>
            <a:prstGeom prst="rect">
              <a:avLst/>
            </a:prstGeom>
          </p:spPr>
          <p:txBody>
            <a:bodyPr wrap="square">
              <a:spAutoFit/>
            </a:bodyPr>
            <a:lstStyle/>
            <a:p>
              <a:pPr algn="just"/>
              <a:r>
                <a:rPr lang="en-IN" sz="2000" dirty="0"/>
                <a:t>Provide seamless and secure credit card payment options </a:t>
              </a:r>
              <a:r>
                <a:rPr lang="en-IN" sz="2000" dirty="0" smtClean="0"/>
                <a:t>to enhance customer convenience </a:t>
              </a:r>
              <a:r>
                <a:rPr lang="en-IN" sz="2000" dirty="0"/>
                <a:t>and encourage adoption of </a:t>
              </a:r>
              <a:r>
                <a:rPr lang="en-IN" sz="2000" dirty="0" smtClean="0"/>
                <a:t>this preferred </a:t>
              </a:r>
              <a:r>
                <a:rPr lang="en-IN" sz="2000" dirty="0"/>
                <a:t>payment method.</a:t>
              </a:r>
            </a:p>
          </p:txBody>
        </p:sp>
        <p:pic>
          <p:nvPicPr>
            <p:cNvPr id="1030" name="Picture 6" descr="Service offer icon in flat style. Check best option symbol in black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472" y="3768843"/>
              <a:ext cx="763200" cy="76320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 name="Straight Connector 9"/>
          <p:cNvCxnSpPr/>
          <p:nvPr/>
        </p:nvCxnSpPr>
        <p:spPr>
          <a:xfrm>
            <a:off x="314632" y="1132758"/>
            <a:ext cx="41384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79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99723" y="754657"/>
            <a:ext cx="10000898" cy="4224468"/>
            <a:chOff x="1178381" y="852979"/>
            <a:chExt cx="10000898" cy="4224468"/>
          </a:xfrm>
        </p:grpSpPr>
        <p:sp>
          <p:nvSpPr>
            <p:cNvPr id="2" name="TextBox 1"/>
            <p:cNvSpPr txBox="1"/>
            <p:nvPr/>
          </p:nvSpPr>
          <p:spPr>
            <a:xfrm>
              <a:off x="1178381" y="852979"/>
              <a:ext cx="3210680" cy="1477328"/>
            </a:xfrm>
            <a:prstGeom prst="rect">
              <a:avLst/>
            </a:prstGeom>
            <a:noFill/>
            <a:ln>
              <a:noFill/>
            </a:ln>
            <a:effectLst>
              <a:innerShdw blurRad="63500" dist="50800" dir="5400000">
                <a:schemeClr val="bg1">
                  <a:lumMod val="85000"/>
                  <a:alpha val="50000"/>
                </a:schemeClr>
              </a:innerShdw>
            </a:effectLst>
          </p:spPr>
          <p:txBody>
            <a:bodyPr wrap="square" rtlCol="0" anchor="ctr" anchorCtr="0">
              <a:spAutoFit/>
            </a:bodyPr>
            <a:lstStyle/>
            <a:p>
              <a:pPr algn="just"/>
              <a:r>
                <a:rPr lang="en-US" sz="5000" dirty="0">
                  <a:latin typeface="Times New Roman" panose="02020603050405020304" pitchFamily="18" charset="0"/>
                  <a:cs typeface="Times New Roman" panose="02020603050405020304" pitchFamily="18" charset="0"/>
                </a:rPr>
                <a:t>Agenda</a:t>
              </a:r>
              <a:endParaRPr lang="en-US" sz="5000" u="sng" dirty="0">
                <a:solidFill>
                  <a:srgbClr val="BD582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endParaRPr lang="en-US" sz="4000" dirty="0">
                <a:latin typeface="Arial Black" panose="020B0A04020102020204" pitchFamily="34" charset="0"/>
              </a:endParaRPr>
            </a:p>
          </p:txBody>
        </p:sp>
        <p:sp>
          <p:nvSpPr>
            <p:cNvPr id="3" name="TextBox 2"/>
            <p:cNvSpPr txBox="1"/>
            <p:nvPr/>
          </p:nvSpPr>
          <p:spPr>
            <a:xfrm>
              <a:off x="1178381" y="2030459"/>
              <a:ext cx="10000898" cy="3046988"/>
            </a:xfrm>
            <a:prstGeom prst="rect">
              <a:avLst/>
            </a:prstGeom>
            <a:solidFill>
              <a:schemeClr val="bg1">
                <a:lumMod val="95000"/>
              </a:schemeClr>
            </a:solidFill>
            <a:ln>
              <a:noFill/>
            </a:ln>
          </p:spPr>
          <p:txBody>
            <a:bodyPr wrap="square" numCol="2" spcCol="360000" rtlCol="0" anchor="ctr">
              <a:spAutoFit/>
            </a:bodyPr>
            <a:lstStyle/>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Problem Statement </a:t>
              </a:r>
            </a:p>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Research Question</a:t>
              </a:r>
            </a:p>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Data Overview</a:t>
              </a:r>
            </a:p>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Methodology</a:t>
              </a:r>
            </a:p>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Analysis and Findings</a:t>
              </a:r>
            </a:p>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Hypothesis Testing</a:t>
              </a:r>
            </a:p>
            <a:p>
              <a:pPr marL="285750" indent="-285750" algn="just">
                <a:lnSpc>
                  <a:spcPct val="200000"/>
                </a:lnSpc>
                <a:buFont typeface="Arial" panose="020B0604020202020204" pitchFamily="34" charset="0"/>
                <a:buChar char="•"/>
              </a:pPr>
              <a:r>
                <a:rPr lang="en-US" sz="2400" dirty="0" smtClean="0">
                  <a:effectLst>
                    <a:outerShdw blurRad="50800" dir="5400000" algn="ctr" rotWithShape="0">
                      <a:srgbClr val="000000">
                        <a:alpha val="43137"/>
                      </a:srgbClr>
                    </a:outerShdw>
                  </a:effectLst>
                </a:rPr>
                <a:t>Recommendation</a:t>
              </a:r>
            </a:p>
          </p:txBody>
        </p:sp>
      </p:grpSp>
      <p:cxnSp>
        <p:nvCxnSpPr>
          <p:cNvPr id="5" name="Straight Connector 4"/>
          <p:cNvCxnSpPr/>
          <p:nvPr/>
        </p:nvCxnSpPr>
        <p:spPr>
          <a:xfrm flipV="1">
            <a:off x="1099723" y="1651819"/>
            <a:ext cx="2459554" cy="86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947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3782" y="858982"/>
            <a:ext cx="5081840" cy="861774"/>
          </a:xfrm>
          <a:prstGeom prst="rect">
            <a:avLst/>
          </a:prstGeom>
          <a:noFill/>
        </p:spPr>
        <p:txBody>
          <a:bodyPr wrap="none" rtlCol="0">
            <a:spAutoFit/>
          </a:bodyPr>
          <a:lstStyle/>
          <a:p>
            <a:r>
              <a:rPr lang="en-US" sz="5000" dirty="0" smtClean="0">
                <a:latin typeface="Times New Roman" panose="02020603050405020304" pitchFamily="18" charset="0"/>
                <a:cs typeface="Times New Roman" panose="02020603050405020304" pitchFamily="18" charset="0"/>
              </a:rPr>
              <a:t>Problem Statement</a:t>
            </a:r>
            <a:endParaRPr lang="en-IN" sz="5000" dirty="0">
              <a:latin typeface="Times New Roman" panose="02020603050405020304" pitchFamily="18" charset="0"/>
              <a:cs typeface="Times New Roman" panose="02020603050405020304" pitchFamily="18" charset="0"/>
            </a:endParaRPr>
          </a:p>
        </p:txBody>
      </p:sp>
      <p:sp>
        <p:nvSpPr>
          <p:cNvPr id="4" name="Rectangle 3"/>
          <p:cNvSpPr/>
          <p:nvPr/>
        </p:nvSpPr>
        <p:spPr>
          <a:xfrm>
            <a:off x="1163782" y="2090063"/>
            <a:ext cx="5772727" cy="3170099"/>
          </a:xfrm>
          <a:prstGeom prst="rect">
            <a:avLst/>
          </a:prstGeom>
        </p:spPr>
        <p:txBody>
          <a:bodyPr wrap="square">
            <a:spAutoFit/>
          </a:bodyPr>
          <a:lstStyle/>
          <a:p>
            <a:pPr algn="just"/>
            <a:r>
              <a:rPr lang="en-IN" sz="2000" dirty="0"/>
              <a:t>In the fast-paced taxi booking sector, making the most Of revenue is essential for long-term success and driver </a:t>
            </a:r>
            <a:r>
              <a:rPr lang="en-IN" sz="2000" dirty="0" smtClean="0"/>
              <a:t>happiness.</a:t>
            </a:r>
          </a:p>
          <a:p>
            <a:pPr algn="just"/>
            <a:endParaRPr lang="en-IN" sz="2000" dirty="0"/>
          </a:p>
          <a:p>
            <a:pPr algn="just"/>
            <a:r>
              <a:rPr lang="en-IN" sz="2000" dirty="0" smtClean="0"/>
              <a:t>Our </a:t>
            </a:r>
            <a:r>
              <a:rPr lang="en-IN" sz="2000" dirty="0"/>
              <a:t>goal is to use data-driven insights to </a:t>
            </a:r>
            <a:r>
              <a:rPr lang="en-IN" sz="2000" b="1" dirty="0"/>
              <a:t>maximise revenue streams</a:t>
            </a:r>
            <a:r>
              <a:rPr lang="en-IN" sz="2000" dirty="0"/>
              <a:t> for taxi drivers in order to meet this need. Our research aims to determine whether payment methods have an impact on fare pricing by focusing on the relationship between payment type and fare amount.</a:t>
            </a:r>
          </a:p>
        </p:txBody>
      </p:sp>
      <p:pic>
        <p:nvPicPr>
          <p:cNvPr id="5" name="Picture 4"/>
          <p:cNvPicPr>
            <a:picLocks noChangeAspect="1"/>
          </p:cNvPicPr>
          <p:nvPr/>
        </p:nvPicPr>
        <p:blipFill>
          <a:blip r:embed="rId2"/>
          <a:stretch>
            <a:fillRect/>
          </a:stretch>
        </p:blipFill>
        <p:spPr>
          <a:xfrm>
            <a:off x="7241309" y="1576196"/>
            <a:ext cx="4599709" cy="4599709"/>
          </a:xfrm>
          <a:prstGeom prst="rect">
            <a:avLst/>
          </a:prstGeom>
        </p:spPr>
      </p:pic>
    </p:spTree>
    <p:extLst>
      <p:ext uri="{BB962C8B-B14F-4D97-AF65-F5344CB8AC3E}">
        <p14:creationId xmlns:p14="http://schemas.microsoft.com/office/powerpoint/2010/main" val="4024565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736" y="2231451"/>
            <a:ext cx="9762838" cy="1477328"/>
          </a:xfrm>
          <a:prstGeom prst="rect">
            <a:avLst/>
          </a:prstGeom>
        </p:spPr>
        <p:txBody>
          <a:bodyPr wrap="square">
            <a:spAutoFit/>
          </a:bodyPr>
          <a:lstStyle/>
          <a:p>
            <a:pPr algn="ctr">
              <a:lnSpc>
                <a:spcPct val="150000"/>
              </a:lnSpc>
            </a:pPr>
            <a:r>
              <a:rPr lang="en-US" sz="2000" b="1" dirty="0"/>
              <a:t>Is there a relationship between total fare amount and payment </a:t>
            </a:r>
            <a:r>
              <a:rPr lang="en-US" sz="2000" b="1" dirty="0" smtClean="0"/>
              <a:t>type?</a:t>
            </a:r>
          </a:p>
          <a:p>
            <a:pPr algn="ctr">
              <a:lnSpc>
                <a:spcPct val="150000"/>
              </a:lnSpc>
            </a:pPr>
            <a:r>
              <a:rPr lang="en-US" sz="2000" dirty="0" smtClean="0"/>
              <a:t> </a:t>
            </a:r>
            <a:r>
              <a:rPr lang="en-US" sz="2000" dirty="0"/>
              <a:t>can we nudge customers towards payment methods that generate higher revenue for </a:t>
            </a:r>
            <a:r>
              <a:rPr lang="en-US" sz="2000" dirty="0" smtClean="0"/>
              <a:t>drivers, without </a:t>
            </a:r>
            <a:r>
              <a:rPr lang="en-US" sz="2000" dirty="0"/>
              <a:t>negatively impacting customer experience?</a:t>
            </a:r>
            <a:endParaRPr lang="en-IN" sz="2000" dirty="0"/>
          </a:p>
        </p:txBody>
      </p:sp>
      <p:sp>
        <p:nvSpPr>
          <p:cNvPr id="3" name="Rectangle 2"/>
          <p:cNvSpPr/>
          <p:nvPr/>
        </p:nvSpPr>
        <p:spPr>
          <a:xfrm>
            <a:off x="4026965" y="242561"/>
            <a:ext cx="4295087" cy="1135888"/>
          </a:xfrm>
          <a:prstGeom prst="rect">
            <a:avLst/>
          </a:prstGeom>
        </p:spPr>
        <p:txBody>
          <a:bodyPr wrap="none">
            <a:spAutoFit/>
          </a:bodyPr>
          <a:lstStyle/>
          <a:p>
            <a:pPr algn="just">
              <a:lnSpc>
                <a:spcPct val="200000"/>
              </a:lnSpc>
            </a:pPr>
            <a:r>
              <a:rPr lang="en-US" sz="4000" b="1" dirty="0">
                <a:latin typeface="Times New Roman" panose="02020603050405020304" pitchFamily="18" charset="0"/>
                <a:cs typeface="Times New Roman" panose="02020603050405020304" pitchFamily="18" charset="0"/>
              </a:rPr>
              <a:t>Research Question</a:t>
            </a:r>
          </a:p>
        </p:txBody>
      </p:sp>
      <p:cxnSp>
        <p:nvCxnSpPr>
          <p:cNvPr id="5" name="Straight Connector 4"/>
          <p:cNvCxnSpPr/>
          <p:nvPr/>
        </p:nvCxnSpPr>
        <p:spPr>
          <a:xfrm>
            <a:off x="2507226" y="1543665"/>
            <a:ext cx="7580671" cy="98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04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7237" y="167619"/>
            <a:ext cx="3507692" cy="861774"/>
          </a:xfrm>
          <a:prstGeom prst="rect">
            <a:avLst/>
          </a:prstGeom>
          <a:noFill/>
        </p:spPr>
        <p:txBody>
          <a:bodyPr wrap="none" rtlCol="0">
            <a:spAutoFit/>
          </a:bodyPr>
          <a:lstStyle/>
          <a:p>
            <a:r>
              <a:rPr lang="en-US" sz="4000" b="1" dirty="0" smtClean="0">
                <a:latin typeface="Times New Roman" panose="02020603050405020304" pitchFamily="18" charset="0"/>
                <a:cs typeface="Times New Roman" panose="02020603050405020304" pitchFamily="18" charset="0"/>
              </a:rPr>
              <a:t>Data</a:t>
            </a:r>
            <a:r>
              <a:rPr lang="en-US" sz="5000"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Overview</a:t>
            </a:r>
            <a:endParaRPr lang="en-IN"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7237" y="1150892"/>
            <a:ext cx="11342254" cy="1015663"/>
          </a:xfrm>
          <a:prstGeom prst="rect">
            <a:avLst/>
          </a:prstGeom>
          <a:noFill/>
        </p:spPr>
        <p:txBody>
          <a:bodyPr wrap="square" rtlCol="0">
            <a:spAutoFit/>
          </a:bodyPr>
          <a:lstStyle/>
          <a:p>
            <a:pPr algn="just"/>
            <a:r>
              <a:rPr lang="en-US" sz="2000" dirty="0" smtClean="0"/>
              <a:t>For this analysis, we utilized the comprehensive dataset of NYC Taxi Trip records, used data cleaning and feature engineering procedures to concentrate solely on the relevant columns essential for our investigation.</a:t>
            </a:r>
            <a:endParaRPr lang="en-IN" sz="2000" dirty="0"/>
          </a:p>
        </p:txBody>
      </p:sp>
      <p:pic>
        <p:nvPicPr>
          <p:cNvPr id="4" name="Picture 3"/>
          <p:cNvPicPr>
            <a:picLocks noChangeAspect="1"/>
          </p:cNvPicPr>
          <p:nvPr/>
        </p:nvPicPr>
        <p:blipFill>
          <a:blip r:embed="rId2"/>
          <a:stretch>
            <a:fillRect/>
          </a:stretch>
        </p:blipFill>
        <p:spPr>
          <a:xfrm>
            <a:off x="5826140" y="2887008"/>
            <a:ext cx="5349861" cy="2291042"/>
          </a:xfrm>
          <a:prstGeom prst="rect">
            <a:avLst/>
          </a:prstGeom>
        </p:spPr>
      </p:pic>
      <p:sp>
        <p:nvSpPr>
          <p:cNvPr id="5" name="TextBox 4"/>
          <p:cNvSpPr txBox="1"/>
          <p:nvPr/>
        </p:nvSpPr>
        <p:spPr>
          <a:xfrm>
            <a:off x="517237" y="2409553"/>
            <a:ext cx="5200072" cy="400110"/>
          </a:xfrm>
          <a:prstGeom prst="rect">
            <a:avLst/>
          </a:prstGeom>
          <a:noFill/>
        </p:spPr>
        <p:txBody>
          <a:bodyPr wrap="square" rtlCol="0">
            <a:spAutoFit/>
          </a:bodyPr>
          <a:lstStyle/>
          <a:p>
            <a:pPr algn="just"/>
            <a:r>
              <a:rPr lang="en-US" sz="2000" b="1" dirty="0" smtClean="0"/>
              <a:t>Relevant columns used for this research</a:t>
            </a:r>
            <a:r>
              <a:rPr lang="en-US" b="1" dirty="0" smtClean="0"/>
              <a:t>:</a:t>
            </a:r>
            <a:endParaRPr lang="en-IN" b="1" dirty="0"/>
          </a:p>
        </p:txBody>
      </p:sp>
      <p:sp>
        <p:nvSpPr>
          <p:cNvPr id="7" name="TextBox 6"/>
          <p:cNvSpPr txBox="1"/>
          <p:nvPr/>
        </p:nvSpPr>
        <p:spPr>
          <a:xfrm>
            <a:off x="627068" y="2887008"/>
            <a:ext cx="4351332"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Passenger_count </a:t>
            </a:r>
            <a:r>
              <a:rPr lang="en-IN" dirty="0" smtClean="0"/>
              <a:t>(1 to 5)</a:t>
            </a:r>
          </a:p>
          <a:p>
            <a:pPr marL="285750" indent="-285750">
              <a:lnSpc>
                <a:spcPct val="150000"/>
              </a:lnSpc>
              <a:buFont typeface="Arial" panose="020B0604020202020204" pitchFamily="34" charset="0"/>
              <a:buChar char="•"/>
            </a:pPr>
            <a:r>
              <a:rPr lang="en-US" dirty="0" smtClean="0"/>
              <a:t>Payment_type</a:t>
            </a:r>
            <a:r>
              <a:rPr lang="en-US" dirty="0"/>
              <a:t> </a:t>
            </a:r>
            <a:r>
              <a:rPr lang="en-US" dirty="0" smtClean="0"/>
              <a:t>(Card or Cash)</a:t>
            </a:r>
          </a:p>
          <a:p>
            <a:pPr marL="285750" indent="-285750">
              <a:lnSpc>
                <a:spcPct val="150000"/>
              </a:lnSpc>
              <a:buFont typeface="Arial" panose="020B0604020202020204" pitchFamily="34" charset="0"/>
              <a:buChar char="•"/>
            </a:pPr>
            <a:r>
              <a:rPr lang="en-US" dirty="0" smtClean="0"/>
              <a:t>Fare_amount</a:t>
            </a:r>
          </a:p>
          <a:p>
            <a:pPr marL="285750" indent="-285750">
              <a:lnSpc>
                <a:spcPct val="150000"/>
              </a:lnSpc>
              <a:buFont typeface="Arial" panose="020B0604020202020204" pitchFamily="34" charset="0"/>
              <a:buChar char="•"/>
            </a:pPr>
            <a:r>
              <a:rPr lang="en-US" dirty="0" smtClean="0"/>
              <a:t>Trip_distance (miles)</a:t>
            </a:r>
          </a:p>
          <a:p>
            <a:pPr marL="285750" indent="-285750">
              <a:lnSpc>
                <a:spcPct val="150000"/>
              </a:lnSpc>
              <a:buFont typeface="Arial" panose="020B0604020202020204" pitchFamily="34" charset="0"/>
              <a:buChar char="•"/>
            </a:pPr>
            <a:r>
              <a:rPr lang="en-US" dirty="0" smtClean="0"/>
              <a:t>duration</a:t>
            </a:r>
          </a:p>
        </p:txBody>
      </p:sp>
      <p:cxnSp>
        <p:nvCxnSpPr>
          <p:cNvPr id="8" name="Straight Connector 7"/>
          <p:cNvCxnSpPr/>
          <p:nvPr/>
        </p:nvCxnSpPr>
        <p:spPr>
          <a:xfrm>
            <a:off x="627068" y="1052569"/>
            <a:ext cx="33978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097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366" y="249381"/>
            <a:ext cx="3063659" cy="1323439"/>
          </a:xfrm>
          <a:prstGeom prst="rect">
            <a:avLst/>
          </a:prstGeom>
          <a:noFill/>
        </p:spPr>
        <p:txBody>
          <a:bodyPr wrap="none" rtlCol="0">
            <a:spAutoFit/>
          </a:bodyPr>
          <a:lstStyle/>
          <a:p>
            <a:r>
              <a:rPr lang="en-US" sz="4000" b="1" dirty="0">
                <a:effectLst>
                  <a:outerShdw blurRad="50800" dir="5400000" algn="ctr" rotWithShape="0">
                    <a:srgbClr val="000000">
                      <a:alpha val="43137"/>
                    </a:srgbClr>
                  </a:outerShdw>
                </a:effectLst>
                <a:latin typeface="Times New Roman" panose="02020603050405020304" pitchFamily="18" charset="0"/>
                <a:cs typeface="Times New Roman" panose="02020603050405020304" pitchFamily="18" charset="0"/>
              </a:rPr>
              <a:t>Methodology</a:t>
            </a:r>
          </a:p>
          <a:p>
            <a:endParaRPr lang="en-IN" sz="4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14756742"/>
              </p:ext>
            </p:extLst>
          </p:nvPr>
        </p:nvGraphicFramePr>
        <p:xfrm>
          <a:off x="474366" y="1921164"/>
          <a:ext cx="11255816" cy="2416344"/>
        </p:xfrm>
        <a:graphic>
          <a:graphicData uri="http://schemas.openxmlformats.org/drawingml/2006/table">
            <a:tbl>
              <a:tblPr firstRow="1" bandRow="1">
                <a:tableStyleId>{5C22544A-7EE6-4342-B048-85BDC9FD1C3A}</a:tableStyleId>
              </a:tblPr>
              <a:tblGrid>
                <a:gridCol w="3377198">
                  <a:extLst>
                    <a:ext uri="{9D8B030D-6E8A-4147-A177-3AD203B41FA5}">
                      <a16:colId xmlns:a16="http://schemas.microsoft.com/office/drawing/2014/main" val="384599651"/>
                    </a:ext>
                  </a:extLst>
                </a:gridCol>
                <a:gridCol w="7878618">
                  <a:extLst>
                    <a:ext uri="{9D8B030D-6E8A-4147-A177-3AD203B41FA5}">
                      <a16:colId xmlns:a16="http://schemas.microsoft.com/office/drawing/2014/main" val="378075141"/>
                    </a:ext>
                  </a:extLst>
                </a:gridCol>
              </a:tblGrid>
              <a:tr h="517236">
                <a:tc>
                  <a:txBody>
                    <a:bodyPr/>
                    <a:lstStyle/>
                    <a:p>
                      <a:pPr algn="ctr"/>
                      <a:r>
                        <a:rPr lang="en-US" dirty="0" smtClean="0"/>
                        <a:t>Step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Description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4285079"/>
                  </a:ext>
                </a:extLst>
              </a:tr>
              <a:tr h="752854">
                <a:tc>
                  <a:txBody>
                    <a:bodyPr/>
                    <a:lstStyle/>
                    <a:p>
                      <a:pPr algn="ctr"/>
                      <a:endParaRPr lang="en-US" dirty="0" smtClean="0"/>
                    </a:p>
                    <a:p>
                      <a:pPr algn="ctr"/>
                      <a:r>
                        <a:rPr lang="en-US" dirty="0" smtClean="0"/>
                        <a:t>Descriptive Analysis</a:t>
                      </a:r>
                      <a:r>
                        <a:rPr lang="en-US" baseline="0" dirty="0" smtClean="0"/>
                        <a:t>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n-US" dirty="0" smtClean="0"/>
                        <a:t>Performed</a:t>
                      </a:r>
                      <a:r>
                        <a:rPr lang="en-US" baseline="0" dirty="0" smtClean="0"/>
                        <a:t> statistical analysis to summarize key aspects of the data, focusing on fare amounts and payment types.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50127944"/>
                  </a:ext>
                </a:extLst>
              </a:tr>
              <a:tr h="1146254">
                <a:tc>
                  <a:txBody>
                    <a:bodyPr/>
                    <a:lstStyle/>
                    <a:p>
                      <a:pPr algn="ctr"/>
                      <a:r>
                        <a:rPr lang="en-US" dirty="0" smtClean="0"/>
                        <a:t>Hypothesis</a:t>
                      </a:r>
                      <a:r>
                        <a:rPr lang="en-US" baseline="0" dirty="0" smtClean="0"/>
                        <a:t> Testing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a:r>
                        <a:rPr lang="en-US" dirty="0" smtClean="0"/>
                        <a:t>Conducted</a:t>
                      </a:r>
                      <a:r>
                        <a:rPr lang="en-US" baseline="0" dirty="0" smtClean="0"/>
                        <a:t> a T-test to evaluate the relationship between payment type and fare amount, testing the hypothesis that different payment methods influence fare amount.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406989"/>
                  </a:ext>
                </a:extLst>
              </a:tr>
            </a:tbl>
          </a:graphicData>
        </a:graphic>
      </p:graphicFrame>
      <p:cxnSp>
        <p:nvCxnSpPr>
          <p:cNvPr id="5" name="Straight Connector 4"/>
          <p:cNvCxnSpPr/>
          <p:nvPr/>
        </p:nvCxnSpPr>
        <p:spPr>
          <a:xfrm>
            <a:off x="474366" y="979927"/>
            <a:ext cx="306365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9" y="129308"/>
            <a:ext cx="3850734" cy="707886"/>
          </a:xfrm>
          <a:prstGeom prst="rect">
            <a:avLst/>
          </a:prstGeom>
          <a:noFill/>
        </p:spPr>
        <p:txBody>
          <a:bodyPr wrap="none" rtlCol="0">
            <a:spAutoFit/>
          </a:bodyPr>
          <a:lstStyle/>
          <a:p>
            <a:r>
              <a:rPr lang="en-US" sz="4000" b="1" dirty="0" smtClean="0">
                <a:latin typeface="Times New Roman" panose="02020603050405020304" pitchFamily="18" charset="0"/>
                <a:cs typeface="Times New Roman" panose="02020603050405020304" pitchFamily="18" charset="0"/>
              </a:rPr>
              <a:t>Journey Insights</a:t>
            </a:r>
            <a:endParaRPr lang="en-IN"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60219" y="837194"/>
            <a:ext cx="11462327"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smtClean="0"/>
              <a:t>Customers paying with cards tend to have a slightly higher average trip distance and fare amount compared to those paying with cash.</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smtClean="0"/>
              <a:t>Indicates that customers prefers to pay more with cards when they have high fare amount and long trip distance. </a:t>
            </a:r>
          </a:p>
          <a:p>
            <a:pPr algn="just"/>
            <a:r>
              <a:rPr lang="en-US" sz="2000" dirty="0" smtClean="0"/>
              <a:t> </a:t>
            </a:r>
            <a:endParaRPr lang="en-IN" sz="2000" dirty="0"/>
          </a:p>
        </p:txBody>
      </p:sp>
      <p:grpSp>
        <p:nvGrpSpPr>
          <p:cNvPr id="13" name="Group 12"/>
          <p:cNvGrpSpPr/>
          <p:nvPr/>
        </p:nvGrpSpPr>
        <p:grpSpPr>
          <a:xfrm>
            <a:off x="637577" y="2634684"/>
            <a:ext cx="6767323" cy="3144769"/>
            <a:chOff x="960699" y="2901401"/>
            <a:chExt cx="6767323" cy="3144769"/>
          </a:xfrm>
        </p:grpSpPr>
        <p:grpSp>
          <p:nvGrpSpPr>
            <p:cNvPr id="11" name="Group 10"/>
            <p:cNvGrpSpPr/>
            <p:nvPr/>
          </p:nvGrpSpPr>
          <p:grpSpPr>
            <a:xfrm>
              <a:off x="960699" y="2901401"/>
              <a:ext cx="3250254" cy="3144769"/>
              <a:chOff x="960699" y="2886012"/>
              <a:chExt cx="3250254" cy="3144769"/>
            </a:xfrm>
          </p:grpSpPr>
          <p:pic>
            <p:nvPicPr>
              <p:cNvPr id="4" name="Picture 3"/>
              <p:cNvPicPr>
                <a:picLocks noChangeAspect="1"/>
              </p:cNvPicPr>
              <p:nvPr/>
            </p:nvPicPr>
            <p:blipFill>
              <a:blip r:embed="rId2"/>
              <a:stretch>
                <a:fillRect/>
              </a:stretch>
            </p:blipFill>
            <p:spPr>
              <a:xfrm>
                <a:off x="960699" y="3286122"/>
                <a:ext cx="3250254" cy="2744659"/>
              </a:xfrm>
              <a:prstGeom prst="rect">
                <a:avLst/>
              </a:prstGeom>
            </p:spPr>
          </p:pic>
          <p:sp>
            <p:nvSpPr>
              <p:cNvPr id="5" name="TextBox 4"/>
              <p:cNvSpPr txBox="1"/>
              <p:nvPr/>
            </p:nvSpPr>
            <p:spPr>
              <a:xfrm>
                <a:off x="1776662" y="2886012"/>
                <a:ext cx="1618328" cy="400110"/>
              </a:xfrm>
              <a:prstGeom prst="rect">
                <a:avLst/>
              </a:prstGeom>
              <a:noFill/>
            </p:spPr>
            <p:txBody>
              <a:bodyPr wrap="none" rtlCol="0">
                <a:spAutoFit/>
              </a:bodyPr>
              <a:lstStyle/>
              <a:p>
                <a:r>
                  <a:rPr lang="en-US" sz="2000" b="1" dirty="0" smtClean="0"/>
                  <a:t>Fare Amount </a:t>
                </a:r>
                <a:endParaRPr lang="en-IN" sz="2000" b="1" dirty="0"/>
              </a:p>
            </p:txBody>
          </p:sp>
        </p:grpSp>
        <p:grpSp>
          <p:nvGrpSpPr>
            <p:cNvPr id="12" name="Group 11"/>
            <p:cNvGrpSpPr/>
            <p:nvPr/>
          </p:nvGrpSpPr>
          <p:grpSpPr>
            <a:xfrm>
              <a:off x="4477222" y="2901401"/>
              <a:ext cx="3250800" cy="3046751"/>
              <a:chOff x="4477222" y="2901401"/>
              <a:chExt cx="3250800" cy="3046751"/>
            </a:xfrm>
          </p:grpSpPr>
          <p:pic>
            <p:nvPicPr>
              <p:cNvPr id="7" name="Picture 6"/>
              <p:cNvPicPr>
                <a:picLocks noChangeAspect="1"/>
              </p:cNvPicPr>
              <p:nvPr/>
            </p:nvPicPr>
            <p:blipFill>
              <a:blip r:embed="rId3"/>
              <a:stretch>
                <a:fillRect/>
              </a:stretch>
            </p:blipFill>
            <p:spPr>
              <a:xfrm>
                <a:off x="4477222" y="3286121"/>
                <a:ext cx="3250800" cy="2662031"/>
              </a:xfrm>
              <a:prstGeom prst="rect">
                <a:avLst/>
              </a:prstGeom>
            </p:spPr>
          </p:pic>
          <p:sp>
            <p:nvSpPr>
              <p:cNvPr id="10" name="TextBox 9"/>
              <p:cNvSpPr txBox="1"/>
              <p:nvPr/>
            </p:nvSpPr>
            <p:spPr>
              <a:xfrm>
                <a:off x="5406181" y="2901401"/>
                <a:ext cx="1559145" cy="400110"/>
              </a:xfrm>
              <a:prstGeom prst="rect">
                <a:avLst/>
              </a:prstGeom>
              <a:noFill/>
            </p:spPr>
            <p:txBody>
              <a:bodyPr wrap="none" rtlCol="0">
                <a:spAutoFit/>
              </a:bodyPr>
              <a:lstStyle/>
              <a:p>
                <a:r>
                  <a:rPr lang="en-US" sz="2000" b="1" dirty="0" smtClean="0"/>
                  <a:t>Trip Distance</a:t>
                </a:r>
                <a:endParaRPr lang="en-IN" sz="2000" b="1" dirty="0"/>
              </a:p>
            </p:txBody>
          </p:sp>
        </p:grpSp>
      </p:grpSp>
      <p:graphicFrame>
        <p:nvGraphicFramePr>
          <p:cNvPr id="14" name="Table 13"/>
          <p:cNvGraphicFramePr>
            <a:graphicFrameLocks noGrp="1"/>
          </p:cNvGraphicFramePr>
          <p:nvPr>
            <p:extLst>
              <p:ext uri="{D42A27DB-BD31-4B8C-83A1-F6EECF244321}">
                <p14:modId xmlns:p14="http://schemas.microsoft.com/office/powerpoint/2010/main" val="3219450488"/>
              </p:ext>
            </p:extLst>
          </p:nvPr>
        </p:nvGraphicFramePr>
        <p:xfrm>
          <a:off x="7671169" y="2299853"/>
          <a:ext cx="4388502" cy="3479600"/>
        </p:xfrm>
        <a:graphic>
          <a:graphicData uri="http://schemas.openxmlformats.org/drawingml/2006/table">
            <a:tbl>
              <a:tblPr firstRow="1" bandRow="1">
                <a:tableStyleId>{5C22544A-7EE6-4342-B048-85BDC9FD1C3A}</a:tableStyleId>
              </a:tblPr>
              <a:tblGrid>
                <a:gridCol w="1097126">
                  <a:extLst>
                    <a:ext uri="{9D8B030D-6E8A-4147-A177-3AD203B41FA5}">
                      <a16:colId xmlns:a16="http://schemas.microsoft.com/office/drawing/2014/main" val="3799983764"/>
                    </a:ext>
                  </a:extLst>
                </a:gridCol>
                <a:gridCol w="1097126">
                  <a:extLst>
                    <a:ext uri="{9D8B030D-6E8A-4147-A177-3AD203B41FA5}">
                      <a16:colId xmlns:a16="http://schemas.microsoft.com/office/drawing/2014/main" val="1879043882"/>
                    </a:ext>
                  </a:extLst>
                </a:gridCol>
                <a:gridCol w="789192">
                  <a:extLst>
                    <a:ext uri="{9D8B030D-6E8A-4147-A177-3AD203B41FA5}">
                      <a16:colId xmlns:a16="http://schemas.microsoft.com/office/drawing/2014/main" val="2946516728"/>
                    </a:ext>
                  </a:extLst>
                </a:gridCol>
                <a:gridCol w="1405058">
                  <a:extLst>
                    <a:ext uri="{9D8B030D-6E8A-4147-A177-3AD203B41FA5}">
                      <a16:colId xmlns:a16="http://schemas.microsoft.com/office/drawing/2014/main" val="2052264779"/>
                    </a:ext>
                  </a:extLst>
                </a:gridCol>
              </a:tblGrid>
              <a:tr h="682872">
                <a:tc>
                  <a:txBody>
                    <a:bodyPr/>
                    <a:lstStyle/>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Payment Type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Mean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Standard</a:t>
                      </a:r>
                      <a:r>
                        <a:rPr lang="en-US" baseline="0" dirty="0" smtClean="0"/>
                        <a:t> Deviation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0918383"/>
                  </a:ext>
                </a:extLst>
              </a:tr>
              <a:tr h="699182">
                <a:tc rowSpan="2">
                  <a:txBody>
                    <a:bodyPr/>
                    <a:lstStyle/>
                    <a:p>
                      <a:pPr algn="ctr"/>
                      <a:r>
                        <a:rPr lang="en-US" dirty="0" smtClean="0"/>
                        <a:t>Fare amount</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Card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13.7</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8.5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34421291"/>
                  </a:ext>
                </a:extLst>
              </a:tr>
              <a:tr h="699182">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Cash</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12.25</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6.2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2035024"/>
                  </a:ext>
                </a:extLst>
              </a:tr>
              <a:tr h="699182">
                <a:tc rowSpan="2">
                  <a:txBody>
                    <a:bodyPr/>
                    <a:lstStyle/>
                    <a:p>
                      <a:pPr algn="ctr"/>
                      <a:r>
                        <a:rPr lang="en-US" dirty="0" smtClean="0"/>
                        <a:t>Trip Distance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Card</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3.23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2.32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74375091"/>
                  </a:ext>
                </a:extLst>
              </a:tr>
              <a:tr h="699182">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Cash</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2.8</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dirty="0" smtClean="0"/>
                        <a:t>2.23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4022655"/>
                  </a:ext>
                </a:extLst>
              </a:tr>
            </a:tbl>
          </a:graphicData>
        </a:graphic>
      </p:graphicFrame>
      <p:cxnSp>
        <p:nvCxnSpPr>
          <p:cNvPr id="16" name="Straight Connector 15"/>
          <p:cNvCxnSpPr/>
          <p:nvPr/>
        </p:nvCxnSpPr>
        <p:spPr>
          <a:xfrm>
            <a:off x="432619" y="837194"/>
            <a:ext cx="36329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63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61163" y="744036"/>
            <a:ext cx="6862619" cy="846386"/>
          </a:xfrm>
          <a:prstGeom prst="rect">
            <a:avLst/>
          </a:prstGeom>
          <a:noFill/>
        </p:spPr>
        <p:txBody>
          <a:bodyPr wrap="square" rtlCol="0">
            <a:spAutoFit/>
          </a:bodyPr>
          <a:lstStyle/>
          <a:p>
            <a:r>
              <a:rPr lang="en-US" sz="4000" b="1" dirty="0" smtClean="0">
                <a:latin typeface="Times New Roman" panose="02020603050405020304" pitchFamily="18" charset="0"/>
                <a:cs typeface="Times New Roman" panose="02020603050405020304" pitchFamily="18" charset="0"/>
              </a:rPr>
              <a:t>Preference of Payment Types</a:t>
            </a:r>
          </a:p>
          <a:p>
            <a:endParaRPr lang="en-IN" sz="9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461163" y="1731260"/>
            <a:ext cx="7065820" cy="332398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t>The proportion of customers paying with cards </a:t>
            </a:r>
            <a:r>
              <a:rPr lang="en-US" sz="2000" dirty="0" smtClean="0"/>
              <a:t>is significantly </a:t>
            </a:r>
            <a:r>
              <a:rPr lang="en-US" sz="2000" dirty="0"/>
              <a:t>higher than those paying with </a:t>
            </a:r>
            <a:r>
              <a:rPr lang="en-US" sz="2000" dirty="0" smtClean="0"/>
              <a:t>cash, with </a:t>
            </a:r>
            <a:r>
              <a:rPr lang="en-US" sz="2000" dirty="0"/>
              <a:t>card payments accounting for 67.5% of </a:t>
            </a:r>
            <a:r>
              <a:rPr lang="en-US" sz="2000" dirty="0" smtClean="0"/>
              <a:t>all transactions </a:t>
            </a:r>
            <a:r>
              <a:rPr lang="en-US" sz="2000" dirty="0"/>
              <a:t>compared to cash payments </a:t>
            </a:r>
            <a:r>
              <a:rPr lang="en-US" sz="2000" dirty="0" smtClean="0"/>
              <a:t>at 32.5%.</a:t>
            </a:r>
            <a:endParaRPr lang="en-US" sz="2000" dirty="0"/>
          </a:p>
          <a:p>
            <a:pPr marL="342900" indent="-342900" algn="just">
              <a:lnSpc>
                <a:spcPct val="150000"/>
              </a:lnSpc>
              <a:buFont typeface="Arial" panose="020B0604020202020204" pitchFamily="34" charset="0"/>
              <a:buChar char="•"/>
            </a:pPr>
            <a:r>
              <a:rPr lang="en-US" sz="2000" dirty="0"/>
              <a:t>This indicates a strong preference </a:t>
            </a:r>
            <a:r>
              <a:rPr lang="en-US" sz="2000" dirty="0" smtClean="0"/>
              <a:t>among customers </a:t>
            </a:r>
            <a:r>
              <a:rPr lang="en-US" sz="2000" dirty="0"/>
              <a:t>for using card payments over </a:t>
            </a:r>
            <a:r>
              <a:rPr lang="en-US" sz="2000" dirty="0" smtClean="0"/>
              <a:t>cash, potentially </a:t>
            </a:r>
            <a:r>
              <a:rPr lang="en-US" sz="2000" dirty="0"/>
              <a:t>due to convenience, security, </a:t>
            </a:r>
            <a:r>
              <a:rPr lang="en-US" sz="2000" dirty="0" smtClean="0"/>
              <a:t>or incentive offered for card transaction.</a:t>
            </a:r>
            <a:endParaRPr lang="en-IN" sz="2000" dirty="0"/>
          </a:p>
        </p:txBody>
      </p:sp>
      <p:pic>
        <p:nvPicPr>
          <p:cNvPr id="9" name="Picture 8"/>
          <p:cNvPicPr>
            <a:picLocks noChangeAspect="1"/>
          </p:cNvPicPr>
          <p:nvPr/>
        </p:nvPicPr>
        <p:blipFill>
          <a:blip r:embed="rId2"/>
          <a:stretch>
            <a:fillRect/>
          </a:stretch>
        </p:blipFill>
        <p:spPr>
          <a:xfrm>
            <a:off x="550445" y="1590422"/>
            <a:ext cx="3707517" cy="3605661"/>
          </a:xfrm>
          <a:prstGeom prst="rect">
            <a:avLst/>
          </a:prstGeom>
        </p:spPr>
      </p:pic>
      <p:cxnSp>
        <p:nvCxnSpPr>
          <p:cNvPr id="11" name="Straight Connector 10"/>
          <p:cNvCxnSpPr/>
          <p:nvPr/>
        </p:nvCxnSpPr>
        <p:spPr>
          <a:xfrm>
            <a:off x="4461163" y="1472435"/>
            <a:ext cx="6408548" cy="31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8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5" y="0"/>
            <a:ext cx="5821722" cy="707886"/>
          </a:xfrm>
          <a:prstGeom prst="rect">
            <a:avLst/>
          </a:prstGeom>
          <a:noFill/>
        </p:spPr>
        <p:txBody>
          <a:bodyPr wrap="none" rtlCol="0">
            <a:spAutoFit/>
          </a:bodyPr>
          <a:lstStyle/>
          <a:p>
            <a:r>
              <a:rPr lang="en-US" sz="4000" b="1" dirty="0" smtClean="0">
                <a:latin typeface="Times New Roman" panose="02020603050405020304" pitchFamily="18" charset="0"/>
                <a:cs typeface="Times New Roman" panose="02020603050405020304" pitchFamily="18" charset="0"/>
              </a:rPr>
              <a:t>Passenger Count Analysis</a:t>
            </a:r>
            <a:endParaRPr lang="en-IN" sz="4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41744" y="707886"/>
            <a:ext cx="11434620" cy="33733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a:t>Among card payments, rides with a single passenger (passenger_count = 1) comprise the largest </a:t>
            </a:r>
            <a:r>
              <a:rPr lang="en-IN" dirty="0" smtClean="0"/>
              <a:t>proportion, constituting </a:t>
            </a:r>
            <a:r>
              <a:rPr lang="en-IN" dirty="0"/>
              <a:t>40.08% of all card transactions</a:t>
            </a:r>
            <a:r>
              <a:rPr lang="en-IN" dirty="0" smtClean="0"/>
              <a:t>.</a:t>
            </a:r>
            <a:endParaRPr lang="en-IN" dirty="0"/>
          </a:p>
          <a:p>
            <a:pPr marL="285750" indent="-285750" algn="just">
              <a:lnSpc>
                <a:spcPct val="150000"/>
              </a:lnSpc>
              <a:buFont typeface="Arial" panose="020B0604020202020204" pitchFamily="34" charset="0"/>
              <a:buChar char="•"/>
            </a:pPr>
            <a:r>
              <a:rPr lang="en-IN" dirty="0"/>
              <a:t>Similarly, cash payments are predominantly associated with single-passenger rides, making up 20.04% of </a:t>
            </a:r>
            <a:r>
              <a:rPr lang="en-IN" dirty="0" smtClean="0"/>
              <a:t>all cash </a:t>
            </a:r>
            <a:r>
              <a:rPr lang="en-IN" dirty="0"/>
              <a:t>transactions.</a:t>
            </a:r>
          </a:p>
          <a:p>
            <a:pPr marL="285750" indent="-285750" algn="just">
              <a:lnSpc>
                <a:spcPct val="150000"/>
              </a:lnSpc>
              <a:buFont typeface="Arial" panose="020B0604020202020204" pitchFamily="34" charset="0"/>
              <a:buChar char="•"/>
            </a:pPr>
            <a:r>
              <a:rPr lang="en-IN" dirty="0"/>
              <a:t>There is a noticeable decrease in the percentage of transactions as the passenger count increases, </a:t>
            </a:r>
            <a:r>
              <a:rPr lang="en-IN" dirty="0" smtClean="0"/>
              <a:t>suggesting that </a:t>
            </a:r>
            <a:r>
              <a:rPr lang="en-IN" dirty="0"/>
              <a:t>larger groups are less likely to use taxis or may opt for alternative payment methods.</a:t>
            </a:r>
          </a:p>
          <a:p>
            <a:pPr marL="285750" indent="-285750" algn="just">
              <a:lnSpc>
                <a:spcPct val="150000"/>
              </a:lnSpc>
              <a:buFont typeface="Arial" panose="020B0604020202020204" pitchFamily="34" charset="0"/>
              <a:buChar char="•"/>
            </a:pPr>
            <a:r>
              <a:rPr lang="en-IN" dirty="0"/>
              <a:t>These insights emphasize the importance of considering both payment method and passenger count </a:t>
            </a:r>
            <a:r>
              <a:rPr lang="en-IN" dirty="0" smtClean="0"/>
              <a:t>when analysing transaction </a:t>
            </a:r>
            <a:r>
              <a:rPr lang="en-IN" dirty="0"/>
              <a:t>data, as they provide valuable insights into customer </a:t>
            </a:r>
            <a:r>
              <a:rPr lang="en-IN" dirty="0" smtClean="0"/>
              <a:t>behaviour </a:t>
            </a:r>
            <a:r>
              <a:rPr lang="en-IN" dirty="0"/>
              <a:t>and preferences.</a:t>
            </a:r>
          </a:p>
        </p:txBody>
      </p:sp>
      <p:pic>
        <p:nvPicPr>
          <p:cNvPr id="4" name="Picture 3"/>
          <p:cNvPicPr>
            <a:picLocks noChangeAspect="1"/>
          </p:cNvPicPr>
          <p:nvPr/>
        </p:nvPicPr>
        <p:blipFill>
          <a:blip r:embed="rId2"/>
          <a:stretch>
            <a:fillRect/>
          </a:stretch>
        </p:blipFill>
        <p:spPr>
          <a:xfrm>
            <a:off x="2065765" y="3703782"/>
            <a:ext cx="7986578" cy="2521528"/>
          </a:xfrm>
          <a:prstGeom prst="rect">
            <a:avLst/>
          </a:prstGeom>
        </p:spPr>
      </p:pic>
      <p:cxnSp>
        <p:nvCxnSpPr>
          <p:cNvPr id="6" name="Straight Connector 5"/>
          <p:cNvCxnSpPr/>
          <p:nvPr/>
        </p:nvCxnSpPr>
        <p:spPr>
          <a:xfrm>
            <a:off x="560439" y="707886"/>
            <a:ext cx="5545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798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TotalTime>
  <Words>633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kaustubh tripathi</dc:creator>
  <cp:lastModifiedBy>kaustubh tripathi</cp:lastModifiedBy>
  <cp:revision>19</cp:revision>
  <dcterms:created xsi:type="dcterms:W3CDTF">2024-07-11T06:26:54Z</dcterms:created>
  <dcterms:modified xsi:type="dcterms:W3CDTF">2024-07-11T13:35:22Z</dcterms:modified>
</cp:coreProperties>
</file>